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391" r:id="rId6"/>
    <p:sldId id="4440" r:id="rId7"/>
    <p:sldId id="4442" r:id="rId8"/>
    <p:sldId id="4444" r:id="rId9"/>
    <p:sldId id="1341" r:id="rId10"/>
    <p:sldId id="4357" r:id="rId11"/>
    <p:sldId id="4272" r:id="rId12"/>
    <p:sldId id="4270" r:id="rId13"/>
    <p:sldId id="4278" r:id="rId14"/>
    <p:sldId id="4339" r:id="rId15"/>
    <p:sldId id="4269" r:id="rId16"/>
    <p:sldId id="4241" r:id="rId17"/>
    <p:sldId id="270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25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tags" Target="../tags/tag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tags" Target="../tags/tag20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2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4.xml"/><Relationship Id="rId2" Type="http://schemas.openxmlformats.org/officeDocument/2006/relationships/image" Target="../media/image14.png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5.png"/><Relationship Id="rId1" Type="http://schemas.openxmlformats.org/officeDocument/2006/relationships/tags" Target="../tags/tag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市场震荡慢牛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7"/>
            <a:ext cx="4620470" cy="646082"/>
            <a:chOff x="7093" y="6616"/>
            <a:chExt cx="7859" cy="1132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1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2025.03.03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11810" y="247015"/>
            <a:ext cx="11396345" cy="62249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风口阻击二维码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39545" y="2088515"/>
            <a:ext cx="2619375" cy="254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015" y="1373505"/>
            <a:ext cx="7518400" cy="46355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31" y="940279"/>
            <a:ext cx="11300605" cy="513271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四线开花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4332" y="851323"/>
            <a:ext cx="77790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庄散博弈（最强形态）：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zh-CN" altLang="en-US" sz="2000" b="1" dirty="0"/>
              <a:t>红线、黄线呈现向上（红线第一，黄线第二）</a:t>
            </a: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蓝线、绿线呈现向下（蓝线第三，绿线第四）</a:t>
            </a:r>
            <a:br>
              <a:rPr lang="en-US" altLang="zh-CN" sz="2000" b="1" dirty="0"/>
            </a:b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说明主力的超大单和大单形成合力抢夺散户筹码，此时个股容易大幅拉升甚至出现涨停板。</a:t>
            </a:r>
            <a:endParaRPr lang="en-US" altLang="zh-CN" sz="2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1151" y="733053"/>
            <a:ext cx="2578851" cy="547397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270" y="1332865"/>
            <a:ext cx="102908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en-US" altLang="zh-CN" sz="2400" dirty="0"/>
          </a:p>
          <a:p>
            <a:endParaRPr lang="en-US" altLang="zh-CN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5795" y="911225"/>
            <a:ext cx="1113536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、深海科技：</a:t>
            </a:r>
            <a:endParaRPr lang="zh-CN" altLang="en-US" sz="2000" dirty="0"/>
          </a:p>
          <a:p>
            <a:r>
              <a:rPr lang="zh-CN" altLang="en-US" sz="2000" dirty="0"/>
              <a:t>中共中央总书记、国家主席、中央军委主席、中央财经委员会主任习近平</a:t>
            </a:r>
            <a:r>
              <a:rPr lang="en-US" altLang="zh-CN" sz="2000" dirty="0"/>
              <a:t>7</a:t>
            </a:r>
            <a:r>
              <a:rPr lang="zh-CN" altLang="en-US" sz="2000" dirty="0"/>
              <a:t>月</a:t>
            </a:r>
            <a:r>
              <a:rPr lang="en-US" altLang="zh-CN" sz="2000" dirty="0"/>
              <a:t>1</a:t>
            </a:r>
            <a:r>
              <a:rPr lang="zh-CN" altLang="en-US" sz="2000" dirty="0"/>
              <a:t>日上午主持召开中央财经委员会第六次会议，研究纵深推进全国统一大市场建设、海洋经济高质量发展等问题。习近平在会上发表重要讲话强调，建设全国统一大市场是构建新发展格局、推动高质量发展的需要，要认真落实党中央部署，加强协调配合，形成推进合力。推进中国式现代化必须推动海洋经济高质量发展，走出一条具有中国特色的向海图强之路。</a:t>
            </a:r>
            <a:endParaRPr lang="zh-CN" altLang="en-US" sz="2000" dirty="0"/>
          </a:p>
          <a:p>
            <a:r>
              <a:rPr lang="zh-CN" altLang="en-US" sz="2000" dirty="0"/>
              <a:t>直接刺激的方向就是海洋经济，对海洋经济的定位，给的非常高，要提高海洋科技自主创新能力，强化海洋战略科技力量，培育发展海洋科技领军企业。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、创新要：</a:t>
            </a:r>
            <a:endParaRPr lang="zh-CN" altLang="en-US" sz="2000" dirty="0"/>
          </a:p>
          <a:p>
            <a:r>
              <a:rPr lang="zh-CN" altLang="en-US" sz="2000" dirty="0"/>
              <a:t>国家医保局、国家卫生健康委印发《支持创新药高质量发展的若干措施》，其中提出，支持医保数据用于创新药研发。加强医疗、医保、医药三方信息互通与协同，做好医保数据资源管理，推动医保领域公共数据资源利用。在确保数据安全、合法合规的基础上，探索为创新药研发提供必要的医保数据服务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9310" y="974725"/>
            <a:ext cx="1089977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、半导体材料：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7</a:t>
            </a:r>
            <a:r>
              <a:rPr lang="zh-CN" altLang="en-US" sz="2000" dirty="0"/>
              <a:t>月</a:t>
            </a:r>
            <a:r>
              <a:rPr lang="en-US" altLang="zh-CN" sz="2000" dirty="0"/>
              <a:t>1</a:t>
            </a:r>
            <a:r>
              <a:rPr lang="zh-CN" altLang="en-US" sz="2000" dirty="0"/>
              <a:t>日消息，受出口管制限制，</a:t>
            </a:r>
            <a:r>
              <a:rPr lang="en-US" altLang="zh-CN" sz="2000" dirty="0"/>
              <a:t>CMP</a:t>
            </a:r>
            <a:r>
              <a:rPr lang="zh-CN" altLang="en-US" sz="2000" dirty="0"/>
              <a:t>抛光液</a:t>
            </a:r>
            <a:r>
              <a:rPr lang="en-US" altLang="zh-CN" sz="2000" dirty="0"/>
              <a:t>Fab1DST slurry</a:t>
            </a:r>
            <a:r>
              <a:rPr lang="zh-CN" altLang="en-US" sz="2000" dirty="0"/>
              <a:t>（料号：</a:t>
            </a:r>
            <a:r>
              <a:rPr lang="en-US" altLang="zh-CN" sz="2000" dirty="0"/>
              <a:t>M2701505,AGC-TW</a:t>
            </a:r>
            <a:r>
              <a:rPr lang="zh-CN" altLang="en-US" sz="2000" dirty="0"/>
              <a:t>）暂停供货，存货仅剩</a:t>
            </a:r>
            <a:r>
              <a:rPr lang="en-US" altLang="zh-CN" sz="2000" dirty="0"/>
              <a:t>5</a:t>
            </a:r>
            <a:r>
              <a:rPr lang="zh-CN" altLang="en-US" sz="2000" dirty="0"/>
              <a:t>个月用量</a:t>
            </a:r>
            <a:r>
              <a:rPr lang="en-US" altLang="zh-CN" sz="2000" dirty="0"/>
              <a:t>(267</a:t>
            </a:r>
            <a:r>
              <a:rPr lang="zh-CN" altLang="en-US" sz="2000" dirty="0"/>
              <a:t>桶</a:t>
            </a:r>
            <a:r>
              <a:rPr lang="en-US" altLang="zh-CN" sz="2000" dirty="0"/>
              <a:t>)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r>
              <a:rPr lang="en-US" altLang="zh-CN" sz="2000" dirty="0"/>
              <a:t>7</a:t>
            </a:r>
            <a:r>
              <a:rPr lang="zh-CN" altLang="en-US" sz="2000" dirty="0"/>
              <a:t>月</a:t>
            </a:r>
            <a:r>
              <a:rPr lang="en-US" altLang="zh-CN" sz="2000" dirty="0"/>
              <a:t>1</a:t>
            </a:r>
            <a:r>
              <a:rPr lang="zh-CN" altLang="en-US" sz="2000" dirty="0"/>
              <a:t>日消息，受出口管制限制，</a:t>
            </a:r>
            <a:r>
              <a:rPr lang="en-US" altLang="zh-CN" sz="2000" dirty="0"/>
              <a:t>CMP</a:t>
            </a:r>
            <a:r>
              <a:rPr lang="zh-CN" altLang="en-US" sz="2000" dirty="0"/>
              <a:t>抛光液</a:t>
            </a:r>
            <a:r>
              <a:rPr lang="en-US" altLang="zh-CN" sz="2000" dirty="0"/>
              <a:t>Fab1DST slurry</a:t>
            </a:r>
            <a:r>
              <a:rPr lang="zh-CN" altLang="en-US" sz="2000" dirty="0"/>
              <a:t>（料号：</a:t>
            </a:r>
            <a:r>
              <a:rPr lang="en-US" altLang="zh-CN" sz="2000" dirty="0"/>
              <a:t>M2701505,AGC-TW</a:t>
            </a:r>
            <a:r>
              <a:rPr lang="zh-CN" altLang="en-US" sz="2000" dirty="0"/>
              <a:t>）暂停供货，存货仅剩</a:t>
            </a:r>
            <a:r>
              <a:rPr lang="en-US" altLang="zh-CN" sz="2000" dirty="0"/>
              <a:t>5</a:t>
            </a:r>
            <a:r>
              <a:rPr lang="zh-CN" altLang="en-US" sz="2000" dirty="0"/>
              <a:t>个月用量</a:t>
            </a:r>
            <a:r>
              <a:rPr lang="en-US" altLang="zh-CN" sz="2000" dirty="0"/>
              <a:t>(267</a:t>
            </a:r>
            <a:r>
              <a:rPr lang="zh-CN" altLang="en-US" sz="2000" dirty="0"/>
              <a:t>桶</a:t>
            </a:r>
            <a:r>
              <a:rPr lang="en-US" altLang="zh-CN" sz="2000" dirty="0"/>
              <a:t>)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r>
              <a:rPr lang="zh-CN" altLang="en-US" sz="2000" dirty="0"/>
              <a:t>目前进口依赖度依然较高的半导体材料环节：</a:t>
            </a:r>
            <a:r>
              <a:rPr lang="en-US" altLang="zh-CN" sz="2000" dirty="0"/>
              <a:t>ABF</a:t>
            </a:r>
            <a:r>
              <a:rPr lang="zh-CN" altLang="en-US" sz="2000" dirty="0"/>
              <a:t>封装基板膜（大于</a:t>
            </a:r>
            <a:r>
              <a:rPr lang="en-US" altLang="zh-CN" sz="2000" dirty="0"/>
              <a:t>99%</a:t>
            </a:r>
            <a:r>
              <a:rPr lang="zh-CN" altLang="en-US" sz="2000" dirty="0"/>
              <a:t>）；光刻胶（大于</a:t>
            </a:r>
            <a:r>
              <a:rPr lang="en-US" altLang="zh-CN" sz="2000" dirty="0"/>
              <a:t>95%</a:t>
            </a:r>
            <a:r>
              <a:rPr lang="zh-CN" altLang="en-US" sz="2000" dirty="0"/>
              <a:t>）；</a:t>
            </a:r>
            <a:r>
              <a:rPr lang="en-US" altLang="zh-CN" sz="2000" dirty="0"/>
              <a:t>12</a:t>
            </a:r>
            <a:r>
              <a:rPr lang="zh-CN" altLang="en-US" sz="2000" dirty="0"/>
              <a:t>英寸硅片（大于</a:t>
            </a:r>
            <a:r>
              <a:rPr lang="en-US" altLang="zh-CN" sz="2000" dirty="0"/>
              <a:t>90%</a:t>
            </a:r>
            <a:r>
              <a:rPr lang="zh-CN" altLang="en-US" sz="2000" dirty="0"/>
              <a:t>）；</a:t>
            </a:r>
            <a:r>
              <a:rPr lang="en-US" altLang="zh-CN" sz="2000" dirty="0"/>
              <a:t>CMP</a:t>
            </a:r>
            <a:r>
              <a:rPr lang="zh-CN" altLang="en-US" sz="2000" dirty="0"/>
              <a:t>抛光液（大于</a:t>
            </a:r>
            <a:r>
              <a:rPr lang="en-US" altLang="zh-CN" sz="2000" dirty="0"/>
              <a:t>90%</a:t>
            </a:r>
            <a:r>
              <a:rPr lang="zh-CN" altLang="en-US" sz="2000" dirty="0"/>
              <a:t>）；电子特气（大于</a:t>
            </a:r>
            <a:r>
              <a:rPr lang="en-US" altLang="zh-CN" sz="2000" dirty="0"/>
              <a:t>85%</a:t>
            </a:r>
            <a:r>
              <a:rPr lang="zh-CN" altLang="en-US" sz="2000" dirty="0"/>
              <a:t>）；溅射靶材（大于</a:t>
            </a:r>
            <a:r>
              <a:rPr lang="en-US" altLang="zh-CN" sz="2000" dirty="0"/>
              <a:t>70%</a:t>
            </a:r>
            <a:r>
              <a:rPr lang="zh-CN" altLang="en-US" sz="2000" dirty="0"/>
              <a:t>）。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风口狙击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876300"/>
            <a:ext cx="10135235" cy="52959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8395" y="609600"/>
            <a:ext cx="9934575" cy="5638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1403</Words>
  <Application>WPS 演示</Application>
  <PresentationFormat>宽屏</PresentationFormat>
  <Paragraphs>89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思源黑体 CN Normal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风口阻击二维码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214</cp:revision>
  <dcterms:created xsi:type="dcterms:W3CDTF">2024-06-11T06:30:00Z</dcterms:created>
  <dcterms:modified xsi:type="dcterms:W3CDTF">2025-07-02T00:48:33Z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2052-12.1.0.21541</vt:lpwstr>
  </property>
</Properties>
</file>