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3" r:id="rId3"/>
    <p:sldId id="4274" r:id="rId5"/>
    <p:sldId id="4451" r:id="rId6"/>
    <p:sldId id="4463" r:id="rId7"/>
    <p:sldId id="4464" r:id="rId8"/>
    <p:sldId id="4460" r:id="rId9"/>
    <p:sldId id="4391" r:id="rId10"/>
    <p:sldId id="4440" r:id="rId11"/>
    <p:sldId id="4457" r:id="rId12"/>
    <p:sldId id="4458" r:id="rId13"/>
    <p:sldId id="4442" r:id="rId14"/>
    <p:sldId id="4459" r:id="rId15"/>
    <p:sldId id="4444" r:id="rId16"/>
    <p:sldId id="4461" r:id="rId17"/>
    <p:sldId id="4452" r:id="rId18"/>
    <p:sldId id="4462" r:id="rId19"/>
    <p:sldId id="4453" r:id="rId20"/>
    <p:sldId id="4278" r:id="rId21"/>
    <p:sldId id="270" r:id="rId22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7" Type="http://schemas.openxmlformats.org/officeDocument/2006/relationships/tags" Target="tags/tag17.xml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6.xml"/><Relationship Id="rId2" Type="http://schemas.openxmlformats.org/officeDocument/2006/relationships/image" Target="../media/image16.png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9792" y="1951887"/>
            <a:ext cx="105810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2026</a:t>
            </a:r>
            <a:r>
              <a:rPr lang="zh-CN" altLang="en-US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维持结构机会</a:t>
            </a:r>
            <a:endParaRPr lang="zh-CN" altLang="en-US" sz="6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陈灼基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90348"/>
            <a:ext cx="5094178" cy="1552132"/>
            <a:chOff x="7093" y="6622"/>
            <a:chExt cx="8109" cy="1978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22"/>
              <a:ext cx="5732" cy="197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投顾从业：</a:t>
              </a: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A1120620030004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endPara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r>
                <a:rPr lang="zh-CN" altLang="en-US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基金从业编号：</a:t>
              </a:r>
              <a:r>
                <a:rPr lang="en-US" altLang="zh-CN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P1069558100002</a:t>
              </a:r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74373" cy="381327"/>
            <a:chOff x="10918" y="5734"/>
            <a:chExt cx="5059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00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2025.09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40410" y="827405"/>
            <a:ext cx="7626985" cy="22409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dirty="0"/>
              <a:t>购买网址链接：研究院</a:t>
            </a:r>
            <a:r>
              <a:rPr lang="en-US" altLang="zh-CN" sz="2400" dirty="0"/>
              <a:t>——</a:t>
            </a:r>
            <a:r>
              <a:rPr lang="zh-CN" altLang="en-US" sz="2400" dirty="0"/>
              <a:t>经传好课</a:t>
            </a:r>
            <a:r>
              <a:rPr lang="en-US" altLang="zh-CN" sz="2400" dirty="0"/>
              <a:t>  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000" dirty="0"/>
              <a:t>https://toujiao.n8n8.cn/jz-course/course-detail/376.html</a:t>
            </a:r>
            <a:endParaRPr lang="en-US" altLang="zh-CN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购买链接与具体提纲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7900" y="2081530"/>
            <a:ext cx="2841625" cy="3619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3455" y="2081530"/>
            <a:ext cx="2889250" cy="3619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量化届丰碑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570" y="1009650"/>
            <a:ext cx="11499215" cy="48387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4745" y="960755"/>
            <a:ext cx="10610215" cy="3655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000" dirty="0"/>
              <a:t>仓位：五成</a:t>
            </a:r>
            <a:r>
              <a:rPr lang="en-US" altLang="zh-CN" sz="2000" dirty="0"/>
              <a:t>——</a:t>
            </a:r>
            <a:r>
              <a:rPr lang="zh-CN" altLang="en-US" sz="2000" dirty="0"/>
              <a:t>七成</a:t>
            </a:r>
            <a:endParaRPr lang="zh-CN" sz="2000" dirty="0"/>
          </a:p>
          <a:p>
            <a:endParaRPr lang="zh-CN" altLang="en-US" sz="2000" dirty="0"/>
          </a:p>
          <a:p>
            <a:r>
              <a:rPr lang="zh-CN" altLang="en-US" sz="2000" dirty="0"/>
              <a:t>策略：两个中线个股，两个短线个股</a:t>
            </a:r>
            <a:endParaRPr lang="zh-CN" altLang="en-US" sz="2000" dirty="0"/>
          </a:p>
          <a:p>
            <a:r>
              <a:rPr lang="zh-CN" altLang="en-US" sz="2000" dirty="0"/>
              <a:t> </a:t>
            </a:r>
            <a:r>
              <a:rPr lang="en-US" altLang="zh-CN" sz="2000" dirty="0"/>
              <a:t>            </a:t>
            </a:r>
            <a:endParaRPr lang="en-US" altLang="zh-CN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或者，三个中线、吃波段收益，一个短线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剩余资金灵活做</a:t>
            </a:r>
            <a:r>
              <a:rPr lang="en-US" altLang="zh-CN" sz="2000" dirty="0"/>
              <a:t>T</a:t>
            </a:r>
            <a:endParaRPr lang="zh-CN" altLang="en-US" sz="2000" dirty="0"/>
          </a:p>
          <a:p>
            <a:endParaRPr lang="zh-CN" altLang="en-US" sz="2400" dirty="0"/>
          </a:p>
          <a:p>
            <a:r>
              <a:rPr lang="zh-CN" altLang="en-US" sz="2400" dirty="0"/>
              <a:t>持续拉升连板股、极致抱团趋势股、低吸高活跃强势股、</a:t>
            </a:r>
            <a:endParaRPr lang="zh-CN" altLang="en-US" sz="2400" dirty="0"/>
          </a:p>
          <a:p>
            <a:endParaRPr lang="zh-CN" altLang="en-US" sz="2400" dirty="0"/>
          </a:p>
          <a:p>
            <a:r>
              <a:rPr lang="zh-CN" altLang="en-US" sz="2400" dirty="0"/>
              <a:t>潜伏利好消息政策个股、耐心持有优质个股、平铺首板个股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操作策略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54710" y="1033780"/>
            <a:ext cx="10536555" cy="4373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sz="2000" dirty="0"/>
          </a:p>
          <a:p>
            <a:r>
              <a:rPr lang="en-US" altLang="zh-CN" sz="2000" dirty="0"/>
              <a:t>1</a:t>
            </a:r>
            <a:r>
              <a:rPr lang="zh-CN" altLang="en-US" sz="2000" dirty="0"/>
              <a:t>、周一</a:t>
            </a:r>
            <a:r>
              <a:rPr lang="zh-CN" altLang="en-US" sz="2000" dirty="0">
                <a:solidFill>
                  <a:srgbClr val="FF0000"/>
                </a:solidFill>
              </a:rPr>
              <a:t>最强风口</a:t>
            </a:r>
            <a:r>
              <a:rPr lang="zh-CN" altLang="en-US" sz="2000" dirty="0"/>
              <a:t>：选择当日涨停板个股最多的板块，当日最强的风口</a:t>
            </a:r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、周二</a:t>
            </a:r>
            <a:r>
              <a:rPr lang="zh-CN" altLang="en-US" sz="2000" dirty="0">
                <a:solidFill>
                  <a:srgbClr val="FF0000"/>
                </a:solidFill>
              </a:rPr>
              <a:t>主题风口</a:t>
            </a:r>
            <a:r>
              <a:rPr lang="zh-CN" altLang="en-US" sz="2000" dirty="0"/>
              <a:t>：选择当日主题猎手最强的主题，挖掘最强的两个股票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3</a:t>
            </a:r>
            <a:r>
              <a:rPr lang="zh-CN" altLang="en-US" sz="2000" dirty="0"/>
              <a:t>、周三</a:t>
            </a:r>
            <a:r>
              <a:rPr lang="zh-CN" altLang="en-US" sz="2000" dirty="0">
                <a:solidFill>
                  <a:srgbClr val="FF0000"/>
                </a:solidFill>
              </a:rPr>
              <a:t>资金风口</a:t>
            </a:r>
            <a:r>
              <a:rPr lang="zh-CN" altLang="en-US" sz="2000" dirty="0"/>
              <a:t>：选择当日行业板块，主力净买额第一名或第二名的板块</a:t>
            </a:r>
            <a:endParaRPr lang="zh-CN" altLang="en-US" sz="2000" dirty="0"/>
          </a:p>
          <a:p>
            <a:r>
              <a:rPr lang="en-US" altLang="zh-CN" sz="2000" dirty="0"/>
              <a:t>4</a:t>
            </a:r>
            <a:r>
              <a:rPr lang="zh-CN" altLang="en-US" sz="2000" dirty="0"/>
              <a:t>、周四</a:t>
            </a:r>
            <a:r>
              <a:rPr lang="zh-CN" altLang="en-US" sz="2000" dirty="0">
                <a:solidFill>
                  <a:srgbClr val="FF0000"/>
                </a:solidFill>
              </a:rPr>
              <a:t>逻辑风口</a:t>
            </a:r>
            <a:r>
              <a:rPr lang="zh-CN" altLang="en-US" sz="2000" dirty="0"/>
              <a:t>：结合当日或近几日逻辑逐渐发酵的风口，博弈周末发酵</a:t>
            </a:r>
            <a:endParaRPr lang="zh-CN" altLang="en-US" sz="2000" dirty="0"/>
          </a:p>
          <a:p>
            <a:r>
              <a:rPr lang="zh-CN" altLang="en-US" sz="2000" dirty="0"/>
              <a:t>四个不同维度的逻辑，每天筛选出强风口、强个股，为投资保驾护航，助力</a:t>
            </a:r>
            <a:r>
              <a:rPr lang="zh-CN" altLang="en-US" sz="2000" dirty="0">
                <a:solidFill>
                  <a:srgbClr val="FF0000"/>
                </a:solidFill>
              </a:rPr>
              <a:t>账户长虹</a:t>
            </a:r>
            <a:endParaRPr lang="zh-CN" altLang="en-US" sz="2000" dirty="0">
              <a:solidFill>
                <a:srgbClr val="FF0000"/>
              </a:solidFill>
            </a:endParaRPr>
          </a:p>
          <a:p>
            <a:endParaRPr lang="zh-CN" altLang="en-US" sz="2000" dirty="0">
              <a:solidFill>
                <a:srgbClr val="FF0000"/>
              </a:solidFill>
            </a:endParaRPr>
          </a:p>
          <a:p>
            <a:r>
              <a:rPr lang="zh-CN" altLang="en-US" dirty="0"/>
              <a:t>用户收益案例：以上为特定客户、特定时间区间的历史业绩，个别情况不代表普遍现象，个股历史涨幅不预示其未来表现，过往收益亦不代表未来收益承诺。市场有风险，投资需谨慎！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en-US" altLang="zh-CN" dirty="0"/>
          </a:p>
          <a:p>
            <a:r>
              <a:rPr lang="zh-CN" altLang="en-US" dirty="0"/>
              <a:t>个股案例涨幅回访：以上为特定条件、特定时间区间下的部分案例展示，不代表普遍现象，个股历史涨幅不预示其未来表现，过往收益亦不代表未来收益承诺。市场有风险，投资需谨慎！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657225"/>
            <a:ext cx="10972800" cy="55435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脱水策略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8395" y="845820"/>
            <a:ext cx="9934575" cy="545973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7683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418</a:t>
            </a:r>
            <a:r>
              <a:rPr lang="zh-CN" altLang="en-US" sz="2400" dirty="0">
                <a:solidFill>
                  <a:schemeClr val="bg1"/>
                </a:solidFill>
              </a:rPr>
              <a:t>活动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0625" y="861695"/>
            <a:ext cx="9810750" cy="53911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7683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脱水策略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0320" y="690245"/>
            <a:ext cx="9761220" cy="547687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3090" y="802640"/>
            <a:ext cx="11099800" cy="531050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0595" y="1021715"/>
            <a:ext cx="1029081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、控盘双突破（智能辅助线、</a:t>
            </a:r>
            <a:r>
              <a:rPr lang="en-US" altLang="zh-CN" sz="2400" dirty="0"/>
              <a:t>20</a:t>
            </a:r>
            <a:r>
              <a:rPr lang="zh-CN" altLang="en-US" sz="2400" dirty="0"/>
              <a:t>日、</a:t>
            </a:r>
            <a:r>
              <a:rPr lang="en-US" altLang="zh-CN" sz="2400" dirty="0"/>
              <a:t>10</a:t>
            </a:r>
            <a:r>
              <a:rPr lang="zh-CN" altLang="en-US" sz="2400" dirty="0"/>
              <a:t>日、</a:t>
            </a:r>
            <a:r>
              <a:rPr lang="en-US" altLang="zh-CN" sz="2400" dirty="0"/>
              <a:t>5</a:t>
            </a:r>
            <a:r>
              <a:rPr lang="zh-CN" altLang="en-US" sz="2400" dirty="0"/>
              <a:t>日均线），走向上的趋势</a:t>
            </a:r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、主题猎手战法：结合热点、</a:t>
            </a:r>
            <a:r>
              <a:rPr lang="en-US" altLang="zh-CN" sz="2400" dirty="0"/>
              <a:t>L2</a:t>
            </a:r>
            <a:r>
              <a:rPr lang="zh-CN" altLang="en-US" sz="2400" dirty="0"/>
              <a:t>资金等指标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当前的操作思路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01770" y="736600"/>
            <a:ext cx="5784850" cy="538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zh-CN" altLang="en-US" sz="2000" dirty="0">
                <a:solidFill>
                  <a:srgbClr val="FF0000"/>
                </a:solidFill>
              </a:rPr>
              <a:t>当你理解人心，你才理解市场。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你会发现：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大家很兴奋的时候，就是短线顶部附近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大家很绝望的时候，就离短期底部不远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大家都在喊风险的时候，其实风险不大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大家都在喊机会的时候，其实机会较少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行情从来不是</a:t>
            </a:r>
            <a:r>
              <a:rPr lang="en-US" altLang="zh-CN" sz="2000" dirty="0"/>
              <a:t> K </a:t>
            </a:r>
            <a:r>
              <a:rPr lang="zh-CN" altLang="en-US" sz="2000" dirty="0"/>
              <a:t>线里的秘密，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而是大众情绪的</a:t>
            </a:r>
            <a:r>
              <a:rPr lang="en-US" altLang="zh-CN" sz="2000" dirty="0"/>
              <a:t>“</a:t>
            </a:r>
            <a:r>
              <a:rPr lang="zh-CN" altLang="en-US" sz="2000" dirty="0"/>
              <a:t>平均值</a:t>
            </a:r>
            <a:r>
              <a:rPr lang="en-US" altLang="zh-CN" sz="2000" dirty="0"/>
              <a:t>”</a:t>
            </a:r>
            <a:r>
              <a:rPr lang="zh-CN" altLang="en-US" sz="2000" dirty="0"/>
              <a:t>。</a:t>
            </a:r>
            <a:endParaRPr lang="zh-CN" altLang="en-US" sz="2000" dirty="0"/>
          </a:p>
          <a:p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精辟投资格言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投资报告查看方法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23695" y="785495"/>
            <a:ext cx="9162415" cy="54578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01770" y="736600"/>
            <a:ext cx="5784850" cy="538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zh-CN" altLang="en-US" sz="2000" dirty="0">
                <a:solidFill>
                  <a:srgbClr val="FF0000"/>
                </a:solidFill>
              </a:rPr>
              <a:t>当你理解人心，你才理解市场。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你会发现：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大家很兴奋的时候，就是短线顶部附近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大家很绝望的时候，就离短期底部不远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大家都在喊风险的时候，其实风险不大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大家都在喊机会的时候，其实机会较少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行情从来不是</a:t>
            </a:r>
            <a:r>
              <a:rPr lang="en-US" altLang="zh-CN" sz="2000" dirty="0"/>
              <a:t> K </a:t>
            </a:r>
            <a:r>
              <a:rPr lang="zh-CN" altLang="en-US" sz="2000" dirty="0"/>
              <a:t>线里的秘密，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而是大众情绪的</a:t>
            </a:r>
            <a:r>
              <a:rPr lang="en-US" altLang="zh-CN" sz="2000" dirty="0"/>
              <a:t>“</a:t>
            </a:r>
            <a:r>
              <a:rPr lang="zh-CN" altLang="en-US" sz="2000" dirty="0"/>
              <a:t>平均值</a:t>
            </a:r>
            <a:r>
              <a:rPr lang="en-US" altLang="zh-CN" sz="2000" dirty="0"/>
              <a:t>”</a:t>
            </a:r>
            <a:r>
              <a:rPr lang="zh-CN" altLang="en-US" sz="2000" dirty="0"/>
              <a:t>。</a:t>
            </a:r>
            <a:endParaRPr lang="zh-CN" altLang="en-US" sz="2000" dirty="0"/>
          </a:p>
          <a:p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精辟投资格言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精辟投资格言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3870" y="874395"/>
            <a:ext cx="8663940" cy="52501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5955" y="911225"/>
            <a:ext cx="11066780" cy="51447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1</a:t>
            </a:r>
            <a:r>
              <a:rPr lang="zh-CN" altLang="en-US" sz="2000" dirty="0"/>
              <a:t>、半导体封装：</a:t>
            </a:r>
            <a:endParaRPr lang="zh-CN" altLang="en-US" sz="2000" dirty="0"/>
          </a:p>
          <a:p>
            <a:r>
              <a:rPr lang="zh-CN" altLang="en-US" sz="2000" dirty="0"/>
              <a:t>据</a:t>
            </a:r>
            <a:r>
              <a:rPr lang="en-US" altLang="zh-CN" sz="2000" dirty="0"/>
              <a:t>MoneyDJ</a:t>
            </a:r>
            <a:r>
              <a:rPr lang="zh-CN" altLang="en-US" sz="2000" dirty="0"/>
              <a:t>报道，全球领先的外包半导体封装测试（</a:t>
            </a:r>
            <a:r>
              <a:rPr lang="en-US" altLang="zh-CN" sz="2000" dirty="0"/>
              <a:t>OSAT）</a:t>
            </a:r>
            <a:r>
              <a:rPr lang="zh-CN" altLang="en-US" sz="2000" dirty="0"/>
              <a:t>供应商日月光已再度调整封装报价，涨价幅度最高超过20%。此番涨价涵盖各类先进封装技术，包括晶圆基板芯片封装（</a:t>
            </a:r>
            <a:r>
              <a:rPr lang="en-US" altLang="zh-CN" sz="2000" dirty="0"/>
              <a:t>CoWoS）</a:t>
            </a:r>
            <a:r>
              <a:rPr lang="zh-CN" altLang="en-US" sz="2000" dirty="0"/>
              <a:t>和扇出型基板芯片封装（</a:t>
            </a:r>
            <a:r>
              <a:rPr lang="en-US" altLang="zh-CN" sz="2000" dirty="0"/>
              <a:t>FoCoS），</a:t>
            </a:r>
            <a:r>
              <a:rPr lang="zh-CN" altLang="en-US" sz="2000" dirty="0"/>
              <a:t>其中美国主要客户也受到影响。市场普遍预期，其他封测厂商也有望跟进。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、电子元器件：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据媒体报道，市场传出，被动元件公司国巨通知客户，自1日起上调全系列电容产品报价，涵盖积层陶瓷电容（</a:t>
            </a:r>
            <a:r>
              <a:rPr lang="en-US" altLang="zh-CN" sz="2000" dirty="0"/>
              <a:t>MLCC）、</a:t>
            </a:r>
            <a:r>
              <a:rPr lang="zh-CN" altLang="en-US" sz="2000" dirty="0"/>
              <a:t>铝电解电容、钽质电容、高分子铝电容、薄膜电容及超级电容等，是国巨近年来调涨范围最大的一波。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79500" y="1044575"/>
            <a:ext cx="10052050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3</a:t>
            </a:r>
            <a:r>
              <a:rPr lang="zh-CN" altLang="en-US" sz="2000" dirty="0"/>
              <a:t>、化工：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据媒体1日报道，业内传出，台积电、三星、</a:t>
            </a:r>
            <a:r>
              <a:rPr lang="en-US" altLang="zh-CN" sz="2000" dirty="0"/>
              <a:t>SK</a:t>
            </a:r>
            <a:r>
              <a:rPr lang="zh-CN" altLang="en-US" sz="2000" dirty="0"/>
              <a:t>海力士都在抢购电子级氢氟酸（</a:t>
            </a:r>
            <a:r>
              <a:rPr lang="en-US" altLang="zh-CN" sz="2000" dirty="0"/>
              <a:t>HF）。</a:t>
            </a:r>
            <a:r>
              <a:rPr lang="zh-CN" altLang="en-US" sz="2000" dirty="0"/>
              <a:t>报道称，今年以来中东地缘政治紧张推升硫磺、硫酸及无水氢氟酸价格，带动电子级氢氟酸成本垫高，部分供货商已陆续调涨售价，涨幅约二至三成。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62710" y="1044575"/>
            <a:ext cx="1070165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量化六大战法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7455" y="937895"/>
            <a:ext cx="9737090" cy="498157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.xml><?xml version="1.0" encoding="utf-8"?>
<p:tagLst xmlns:p="http://schemas.openxmlformats.org/presentationml/2006/main">
  <p:tag name="COMMONDATA" val="eyJoZGlkIjoiOTAzOTQ3MTIxNjU3MzE4MjhmYTQyMTMwMmMzMTJiOWQifQ=="/>
  <p:tag name="commondata" val="eyJoZGlkIjoiNjMzMjYwMjkzODUxNmM2MmM0YjA0NGU5OGU1OGIwOGMifQ=="/>
</p:tagLst>
</file>

<file path=ppt/tags/tag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1391</Words>
  <Application>WPS 演示</Application>
  <PresentationFormat>宽屏</PresentationFormat>
  <Paragraphs>139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4" baseType="lpstr">
      <vt:lpstr>Arial</vt:lpstr>
      <vt:lpstr>宋体</vt:lpstr>
      <vt:lpstr>Wingdings</vt:lpstr>
      <vt:lpstr>思源黑体 CN Medium</vt:lpstr>
      <vt:lpstr>黑体</vt:lpstr>
      <vt:lpstr>思源黑体 CN Heavy</vt:lpstr>
      <vt:lpstr>思源黑体 CN Bold</vt:lpstr>
      <vt:lpstr>微软雅黑</vt:lpstr>
      <vt:lpstr>KSOFBD28ECAF</vt:lpstr>
      <vt:lpstr>Segoe Print</vt:lpstr>
      <vt:lpstr>Calibri</vt:lpstr>
      <vt:lpstr>KSOFDDF4E7ED</vt:lpstr>
      <vt:lpstr>Arial Unicode MS</vt:lpstr>
      <vt:lpstr>等线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501</cp:revision>
  <dcterms:created xsi:type="dcterms:W3CDTF">2024-06-11T06:30:00Z</dcterms:created>
  <dcterms:modified xsi:type="dcterms:W3CDTF">2026-07-02T00:55:47Z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C7704E933E1A4A679033E90DEAB49B71_12</vt:lpwstr>
  </property>
  <property fmtid="{D5CDD505-2E9C-101B-9397-08002B2CF9AE}" pid="3" name="KSOProductBuildVer">
    <vt:lpwstr>2052-12.1.0.26895</vt:lpwstr>
  </property>
</Properties>
</file>