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463" r:id="rId7"/>
    <p:sldId id="4464" r:id="rId8"/>
    <p:sldId id="4460" r:id="rId9"/>
    <p:sldId id="4391" r:id="rId10"/>
    <p:sldId id="4440" r:id="rId11"/>
    <p:sldId id="4457" r:id="rId12"/>
    <p:sldId id="4458" r:id="rId13"/>
    <p:sldId id="4442" r:id="rId14"/>
    <p:sldId id="4459" r:id="rId15"/>
    <p:sldId id="4444" r:id="rId16"/>
    <p:sldId id="4466" r:id="rId17"/>
    <p:sldId id="4461" r:id="rId18"/>
    <p:sldId id="4452" r:id="rId19"/>
    <p:sldId id="4462" r:id="rId20"/>
    <p:sldId id="4453" r:id="rId21"/>
    <p:sldId id="4278" r:id="rId22"/>
    <p:sldId id="270"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17.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17.png"/><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维持结构机会</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0410" y="827405"/>
            <a:ext cx="7626985" cy="2240915"/>
          </a:xfrm>
          <a:prstGeom prst="rect">
            <a:avLst/>
          </a:prstGeom>
          <a:noFill/>
        </p:spPr>
        <p:txBody>
          <a:bodyPr wrap="square" rtlCol="0">
            <a:noAutofit/>
          </a:bodyPr>
          <a:lstStyle/>
          <a:p>
            <a:r>
              <a:rPr lang="zh-CN" altLang="en-US" sz="2400" dirty="0"/>
              <a:t>购买网址链接：研究院</a:t>
            </a:r>
            <a:r>
              <a:rPr lang="en-US" altLang="zh-CN" sz="2400" dirty="0"/>
              <a:t>——</a:t>
            </a:r>
            <a:r>
              <a:rPr lang="zh-CN" altLang="en-US" sz="2400" dirty="0"/>
              <a:t>经传好课</a:t>
            </a:r>
            <a:r>
              <a:rPr lang="en-US" altLang="zh-CN" sz="2400" dirty="0"/>
              <a:t>  </a:t>
            </a:r>
            <a:endParaRPr lang="en-US" altLang="zh-CN" sz="2400" dirty="0"/>
          </a:p>
          <a:p>
            <a:endParaRPr lang="en-US" altLang="zh-CN" sz="2400" dirty="0"/>
          </a:p>
          <a:p>
            <a:r>
              <a:rPr lang="en-US" altLang="zh-CN" sz="2000" dirty="0"/>
              <a:t>https://toujiao.n8n8.cn/jz-course/course-detail/376.html</a:t>
            </a:r>
            <a:endParaRPr lang="en-US" altLang="zh-CN"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购买链接与具体提纲</a:t>
            </a:r>
            <a:endParaRPr lang="zh-CN" altLang="en-US" sz="2400" dirty="0">
              <a:solidFill>
                <a:schemeClr val="bg1"/>
              </a:solidFill>
            </a:endParaRPr>
          </a:p>
        </p:txBody>
      </p:sp>
      <p:pic>
        <p:nvPicPr>
          <p:cNvPr id="6" name="图片 5"/>
          <p:cNvPicPr>
            <a:picLocks noChangeAspect="1"/>
          </p:cNvPicPr>
          <p:nvPr/>
        </p:nvPicPr>
        <p:blipFill>
          <a:blip r:embed="rId1"/>
          <a:stretch>
            <a:fillRect/>
          </a:stretch>
        </p:blipFill>
        <p:spPr>
          <a:xfrm>
            <a:off x="977900" y="2081530"/>
            <a:ext cx="2841625" cy="3619500"/>
          </a:xfrm>
          <a:prstGeom prst="rect">
            <a:avLst/>
          </a:prstGeom>
        </p:spPr>
      </p:pic>
      <p:pic>
        <p:nvPicPr>
          <p:cNvPr id="7" name="图片 6"/>
          <p:cNvPicPr>
            <a:picLocks noChangeAspect="1"/>
          </p:cNvPicPr>
          <p:nvPr/>
        </p:nvPicPr>
        <p:blipFill>
          <a:blip r:embed="rId2"/>
          <a:stretch>
            <a:fillRect/>
          </a:stretch>
        </p:blipFill>
        <p:spPr>
          <a:xfrm>
            <a:off x="4783455" y="2081530"/>
            <a:ext cx="2889250" cy="3619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量化届丰碑</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69570" y="1009650"/>
            <a:ext cx="11499215" cy="4838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量化资金已成主力军</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090545" y="1400175"/>
            <a:ext cx="6010275" cy="43510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904875" y="542925"/>
            <a:ext cx="10382250" cy="57721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057275" y="666750"/>
            <a:ext cx="10077450" cy="5524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en-US" altLang="zh-CN" sz="2400" dirty="0">
                <a:solidFill>
                  <a:schemeClr val="bg1"/>
                </a:solidFill>
              </a:rPr>
              <a:t>418</a:t>
            </a:r>
            <a:r>
              <a:rPr lang="zh-CN" altLang="en-US" sz="2400" dirty="0">
                <a:solidFill>
                  <a:schemeClr val="bg1"/>
                </a:solidFill>
              </a:rPr>
              <a:t>活动</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190625" y="861695"/>
            <a:ext cx="9810750" cy="53911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290320" y="690245"/>
            <a:ext cx="9761220" cy="54768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投资报告查看方法</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623695" y="785495"/>
            <a:ext cx="9162415" cy="54578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753870" y="874395"/>
            <a:ext cx="8663940" cy="52501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、光通信：</a:t>
            </a:r>
            <a:endParaRPr lang="zh-CN" altLang="en-US" sz="2000" dirty="0"/>
          </a:p>
          <a:p>
            <a:r>
              <a:rPr lang="zh-CN" altLang="en-US" sz="2000" dirty="0"/>
              <a:t>“超节点与</a:t>
            </a:r>
            <a:r>
              <a:rPr lang="en-US" altLang="zh-CN" sz="2000" dirty="0"/>
              <a:t>GW</a:t>
            </a:r>
            <a:r>
              <a:rPr lang="zh-CN" altLang="en-US" sz="2000" dirty="0"/>
              <a:t>级</a:t>
            </a:r>
            <a:r>
              <a:rPr lang="en-US" altLang="zh-CN" sz="2000" dirty="0"/>
              <a:t>AIDC</a:t>
            </a:r>
            <a:r>
              <a:rPr lang="zh-CN" altLang="en-US" sz="2000" dirty="0"/>
              <a:t>技术论坛暨</a:t>
            </a:r>
            <a:r>
              <a:rPr lang="en-US" altLang="zh-CN" sz="2000" dirty="0"/>
              <a:t>OpenAIInfra</a:t>
            </a:r>
            <a:r>
              <a:rPr lang="zh-CN" altLang="en-US" sz="2000" dirty="0"/>
              <a:t>社区半年工作会议”在北京举行。会上，华为联合中国移动研究院、京东云、百度等20余家产业链伙伴，共同启动</a:t>
            </a:r>
            <a:r>
              <a:rPr lang="en-US" altLang="zh-CN" sz="2000" dirty="0"/>
              <a:t>OPEN NPO</a:t>
            </a:r>
            <a:r>
              <a:rPr lang="zh-CN" altLang="en-US" sz="2000" dirty="0"/>
              <a:t>项目，并发起国内首个</a:t>
            </a:r>
            <a:r>
              <a:rPr lang="en-US" altLang="zh-CN" sz="2000" dirty="0"/>
              <a:t>NPO</a:t>
            </a:r>
            <a:r>
              <a:rPr lang="zh-CN" altLang="en-US" sz="2000" dirty="0"/>
              <a:t>光互连</a:t>
            </a:r>
            <a:r>
              <a:rPr lang="en-US" altLang="zh-CN" sz="2000" dirty="0"/>
              <a:t>MSA（Multi-SourceAgreement，</a:t>
            </a:r>
            <a:r>
              <a:rPr lang="zh-CN" altLang="en-US" sz="2000" dirty="0"/>
              <a:t>多源协议），推动构建开放统一的近封装光学标准体系，加速下一代高速光互连技术创新与产业协同，为</a:t>
            </a:r>
            <a:r>
              <a:rPr lang="en-US" altLang="zh-CN" sz="2000" dirty="0"/>
              <a:t>AI</a:t>
            </a:r>
            <a:r>
              <a:rPr lang="zh-CN" altLang="en-US" sz="2000" dirty="0"/>
              <a:t>时代高端算力基础设施发展提供关键支撑。</a:t>
            </a:r>
            <a:endParaRPr lang="zh-CN" altLang="en-US" sz="2000" dirty="0"/>
          </a:p>
          <a:p>
            <a:endParaRPr lang="zh-CN" altLang="en-US" sz="2000" dirty="0"/>
          </a:p>
          <a:p>
            <a:endParaRPr lang="zh-CN" altLang="en-US" sz="2000" dirty="0"/>
          </a:p>
          <a:p>
            <a:r>
              <a:rPr lang="en-US" altLang="zh-CN" sz="2000" dirty="0"/>
              <a:t>2</a:t>
            </a:r>
            <a:r>
              <a:rPr lang="zh-CN" altLang="en-US" sz="2000" dirty="0"/>
              <a:t>、芯片：</a:t>
            </a:r>
            <a:endParaRPr lang="zh-CN" altLang="en-US" sz="2000" dirty="0"/>
          </a:p>
          <a:p>
            <a:endParaRPr lang="en-US" altLang="zh-CN" sz="2000" dirty="0"/>
          </a:p>
          <a:p>
            <a:r>
              <a:rPr lang="zh-CN" altLang="en-US" sz="2000" dirty="0"/>
              <a:t>美光科技宣布，计划在2035年前将对美国本土的投资总额增至超过2500亿美元，这得益于人工智能时代对内存需求的激增。公司目标是将美国产能占其</a:t>
            </a:r>
            <a:r>
              <a:rPr lang="en-US" altLang="zh-CN" sz="2000" dirty="0"/>
              <a:t>DRAM</a:t>
            </a:r>
            <a:r>
              <a:rPr lang="zh-CN" altLang="en-US" sz="2000" dirty="0"/>
              <a:t>总产量的比例提升至40%。此次扩大投资反映了美光对其技术领导地位的信心以及对其尖端内存产品的持续需求。</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9500" y="1044575"/>
            <a:ext cx="10052050" cy="4636135"/>
          </a:xfrm>
          <a:prstGeom prst="rect">
            <a:avLst/>
          </a:prstGeom>
          <a:noFill/>
        </p:spPr>
        <p:txBody>
          <a:bodyPr wrap="square" rtlCol="0">
            <a:noAutofit/>
          </a:bodyPr>
          <a:lstStyle/>
          <a:p>
            <a:r>
              <a:rPr lang="en-US" altLang="zh-CN" sz="2000" dirty="0"/>
              <a:t>3</a:t>
            </a:r>
            <a:r>
              <a:rPr lang="zh-CN" altLang="en-US" sz="2000" dirty="0"/>
              <a:t>、商业航天：</a:t>
            </a:r>
            <a:endParaRPr lang="zh-CN" altLang="en-US" sz="2000" dirty="0"/>
          </a:p>
          <a:p>
            <a:endParaRPr lang="en-US" altLang="zh-CN" sz="2000" dirty="0"/>
          </a:p>
          <a:p>
            <a:r>
              <a:rPr lang="zh-CN" altLang="en-US" sz="2000" dirty="0"/>
              <a:t>据媒体报道，文昌航天观礼中心工作人员7月9日向记者表示，“从目前情况来看，长征十号乙明天发射。”记者注意到，此前专用回收特种驳船“领航者”号已开赴指定作业海域待命。如果本次验证成功，我国将成为全球第二个掌握大运力可回收火箭技术的国家。</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量化六大战法</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27455" y="937895"/>
            <a:ext cx="9737090" cy="498157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2.xml><?xml version="1.0" encoding="utf-8"?>
<p:tagLst xmlns:p="http://schemas.openxmlformats.org/presentationml/2006/main">
  <p:tag name="KSO_WM_UNIT_PLACING_PICTURE_USER_VIEWPORT" val="{&quot;height&quot;:520,&quot;width&quot;:24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1487</Words>
  <Application>WPS 演示</Application>
  <PresentationFormat>宽屏</PresentationFormat>
  <Paragraphs>142</Paragraphs>
  <Slides>20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宋体</vt:lpstr>
      <vt:lpstr>Wingdings</vt:lpstr>
      <vt:lpstr>思源黑体 CN Medium</vt:lpstr>
      <vt:lpstr>黑体</vt:lpstr>
      <vt:lpstr>思源黑体 CN Heavy</vt:lpstr>
      <vt:lpstr>思源黑体 CN Bold</vt:lpstr>
      <vt:lpstr>微软雅黑</vt:lpstr>
      <vt:lpstr>KSOFBD28ECAF</vt:lpstr>
      <vt:lpstr>Segoe Print</vt:lpstr>
      <vt:lpstr>Calibri</vt:lpstr>
      <vt:lpstr>KSOFDDF4E7ED</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508</cp:revision>
  <dcterms:created xsi:type="dcterms:W3CDTF">2024-06-11T06:30:00Z</dcterms:created>
  <dcterms:modified xsi:type="dcterms:W3CDTF">2026-07-10T01:01:41Z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2052-12.1.0.26895</vt:lpwstr>
  </property>
</Properties>
</file>