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391" r:id="rId6"/>
    <p:sldId id="4440" r:id="rId7"/>
    <p:sldId id="4442" r:id="rId8"/>
    <p:sldId id="4444" r:id="rId9"/>
    <p:sldId id="1341" r:id="rId10"/>
    <p:sldId id="4445" r:id="rId11"/>
    <p:sldId id="4272" r:id="rId12"/>
    <p:sldId id="4270" r:id="rId13"/>
    <p:sldId id="4278" r:id="rId14"/>
    <p:sldId id="4339" r:id="rId15"/>
    <p:sldId id="4269" r:id="rId16"/>
    <p:sldId id="4241" r:id="rId17"/>
    <p:sldId id="270" r:id="rId18"/>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25.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21.xml"/><Relationship Id="rId2" Type="http://schemas.openxmlformats.org/officeDocument/2006/relationships/image" Target="../media/image11.png"/><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22.xml"/><Relationship Id="rId1" Type="http://schemas.openxmlformats.org/officeDocument/2006/relationships/image" Target="../media/image13.png"/></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24.xml"/><Relationship Id="rId2" Type="http://schemas.openxmlformats.org/officeDocument/2006/relationships/image" Target="../media/image14.png"/><Relationship Id="rId1" Type="http://schemas.openxmlformats.org/officeDocument/2006/relationships/tags" Target="../tags/tag2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5.png"/><Relationship Id="rId1" Type="http://schemas.openxmlformats.org/officeDocument/2006/relationships/tags" Target="../tags/tag1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8.xml"/><Relationship Id="rId2" Type="http://schemas.openxmlformats.org/officeDocument/2006/relationships/image" Target="../media/image6.png"/><Relationship Id="rId1" Type="http://schemas.openxmlformats.org/officeDocument/2006/relationships/tags" Target="../tags/tag17.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7.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牛市正进行时</a:t>
            </a:r>
            <a:endParaRPr 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85647"/>
            <a:ext cx="4620470" cy="646082"/>
            <a:chOff x="7093" y="6616"/>
            <a:chExt cx="7859" cy="1132"/>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16"/>
              <a:ext cx="4318" cy="1132"/>
            </a:xfrm>
            <a:prstGeom prst="rect">
              <a:avLst/>
            </a:prstGeom>
            <a:noFill/>
          </p:spPr>
          <p:txBody>
            <a:bodyPr wrap="square" rtlCol="0">
              <a:spAutoFit/>
            </a:bodyPr>
            <a:lstStyle/>
            <a:p>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2025.03.03</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56515" y="160020"/>
            <a:ext cx="12342495" cy="645033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1311275" y="734695"/>
            <a:ext cx="9867900" cy="543242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风口阻击二维码</a:t>
            </a:r>
            <a:endParaRPr lang="zh-CN" altLang="en-US"/>
          </a:p>
        </p:txBody>
      </p:sp>
      <p:pic>
        <p:nvPicPr>
          <p:cNvPr id="4" name="内容占位符 3"/>
          <p:cNvPicPr>
            <a:picLocks noChangeAspect="1"/>
          </p:cNvPicPr>
          <p:nvPr>
            <p:ph idx="1"/>
          </p:nvPr>
        </p:nvPicPr>
        <p:blipFill>
          <a:blip r:embed="rId1"/>
          <a:stretch>
            <a:fillRect/>
          </a:stretch>
        </p:blipFill>
        <p:spPr>
          <a:xfrm>
            <a:off x="1439545" y="2088515"/>
            <a:ext cx="2619375" cy="2543175"/>
          </a:xfrm>
          <a:prstGeom prst="rect">
            <a:avLst/>
          </a:prstGeom>
        </p:spPr>
      </p:pic>
      <p:pic>
        <p:nvPicPr>
          <p:cNvPr id="5" name="图片 4"/>
          <p:cNvPicPr>
            <a:picLocks noChangeAspect="1"/>
          </p:cNvPicPr>
          <p:nvPr/>
        </p:nvPicPr>
        <p:blipFill>
          <a:blip r:embed="rId2"/>
          <a:stretch>
            <a:fillRect/>
          </a:stretch>
        </p:blipFill>
        <p:spPr>
          <a:xfrm>
            <a:off x="4311015" y="1373505"/>
            <a:ext cx="7518400" cy="4635500"/>
          </a:xfrm>
          <a:prstGeom prst="rect">
            <a:avLst/>
          </a:prstGeom>
        </p:spPr>
      </p:pic>
    </p:spTree>
    <p:custDataLst>
      <p:tags r:id="rId3"/>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00331" y="940279"/>
            <a:ext cx="11300605" cy="513271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854200" y="25167"/>
            <a:ext cx="8483600" cy="707886"/>
          </a:xfrm>
          <a:prstGeom prst="rect">
            <a:avLst/>
          </a:prstGeom>
          <a:noFill/>
        </p:spPr>
        <p:txBody>
          <a:bodyPr wrap="square" rtlCol="0">
            <a:spAutoFit/>
          </a:bodyPr>
          <a:lstStyle/>
          <a:p>
            <a:pPr algn="ctr">
              <a:defRPr/>
            </a:pPr>
            <a:r>
              <a:rPr lang="zh-CN" altLang="en-US" sz="4000" dirty="0">
                <a:solidFill>
                  <a:srgbClr val="FFFFFF"/>
                </a:solidFill>
                <a:ea typeface="思源黑体 CN Medium" panose="020B0600000000000000" pitchFamily="34" charset="-122"/>
                <a:sym typeface="+mn-ea"/>
              </a:rPr>
              <a:t>四线开花</a:t>
            </a:r>
            <a:endParaRPr lang="en-US" sz="4000" dirty="0">
              <a:solidFill>
                <a:srgbClr val="FFFFFF"/>
              </a:solidFill>
              <a:ea typeface="思源黑体 CN Medium" panose="020B0600000000000000" pitchFamily="34" charset="-122"/>
              <a:sym typeface="+mn-ea"/>
            </a:endParaRPr>
          </a:p>
        </p:txBody>
      </p:sp>
      <p:sp>
        <p:nvSpPr>
          <p:cNvPr id="7" name="文本框 6"/>
          <p:cNvSpPr txBox="1"/>
          <p:nvPr/>
        </p:nvSpPr>
        <p:spPr>
          <a:xfrm>
            <a:off x="274332" y="851323"/>
            <a:ext cx="7779099" cy="2862322"/>
          </a:xfrm>
          <a:prstGeom prst="rect">
            <a:avLst/>
          </a:prstGeom>
          <a:noFill/>
        </p:spPr>
        <p:txBody>
          <a:bodyPr wrap="square">
            <a:spAutoFit/>
          </a:bodyPr>
          <a:lstStyle/>
          <a:p>
            <a:r>
              <a:rPr lang="zh-CN" altLang="en-US" sz="2000" b="1" dirty="0"/>
              <a:t>庄散博弈（最强形态）：</a:t>
            </a:r>
            <a:br>
              <a:rPr lang="en-US" altLang="zh-CN" sz="2000" b="1" dirty="0"/>
            </a:br>
            <a:br>
              <a:rPr lang="en-US" altLang="zh-CN" sz="2000" b="1" dirty="0"/>
            </a:br>
            <a:r>
              <a:rPr lang="zh-CN" altLang="en-US" sz="2000" b="1" dirty="0"/>
              <a:t>红线、黄线呈现向上（红线第一，黄线第二）</a:t>
            </a:r>
            <a:endParaRPr lang="en-US" altLang="zh-CN" sz="2000" b="1" dirty="0"/>
          </a:p>
          <a:p>
            <a:br>
              <a:rPr lang="en-US" altLang="zh-CN" sz="2000" b="1" dirty="0"/>
            </a:br>
            <a:r>
              <a:rPr lang="zh-CN" altLang="en-US" sz="2000" b="1" dirty="0"/>
              <a:t>蓝线、绿线呈现向下（蓝线第三，绿线第四）</a:t>
            </a:r>
            <a:br>
              <a:rPr lang="en-US" altLang="zh-CN" sz="2000" b="1" dirty="0"/>
            </a:br>
            <a:endParaRPr lang="en-US" altLang="zh-CN" sz="2000" b="1" dirty="0"/>
          </a:p>
          <a:p>
            <a:br>
              <a:rPr lang="en-US" altLang="zh-CN" sz="2000" b="1" dirty="0"/>
            </a:br>
            <a:r>
              <a:rPr lang="zh-CN" altLang="en-US" sz="2000" b="1" dirty="0"/>
              <a:t>说明主力的超大单和大单形成合力抢夺散户筹码，此时个股容易大幅拉升甚至出现涨停板。</a:t>
            </a:r>
            <a:endParaRPr lang="en-US" altLang="zh-CN" sz="2000" b="1" dirty="0"/>
          </a:p>
        </p:txBody>
      </p:sp>
      <p:pic>
        <p:nvPicPr>
          <p:cNvPr id="4" name="图片 3"/>
          <p:cNvPicPr>
            <a:picLocks noChangeAspect="1"/>
          </p:cNvPicPr>
          <p:nvPr/>
        </p:nvPicPr>
        <p:blipFill>
          <a:blip r:embed="rId1"/>
          <a:stretch>
            <a:fillRect/>
          </a:stretch>
        </p:blipFill>
        <p:spPr>
          <a:xfrm>
            <a:off x="7961151" y="733053"/>
            <a:ext cx="2578851" cy="5473976"/>
          </a:xfrm>
          <a:prstGeom prst="rect">
            <a:avLst/>
          </a:prstGeom>
          <a:ln>
            <a:solidFill>
              <a:srgbClr val="0070C0"/>
            </a:solidFill>
          </a:ln>
        </p:spPr>
      </p:pic>
    </p:spTree>
    <p:custDataLst>
      <p:tags r:id="rId2"/>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0270" y="1332865"/>
            <a:ext cx="10290810" cy="2306955"/>
          </a:xfrm>
          <a:prstGeom prst="rect">
            <a:avLst/>
          </a:prstGeom>
          <a:noFill/>
        </p:spPr>
        <p:txBody>
          <a:bodyPr wrap="square" rtlCol="0">
            <a:spAutoFit/>
          </a:bodyPr>
          <a:lstStyle/>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en-US" altLang="zh-CN" sz="2400" dirty="0"/>
          </a:p>
          <a:p>
            <a:endParaRPr lang="en-US" altLang="zh-CN"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45795" y="911225"/>
            <a:ext cx="11135360" cy="4636135"/>
          </a:xfrm>
          <a:prstGeom prst="rect">
            <a:avLst/>
          </a:prstGeom>
          <a:noFill/>
        </p:spPr>
        <p:txBody>
          <a:bodyPr wrap="square" rtlCol="0">
            <a:noAutofit/>
          </a:bodyPr>
          <a:lstStyle/>
          <a:p>
            <a:r>
              <a:rPr lang="en-US" altLang="zh-CN" sz="2000" dirty="0"/>
              <a:t>1</a:t>
            </a:r>
            <a:r>
              <a:rPr lang="zh-CN" altLang="en-US" sz="2000" dirty="0"/>
              <a:t>、算力：</a:t>
            </a:r>
            <a:endParaRPr lang="zh-CN" altLang="en-US" sz="2000" dirty="0"/>
          </a:p>
          <a:p>
            <a:r>
              <a:rPr lang="zh-CN" altLang="en-US" sz="2000" dirty="0"/>
              <a:t>英伟达官方声明称，美国政府已向英伟达保证将授予许可证，且英伟达希望尽快启动</a:t>
            </a:r>
            <a:r>
              <a:rPr lang="en-US" altLang="zh-CN" sz="2000" dirty="0"/>
              <a:t>H20</a:t>
            </a:r>
            <a:r>
              <a:rPr lang="zh-CN" altLang="en-US" sz="2000" dirty="0"/>
              <a:t>芯片交付。据悉，此次</a:t>
            </a:r>
            <a:r>
              <a:rPr lang="en-US" altLang="zh-CN" sz="2000" dirty="0"/>
              <a:t>H20</a:t>
            </a:r>
            <a:r>
              <a:rPr lang="zh-CN" altLang="en-US" sz="2000" dirty="0"/>
              <a:t>恢复在华销售，主要系开放此前的库存，将不会影响</a:t>
            </a:r>
            <a:r>
              <a:rPr lang="en-US" altLang="zh-CN" sz="2000" dirty="0"/>
              <a:t>Blackwell</a:t>
            </a:r>
            <a:r>
              <a:rPr lang="zh-CN" altLang="en-US" sz="2000" dirty="0"/>
              <a:t>架构显卡。</a:t>
            </a:r>
            <a:endParaRPr lang="zh-CN" altLang="en-US" sz="2000" dirty="0"/>
          </a:p>
          <a:p>
            <a:endParaRPr lang="zh-CN" altLang="en-US" sz="2000" dirty="0"/>
          </a:p>
          <a:p>
            <a:r>
              <a:rPr lang="en-US" altLang="zh-CN" sz="2000" dirty="0"/>
              <a:t>2</a:t>
            </a:r>
            <a:r>
              <a:rPr lang="zh-CN" altLang="en-US" sz="2000" dirty="0"/>
              <a:t>、机器人：</a:t>
            </a:r>
            <a:endParaRPr lang="zh-CN" altLang="en-US" sz="2000" dirty="0"/>
          </a:p>
          <a:p>
            <a:r>
              <a:rPr lang="en-US" altLang="zh-CN" sz="2000" dirty="0"/>
              <a:t>7</a:t>
            </a:r>
            <a:r>
              <a:rPr lang="zh-CN" altLang="en-US" sz="2000" dirty="0"/>
              <a:t>月</a:t>
            </a:r>
            <a:r>
              <a:rPr lang="en-US" altLang="zh-CN" sz="2000" dirty="0"/>
              <a:t>15</a:t>
            </a:r>
            <a:r>
              <a:rPr lang="zh-CN" altLang="en-US" sz="2000" dirty="0"/>
              <a:t>日，国务院新闻办公室举行</a:t>
            </a:r>
            <a:r>
              <a:rPr lang="en-US" altLang="zh-CN" sz="2000" dirty="0"/>
              <a:t>“</a:t>
            </a:r>
            <a:r>
              <a:rPr lang="zh-CN" altLang="en-US" sz="2000" dirty="0"/>
              <a:t>新征程上的奋斗者</a:t>
            </a:r>
            <a:r>
              <a:rPr lang="en-US" altLang="zh-CN" sz="2000" dirty="0"/>
              <a:t>”</a:t>
            </a:r>
            <a:r>
              <a:rPr lang="zh-CN" altLang="en-US" sz="2000" dirty="0"/>
              <a:t>中外记者见面会，民营企业家代表围绕</a:t>
            </a:r>
            <a:r>
              <a:rPr lang="en-US" altLang="zh-CN" sz="2000" dirty="0"/>
              <a:t>“</a:t>
            </a:r>
            <a:r>
              <a:rPr lang="zh-CN" altLang="en-US" sz="2000" dirty="0"/>
              <a:t>弘扬企业家精神，坚定做优秀中国特色社会主义事业建设者</a:t>
            </a:r>
            <a:r>
              <a:rPr lang="en-US" altLang="zh-CN" sz="2000" dirty="0"/>
              <a:t>”</a:t>
            </a:r>
            <a:r>
              <a:rPr lang="zh-CN" altLang="en-US" sz="2000" dirty="0"/>
              <a:t>与中外记者见面交流。会上，宇树科技创始人</a:t>
            </a:r>
            <a:r>
              <a:rPr lang="en-US" altLang="zh-CN" sz="2000" dirty="0"/>
              <a:t>&amp;CEO</a:t>
            </a:r>
            <a:r>
              <a:rPr lang="zh-CN" altLang="en-US" sz="2000" dirty="0"/>
              <a:t>王兴兴发言并回答记者提问。王兴兴表示，去年发布的</a:t>
            </a:r>
            <a:r>
              <a:rPr lang="en-US" altLang="zh-CN" sz="2000" dirty="0"/>
              <a:t>G1</a:t>
            </a:r>
            <a:r>
              <a:rPr lang="zh-CN" altLang="en-US" sz="2000" dirty="0"/>
              <a:t>这款人形机器人在全球范围内受到广泛关注，今年出货量相对去年有明显增长。不单是宇树科技，对整个机器人行业来说，今年上半年的增长速度非常快，科技发展趋势非常明显。</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29310" y="974725"/>
            <a:ext cx="10899775" cy="4636135"/>
          </a:xfrm>
          <a:prstGeom prst="rect">
            <a:avLst/>
          </a:prstGeom>
          <a:noFill/>
        </p:spPr>
        <p:txBody>
          <a:bodyPr wrap="square" rtlCol="0">
            <a:noAutofit/>
          </a:bodyPr>
          <a:lstStyle/>
          <a:p>
            <a:r>
              <a:rPr lang="en-US" altLang="zh-CN" sz="2000" dirty="0"/>
              <a:t>3</a:t>
            </a:r>
            <a:r>
              <a:rPr lang="zh-CN" altLang="en-US" sz="2000" dirty="0"/>
              <a:t>、医药：</a:t>
            </a:r>
            <a:endParaRPr lang="zh-CN" altLang="en-US" sz="2000" dirty="0"/>
          </a:p>
          <a:p>
            <a:endParaRPr lang="zh-CN" altLang="en-US" sz="2000" dirty="0"/>
          </a:p>
          <a:p>
            <a:r>
              <a:rPr lang="en-US" altLang="zh-CN" sz="2000" dirty="0"/>
              <a:t>7</a:t>
            </a:r>
            <a:r>
              <a:rPr lang="zh-CN" altLang="en-US" sz="2000" dirty="0"/>
              <a:t>月</a:t>
            </a:r>
            <a:r>
              <a:rPr lang="en-US" altLang="zh-CN" sz="2000" dirty="0"/>
              <a:t>15</a:t>
            </a:r>
            <a:r>
              <a:rPr lang="zh-CN" altLang="en-US" sz="2000" dirty="0"/>
              <a:t>日，医保局联合三部门在北京召开媒体通气会，对外披露第十一批国家组织药品集中采购的最新进展与规则优化细节，最终锁定</a:t>
            </a:r>
            <a:r>
              <a:rPr lang="en-US" altLang="zh-CN" sz="2000" dirty="0"/>
              <a:t>55</a:t>
            </a:r>
            <a:r>
              <a:rPr lang="zh-CN" altLang="en-US" sz="2000" dirty="0"/>
              <a:t>个品种，覆盖抗菌药、心血管、抗肿瘤、神经系统等多个治疗领域。</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仓位：六成</a:t>
            </a:r>
            <a:r>
              <a:rPr lang="en-US" altLang="zh-CN" sz="2000" dirty="0"/>
              <a:t>——</a:t>
            </a:r>
            <a:r>
              <a:rPr lang="zh-CN" altLang="en-US" sz="2000" dirty="0"/>
              <a:t>八成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4000" dirty="0">
                <a:solidFill>
                  <a:srgbClr val="FFFFFF"/>
                </a:solidFill>
                <a:latin typeface="思源黑体 CN Medium" panose="020B0600000000000000" pitchFamily="34" charset="-122"/>
                <a:ea typeface="思源黑体 CN Medium" panose="020B0600000000000000" pitchFamily="34" charset="-122"/>
                <a:cs typeface="思源黑体 CN Normal" panose="020B0400000000000000" charset="-122"/>
              </a:rPr>
              <a:t>风口狙击</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2" name="图片 1"/>
          <p:cNvPicPr>
            <a:picLocks noChangeAspect="1"/>
          </p:cNvPicPr>
          <p:nvPr/>
        </p:nvPicPr>
        <p:blipFill>
          <a:blip r:embed="rId2"/>
          <a:stretch>
            <a:fillRect/>
          </a:stretch>
        </p:blipFill>
        <p:spPr>
          <a:xfrm>
            <a:off x="963295" y="841375"/>
            <a:ext cx="10928985" cy="5302250"/>
          </a:xfrm>
          <a:prstGeom prst="rect">
            <a:avLst/>
          </a:prstGeom>
        </p:spPr>
      </p:pic>
    </p:spTree>
    <p:custDataLst>
      <p:tags r:id="rId3"/>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custDataLst>
              <p:tags r:id="rId1"/>
            </p:custDataLst>
          </p:nvPr>
        </p:nvSpPr>
        <p:spPr>
          <a:xfrm>
            <a:off x="2875915" y="0"/>
            <a:ext cx="6440170" cy="70675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rPr>
              <a:t>中报策略报告</a:t>
            </a:r>
            <a:endParaRPr kumimoji="0" lang="zh-CN" altLang="en-US" sz="4000" b="0" i="0" u="none" strike="noStrike" kern="1200" cap="none" spc="0" normalizeH="0" baseline="0" noProof="0" dirty="0">
              <a:ln>
                <a:noFill/>
              </a:ln>
              <a:solidFill>
                <a:srgbClr val="FFFFFF"/>
              </a:solidFill>
              <a:effectLst/>
              <a:uLnTx/>
              <a:uFillTx/>
              <a:latin typeface="思源黑体 CN Medium" panose="020B0600000000000000" pitchFamily="34" charset="-122"/>
              <a:ea typeface="思源黑体 CN Medium" panose="020B0600000000000000" pitchFamily="34" charset="-122"/>
              <a:cs typeface="思源黑体 CN Normal" panose="020B0400000000000000" charset="-122"/>
            </a:endParaRPr>
          </a:p>
        </p:txBody>
      </p:sp>
      <p:pic>
        <p:nvPicPr>
          <p:cNvPr id="3" name="图片 2"/>
          <p:cNvPicPr>
            <a:picLocks noChangeAspect="1"/>
          </p:cNvPicPr>
          <p:nvPr/>
        </p:nvPicPr>
        <p:blipFill>
          <a:blip r:embed="rId2"/>
          <a:stretch>
            <a:fillRect/>
          </a:stretch>
        </p:blipFill>
        <p:spPr>
          <a:xfrm>
            <a:off x="645160" y="785495"/>
            <a:ext cx="10919460" cy="5232400"/>
          </a:xfrm>
          <a:prstGeom prst="rect">
            <a:avLst/>
          </a:prstGeom>
        </p:spPr>
      </p:pic>
    </p:spTree>
    <p:custDataLst>
      <p:tags r:id="rId3"/>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485735" y="163902"/>
            <a:ext cx="3424687" cy="461665"/>
          </a:xfrm>
          <a:prstGeom prst="rect">
            <a:avLst/>
          </a:prstGeom>
          <a:noFill/>
        </p:spPr>
        <p:txBody>
          <a:bodyPr wrap="square" rtlCol="0">
            <a:spAutoFit/>
          </a:bodyPr>
          <a:lstStyle/>
          <a:p>
            <a:r>
              <a:rPr lang="zh-CN" altLang="en-US" sz="2400" dirty="0">
                <a:solidFill>
                  <a:schemeClr val="bg1"/>
                </a:solidFill>
              </a:rPr>
              <a:t>第三个“国九条”</a:t>
            </a:r>
            <a:endParaRPr lang="zh-CN" altLang="en-US" sz="2400" dirty="0">
              <a:solidFill>
                <a:schemeClr val="bg1"/>
              </a:solidFill>
            </a:endParaRPr>
          </a:p>
        </p:txBody>
      </p:sp>
      <p:pic>
        <p:nvPicPr>
          <p:cNvPr id="7" name="图片 6"/>
          <p:cNvPicPr>
            <a:picLocks noChangeAspect="1"/>
          </p:cNvPicPr>
          <p:nvPr>
            <p:custDataLst>
              <p:tags r:id="rId1"/>
            </p:custDataLst>
          </p:nvPr>
        </p:nvPicPr>
        <p:blipFill>
          <a:blip r:embed="rId2"/>
          <a:stretch>
            <a:fillRect/>
          </a:stretch>
        </p:blipFill>
        <p:spPr>
          <a:xfrm>
            <a:off x="374015" y="164465"/>
            <a:ext cx="11600180" cy="6026785"/>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PLACING_PICTURE_USER_VIEWPORT" val="{&quot;height&quot;:520,&quot;width&quot;:2400}"/>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wm#"/>
  <p:tag name="KSO_WM_TEMPLATE_CATEGORY" val="custom"/>
  <p:tag name="KSO_WM_TEMPLATE_INDEX" val="20205081"/>
</p:tagLst>
</file>

<file path=ppt/tags/tag22.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wm#"/>
  <p:tag name="KSO_WM_TEMPLATE_CATEGORY" val="custom"/>
  <p:tag name="KSO_WM_TEMPLATE_INDEX" val="20205081"/>
</p:tagLst>
</file>

<file path=ppt/tags/tag25.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1140</Words>
  <Application>WPS 演示</Application>
  <PresentationFormat>宽屏</PresentationFormat>
  <Paragraphs>88</Paragraphs>
  <Slides>15</Slides>
  <Notes>0</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15</vt:i4>
      </vt:variant>
    </vt:vector>
  </HeadingPairs>
  <TitlesOfParts>
    <vt:vector size="28" baseType="lpstr">
      <vt:lpstr>Arial</vt:lpstr>
      <vt:lpstr>宋体</vt:lpstr>
      <vt:lpstr>Wingdings</vt:lpstr>
      <vt:lpstr>思源黑体 CN Medium</vt:lpstr>
      <vt:lpstr>黑体</vt:lpstr>
      <vt:lpstr>思源黑体 CN Heavy</vt:lpstr>
      <vt:lpstr>思源黑体 CN Bold</vt:lpstr>
      <vt:lpstr>微软雅黑</vt:lpstr>
      <vt:lpstr>思源黑体 CN Normal</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风口阻击二维码</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227</cp:revision>
  <dcterms:created xsi:type="dcterms:W3CDTF">2024-06-11T06:30:00Z</dcterms:created>
  <dcterms:modified xsi:type="dcterms:W3CDTF">2025-07-16T01:00:06Z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2052-12.1.0.21915</vt:lpwstr>
  </property>
</Properties>
</file>