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63" r:id="rId3"/>
    <p:sldId id="4274" r:id="rId5"/>
    <p:sldId id="4391" r:id="rId6"/>
    <p:sldId id="4440" r:id="rId7"/>
    <p:sldId id="4442" r:id="rId8"/>
    <p:sldId id="4444" r:id="rId9"/>
    <p:sldId id="1341" r:id="rId10"/>
    <p:sldId id="4445" r:id="rId11"/>
    <p:sldId id="4272" r:id="rId12"/>
    <p:sldId id="4270" r:id="rId13"/>
    <p:sldId id="4278" r:id="rId14"/>
    <p:sldId id="4339" r:id="rId15"/>
    <p:sldId id="4269" r:id="rId16"/>
    <p:sldId id="4241" r:id="rId17"/>
    <p:sldId id="270" r:id="rId18"/>
  </p:sldIdLst>
  <p:sldSz cx="12192000" cy="6858000"/>
  <p:notesSz cx="6858000" cy="9144000"/>
  <p:custDataLst>
    <p:tags r:id="rId2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3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3" Type="http://schemas.openxmlformats.org/officeDocument/2006/relationships/tags" Target="tags/tag25.xml"/><Relationship Id="rId22" Type="http://schemas.openxmlformats.org/officeDocument/2006/relationships/commentAuthors" Target="commentAuthors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E97641-2152-4774-8360-44780691E81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4F2145-BD71-46EC-B4BE-F31170F96B1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tags" Target="../tags/tag1.xm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ppt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7" descr="组 2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39395" y="271780"/>
            <a:ext cx="11740515" cy="64566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9.xml"/><Relationship Id="rId8" Type="http://schemas.openxmlformats.org/officeDocument/2006/relationships/tags" Target="../tags/tag8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" Type="http://schemas.openxmlformats.org/officeDocument/2006/relationships/image" Target="../media/image4.png"/><Relationship Id="rId16" Type="http://schemas.openxmlformats.org/officeDocument/2006/relationships/notesSlide" Target="../notesSlides/notesSlide1.xml"/><Relationship Id="rId15" Type="http://schemas.openxmlformats.org/officeDocument/2006/relationships/slideLayout" Target="../slideLayouts/slideLayout12.xml"/><Relationship Id="rId14" Type="http://schemas.openxmlformats.org/officeDocument/2006/relationships/tags" Target="../tags/tag14.xml"/><Relationship Id="rId13" Type="http://schemas.openxmlformats.org/officeDocument/2006/relationships/tags" Target="../tags/tag13.xml"/><Relationship Id="rId12" Type="http://schemas.openxmlformats.org/officeDocument/2006/relationships/tags" Target="../tags/tag12.xml"/><Relationship Id="rId11" Type="http://schemas.openxmlformats.org/officeDocument/2006/relationships/tags" Target="../tags/tag11.xml"/><Relationship Id="rId10" Type="http://schemas.openxmlformats.org/officeDocument/2006/relationships/tags" Target="../tags/tag10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8.png"/><Relationship Id="rId1" Type="http://schemas.openxmlformats.org/officeDocument/2006/relationships/tags" Target="../tags/tag2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21.xml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22.xml"/><Relationship Id="rId1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tags" Target="../tags/tag24.xml"/><Relationship Id="rId2" Type="http://schemas.openxmlformats.org/officeDocument/2006/relationships/image" Target="../media/image14.png"/><Relationship Id="rId1" Type="http://schemas.openxmlformats.org/officeDocument/2006/relationships/tags" Target="../tags/tag2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tags" Target="../tags/tag16.xml"/><Relationship Id="rId2" Type="http://schemas.openxmlformats.org/officeDocument/2006/relationships/image" Target="../media/image5.png"/><Relationship Id="rId1" Type="http://schemas.openxmlformats.org/officeDocument/2006/relationships/tags" Target="../tags/tag15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tags" Target="../tags/tag18.xml"/><Relationship Id="rId2" Type="http://schemas.openxmlformats.org/officeDocument/2006/relationships/image" Target="../media/image6.png"/><Relationship Id="rId1" Type="http://schemas.openxmlformats.org/officeDocument/2006/relationships/tags" Target="../tags/tag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7.png"/><Relationship Id="rId1" Type="http://schemas.openxmlformats.org/officeDocument/2006/relationships/tags" Target="../tags/tag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矢量智能对象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356225" y="776605"/>
            <a:ext cx="1524000" cy="3302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458460" y="6190615"/>
            <a:ext cx="14243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中国</a:t>
            </a:r>
            <a:r>
              <a:rPr lang="en-US" altLang="zh-CN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·</a:t>
            </a:r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广州</a:t>
            </a:r>
            <a:endParaRPr lang="zh-CN" altLang="en-US">
              <a:solidFill>
                <a:srgbClr val="FFDFD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79792" y="1951887"/>
            <a:ext cx="1058100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zh-CN" sz="6000" dirty="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牛市正进行时</a:t>
            </a:r>
            <a:endParaRPr lang="zh-CN" sz="6000" dirty="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  <a:cs typeface="思源黑体 CN Bold" panose="020B0800000000000000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891915" y="3981450"/>
            <a:ext cx="2173605" cy="35687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>
            <p:custDataLst>
              <p:tags r:id="rId3"/>
            </p:custDataLst>
          </p:nvPr>
        </p:nvSpPr>
        <p:spPr>
          <a:xfrm>
            <a:off x="3898265" y="3981450"/>
            <a:ext cx="995680" cy="3568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>
            <p:custDataLst>
              <p:tags r:id="rId4"/>
            </p:custDataLst>
          </p:nvPr>
        </p:nvSpPr>
        <p:spPr>
          <a:xfrm>
            <a:off x="3853815" y="3988435"/>
            <a:ext cx="1143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主讲老师</a:t>
            </a:r>
            <a:endParaRPr lang="zh-CN" altLang="en-US">
              <a:solidFill>
                <a:srgbClr val="C00000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15" name="文本框 14"/>
          <p:cNvSpPr txBox="1"/>
          <p:nvPr>
            <p:custDataLst>
              <p:tags r:id="rId5"/>
            </p:custDataLst>
          </p:nvPr>
        </p:nvSpPr>
        <p:spPr>
          <a:xfrm>
            <a:off x="4902835" y="3976370"/>
            <a:ext cx="11620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陈灼基</a:t>
            </a:r>
            <a:endParaRPr lang="zh-CN" altLang="en-US" dirty="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3891915" y="4485647"/>
            <a:ext cx="4620470" cy="646082"/>
            <a:chOff x="7093" y="6616"/>
            <a:chExt cx="7859" cy="1132"/>
          </a:xfrm>
        </p:grpSpPr>
        <p:sp>
          <p:nvSpPr>
            <p:cNvPr id="18" name="矩形 17"/>
            <p:cNvSpPr/>
            <p:nvPr>
              <p:custDataLst>
                <p:tags r:id="rId6"/>
              </p:custDataLst>
            </p:nvPr>
          </p:nvSpPr>
          <p:spPr>
            <a:xfrm>
              <a:off x="7093" y="6626"/>
              <a:ext cx="7859" cy="62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>
              <p:custDataLst>
                <p:tags r:id="rId7"/>
              </p:custDataLst>
            </p:nvPr>
          </p:nvSpPr>
          <p:spPr>
            <a:xfrm>
              <a:off x="7105" y="6626"/>
              <a:ext cx="2321" cy="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文本框 19"/>
            <p:cNvSpPr txBox="1"/>
            <p:nvPr>
              <p:custDataLst>
                <p:tags r:id="rId8"/>
              </p:custDataLst>
            </p:nvPr>
          </p:nvSpPr>
          <p:spPr>
            <a:xfrm>
              <a:off x="7261" y="6627"/>
              <a:ext cx="2009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执业编号</a:t>
              </a:r>
              <a:endPara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  <p:sp>
          <p:nvSpPr>
            <p:cNvPr id="21" name="文本框 20"/>
            <p:cNvSpPr txBox="1"/>
            <p:nvPr>
              <p:custDataLst>
                <p:tags r:id="rId9"/>
              </p:custDataLst>
            </p:nvPr>
          </p:nvSpPr>
          <p:spPr>
            <a:xfrm>
              <a:off x="9470" y="6616"/>
              <a:ext cx="4318" cy="11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A1120620030004</a:t>
              </a:r>
              <a:endParaRPr lang="en-US" altLang="zh-CN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  <a:p>
              <a:endParaRPr lang="en-US" altLang="zh-CN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6170295" y="3982720"/>
            <a:ext cx="3074373" cy="381327"/>
            <a:chOff x="10918" y="5734"/>
            <a:chExt cx="5059" cy="668"/>
          </a:xfrm>
        </p:grpSpPr>
        <p:sp>
          <p:nvSpPr>
            <p:cNvPr id="27" name="矩形 26"/>
            <p:cNvSpPr/>
            <p:nvPr>
              <p:custDataLst>
                <p:tags r:id="rId10"/>
              </p:custDataLst>
            </p:nvPr>
          </p:nvSpPr>
          <p:spPr>
            <a:xfrm>
              <a:off x="10940" y="5734"/>
              <a:ext cx="3832" cy="62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矩形 27"/>
            <p:cNvSpPr/>
            <p:nvPr>
              <p:custDataLst>
                <p:tags r:id="rId11"/>
              </p:custDataLst>
            </p:nvPr>
          </p:nvSpPr>
          <p:spPr>
            <a:xfrm>
              <a:off x="10952" y="5734"/>
              <a:ext cx="1750" cy="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文本框 28"/>
            <p:cNvSpPr txBox="1"/>
            <p:nvPr>
              <p:custDataLst>
                <p:tags r:id="rId12"/>
              </p:custDataLst>
            </p:nvPr>
          </p:nvSpPr>
          <p:spPr>
            <a:xfrm>
              <a:off x="10918" y="5757"/>
              <a:ext cx="2009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课程日期</a:t>
              </a:r>
              <a:endPara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  <p:sp>
          <p:nvSpPr>
            <p:cNvPr id="30" name="文本框 29"/>
            <p:cNvSpPr txBox="1"/>
            <p:nvPr>
              <p:custDataLst>
                <p:tags r:id="rId13"/>
              </p:custDataLst>
            </p:nvPr>
          </p:nvSpPr>
          <p:spPr>
            <a:xfrm>
              <a:off x="12700" y="5745"/>
              <a:ext cx="3277" cy="6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700" dirty="0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2025.03.03</a:t>
              </a:r>
              <a:endParaRPr lang="en-US" altLang="zh-CN" sz="1700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</p:grpSp>
    </p:spTree>
    <p:custDataLst>
      <p:tags r:id="rId14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6515" y="160020"/>
            <a:ext cx="12342495" cy="645033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11275" y="734695"/>
            <a:ext cx="9867900" cy="543242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风口阻击二维码</a:t>
            </a:r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439545" y="2088515"/>
            <a:ext cx="2619375" cy="254317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1015" y="1373505"/>
            <a:ext cx="7518400" cy="463550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0331" y="940279"/>
            <a:ext cx="11300605" cy="5132718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854200" y="25167"/>
            <a:ext cx="848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4000" dirty="0">
                <a:solidFill>
                  <a:srgbClr val="FFFFFF"/>
                </a:solidFill>
                <a:ea typeface="思源黑体 CN Medium" panose="020B0600000000000000" pitchFamily="34" charset="-122"/>
                <a:sym typeface="+mn-ea"/>
              </a:rPr>
              <a:t>四线开花</a:t>
            </a:r>
            <a:endParaRPr lang="en-US" sz="4000" dirty="0">
              <a:solidFill>
                <a:srgbClr val="FFFFFF"/>
              </a:solidFill>
              <a:ea typeface="思源黑体 CN Medium" panose="020B0600000000000000" pitchFamily="34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74332" y="851323"/>
            <a:ext cx="7779099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000" b="1" dirty="0"/>
              <a:t>庄散博弈（最强形态）：</a:t>
            </a:r>
            <a:br>
              <a:rPr lang="en-US" altLang="zh-CN" sz="2000" b="1" dirty="0"/>
            </a:br>
            <a:br>
              <a:rPr lang="en-US" altLang="zh-CN" sz="2000" b="1" dirty="0"/>
            </a:br>
            <a:r>
              <a:rPr lang="zh-CN" altLang="en-US" sz="2000" b="1" dirty="0"/>
              <a:t>红线、黄线呈现向上（红线第一，黄线第二）</a:t>
            </a:r>
            <a:endParaRPr lang="en-US" altLang="zh-CN" sz="2000" b="1" dirty="0"/>
          </a:p>
          <a:p>
            <a:br>
              <a:rPr lang="en-US" altLang="zh-CN" sz="2000" b="1" dirty="0"/>
            </a:br>
            <a:r>
              <a:rPr lang="zh-CN" altLang="en-US" sz="2000" b="1" dirty="0"/>
              <a:t>蓝线、绿线呈现向下（蓝线第三，绿线第四）</a:t>
            </a:r>
            <a:br>
              <a:rPr lang="en-US" altLang="zh-CN" sz="2000" b="1" dirty="0"/>
            </a:br>
            <a:endParaRPr lang="en-US" altLang="zh-CN" sz="2000" b="1" dirty="0"/>
          </a:p>
          <a:p>
            <a:br>
              <a:rPr lang="en-US" altLang="zh-CN" sz="2000" b="1" dirty="0"/>
            </a:br>
            <a:r>
              <a:rPr lang="zh-CN" altLang="en-US" sz="2000" b="1" dirty="0"/>
              <a:t>说明主力的超大单和大单形成合力抢夺散户筹码，此时个股容易大幅拉升甚至出现涨停板。</a:t>
            </a:r>
            <a:endParaRPr lang="en-US" altLang="zh-CN" sz="2000" b="1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61151" y="733053"/>
            <a:ext cx="2578851" cy="5473976"/>
          </a:xfrm>
          <a:prstGeom prst="rect">
            <a:avLst/>
          </a:prstGeom>
          <a:ln>
            <a:solidFill>
              <a:srgbClr val="0070C0"/>
            </a:solidFill>
          </a:ln>
        </p:spPr>
      </p:pic>
    </p:spTree>
    <p:custDataLst>
      <p:tags r:id="rId2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1365" cy="685800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90270" y="1332865"/>
            <a:ext cx="10290810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sz="2400" dirty="0"/>
          </a:p>
          <a:p>
            <a:r>
              <a:rPr lang="en-US" altLang="zh-CN" sz="2400" dirty="0"/>
              <a:t>1</a:t>
            </a:r>
            <a:r>
              <a:rPr lang="zh-CN" altLang="en-US" sz="2400" dirty="0"/>
              <a:t>、控盘双突破（智能辅助线、</a:t>
            </a:r>
            <a:r>
              <a:rPr lang="en-US" altLang="zh-CN" sz="2400" dirty="0"/>
              <a:t>20</a:t>
            </a:r>
            <a:r>
              <a:rPr lang="zh-CN" altLang="en-US" sz="2400" dirty="0"/>
              <a:t>日、</a:t>
            </a:r>
            <a:r>
              <a:rPr lang="en-US" altLang="zh-CN" sz="2400" dirty="0"/>
              <a:t>10</a:t>
            </a:r>
            <a:r>
              <a:rPr lang="zh-CN" altLang="en-US" sz="2400" dirty="0"/>
              <a:t>日、</a:t>
            </a:r>
            <a:r>
              <a:rPr lang="en-US" altLang="zh-CN" sz="2400" dirty="0"/>
              <a:t>5</a:t>
            </a:r>
            <a:r>
              <a:rPr lang="zh-CN" altLang="en-US" sz="2400" dirty="0"/>
              <a:t>日均线），走向上的趋势</a:t>
            </a:r>
            <a:endParaRPr lang="en-US" altLang="zh-CN" sz="2400" dirty="0"/>
          </a:p>
          <a:p>
            <a:endParaRPr lang="en-US" altLang="zh-CN" sz="2400" dirty="0"/>
          </a:p>
          <a:p>
            <a:r>
              <a:rPr lang="en-US" altLang="zh-CN" sz="2400" dirty="0"/>
              <a:t>2</a:t>
            </a:r>
            <a:r>
              <a:rPr lang="zh-CN" altLang="en-US" sz="2400" dirty="0"/>
              <a:t>、主题猎手战法：结合热点、</a:t>
            </a:r>
            <a:r>
              <a:rPr lang="en-US" altLang="zh-CN" sz="2400" dirty="0"/>
              <a:t>L2</a:t>
            </a:r>
            <a:r>
              <a:rPr lang="zh-CN" altLang="en-US" sz="2400" dirty="0"/>
              <a:t>资金等指标</a:t>
            </a:r>
            <a:endParaRPr lang="en-US" altLang="zh-CN" sz="2400" dirty="0"/>
          </a:p>
          <a:p>
            <a:endParaRPr lang="en-US" altLang="zh-CN" sz="2400" dirty="0"/>
          </a:p>
          <a:p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36849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当前的操作思路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45795" y="911225"/>
            <a:ext cx="11135360" cy="463613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000" dirty="0"/>
              <a:t>1</a:t>
            </a:r>
            <a:r>
              <a:rPr lang="zh-CN" altLang="en-US" sz="2000" dirty="0"/>
              <a:t>、人工智能：</a:t>
            </a:r>
            <a:endParaRPr lang="zh-CN" altLang="en-US" sz="2000" dirty="0"/>
          </a:p>
          <a:p>
            <a:r>
              <a:rPr lang="zh-CN" altLang="en-US" sz="2000" dirty="0"/>
              <a:t>工信部党组开展理论学习中心组学习。会议强调，要统筹推进立改废释，加快重点领域立法，加强数字经济、人工智能等重点领域、新兴领域、涉外领域立法研究储备。要推进严格规范公正文明执法，健全行政执法程序制度，持续开展规范涉企执法专项行动，发挥行政复议监督作用，优化法治化营商环境。</a:t>
            </a:r>
            <a:r>
              <a:rPr lang="en-US" altLang="zh-CN" sz="2000" dirty="0"/>
              <a:t>7</a:t>
            </a:r>
            <a:r>
              <a:rPr lang="zh-CN" altLang="en-US" sz="2000" dirty="0"/>
              <a:t>月</a:t>
            </a:r>
            <a:r>
              <a:rPr lang="en-US" altLang="zh-CN" sz="2000" dirty="0"/>
              <a:t>18</a:t>
            </a:r>
            <a:r>
              <a:rPr lang="zh-CN" altLang="en-US" sz="2000" dirty="0"/>
              <a:t>日，</a:t>
            </a:r>
            <a:r>
              <a:rPr lang="en-US" altLang="zh-CN" sz="2000" dirty="0"/>
              <a:t>OpenAI</a:t>
            </a:r>
            <a:r>
              <a:rPr lang="zh-CN" altLang="en-US" sz="2000" dirty="0"/>
              <a:t>进行了技术直播发布了重磅产品</a:t>
            </a:r>
            <a:r>
              <a:rPr lang="en-US" altLang="zh-CN" sz="2000" dirty="0"/>
              <a:t>ChatGPT Agent</a:t>
            </a:r>
            <a:r>
              <a:rPr lang="zh-CN" altLang="en-US" sz="2000" dirty="0"/>
              <a:t>。</a:t>
            </a:r>
            <a:r>
              <a:rPr lang="en-US" altLang="zh-CN" sz="2000" dirty="0"/>
              <a:t>ChatGPT Agent</a:t>
            </a:r>
            <a:r>
              <a:rPr lang="zh-CN" altLang="en-US" sz="2000" dirty="0"/>
              <a:t>具备自主思考和行动的能力，能够主动从其技能库中选择合适的工具，包括</a:t>
            </a:r>
            <a:r>
              <a:rPr lang="en-US" altLang="zh-CN" sz="2000" dirty="0"/>
              <a:t>Operator</a:t>
            </a:r>
            <a:r>
              <a:rPr lang="zh-CN" altLang="en-US" sz="2000" dirty="0"/>
              <a:t>、</a:t>
            </a:r>
            <a:r>
              <a:rPr lang="en-US" altLang="zh-CN" sz="2000" dirty="0"/>
              <a:t> Deep Research</a:t>
            </a:r>
            <a:r>
              <a:rPr lang="zh-CN" altLang="en-US" sz="2000" dirty="0"/>
              <a:t>和</a:t>
            </a:r>
            <a:r>
              <a:rPr lang="en-US" altLang="zh-CN" sz="2000" dirty="0"/>
              <a:t>ChatGPT</a:t>
            </a:r>
            <a:r>
              <a:rPr lang="zh-CN" altLang="en-US" sz="2000" dirty="0"/>
              <a:t>来完成各种超复杂任务。。</a:t>
            </a:r>
            <a:r>
              <a:rPr lang="en-US" altLang="zh-CN" sz="2000" dirty="0"/>
              <a:t>7</a:t>
            </a:r>
            <a:r>
              <a:rPr lang="zh-CN" altLang="en-US" sz="2000" dirty="0"/>
              <a:t>月</a:t>
            </a:r>
            <a:r>
              <a:rPr lang="en-US" altLang="zh-CN" sz="2000" dirty="0"/>
              <a:t>17</a:t>
            </a:r>
            <a:r>
              <a:rPr lang="zh-CN" altLang="en-US" sz="2000" dirty="0"/>
              <a:t>日消息，英国《自然》杂志网站</a:t>
            </a:r>
            <a:r>
              <a:rPr lang="en-US" altLang="zh-CN" sz="2000" dirty="0"/>
              <a:t>16</a:t>
            </a:r>
            <a:r>
              <a:rPr lang="zh-CN" altLang="en-US" sz="2000" dirty="0"/>
              <a:t>日发表文章说，中国人工智能（</a:t>
            </a:r>
            <a:r>
              <a:rPr lang="en-US" altLang="zh-CN" sz="2000" dirty="0"/>
              <a:t>AI</a:t>
            </a:r>
            <a:r>
              <a:rPr lang="zh-CN" altLang="en-US" sz="2000" dirty="0"/>
              <a:t>）模型</a:t>
            </a:r>
            <a:r>
              <a:rPr lang="en-US" altLang="zh-CN" sz="2000" dirty="0"/>
              <a:t>Kimi K2</a:t>
            </a:r>
            <a:r>
              <a:rPr lang="zh-CN" altLang="en-US" sz="2000" dirty="0"/>
              <a:t>发布后引发轰动，世界迎来</a:t>
            </a:r>
            <a:r>
              <a:rPr lang="en-US" altLang="zh-CN" sz="2000" dirty="0"/>
              <a:t>“</a:t>
            </a:r>
            <a:r>
              <a:rPr lang="zh-CN" altLang="en-US" sz="2000" dirty="0"/>
              <a:t>又一个</a:t>
            </a:r>
            <a:r>
              <a:rPr lang="en-US" altLang="zh-CN" sz="2000" dirty="0"/>
              <a:t>DeepSeek</a:t>
            </a:r>
            <a:r>
              <a:rPr lang="zh-CN" altLang="en-US" sz="2000" dirty="0"/>
              <a:t>时刻</a:t>
            </a:r>
            <a:r>
              <a:rPr lang="en-US" altLang="zh-CN" sz="2000" dirty="0"/>
              <a:t>”</a:t>
            </a:r>
            <a:r>
              <a:rPr lang="zh-CN" altLang="en-US" sz="2000" dirty="0"/>
              <a:t>。</a:t>
            </a:r>
            <a:endParaRPr lang="zh-CN" altLang="en-US" sz="2000" dirty="0"/>
          </a:p>
          <a:p>
            <a:r>
              <a:rPr lang="en-US" altLang="zh-CN" sz="2000" dirty="0"/>
              <a:t>2</a:t>
            </a:r>
            <a:r>
              <a:rPr lang="zh-CN" altLang="en-US" sz="2000" dirty="0"/>
              <a:t>、稳定币：</a:t>
            </a:r>
            <a:endParaRPr lang="zh-CN" altLang="en-US" sz="2000" dirty="0"/>
          </a:p>
          <a:p>
            <a:r>
              <a:rPr lang="zh-CN" altLang="en-US" sz="2000" dirty="0"/>
              <a:t>北京时间周五清晨，备受关注的美国稳定币法案轻松通过众议院投票，距离正式生效只差特朗普的签字。投票结果显示，《指导和建立美国稳定币国家创新法案》（简称</a:t>
            </a:r>
            <a:r>
              <a:rPr lang="en-US" altLang="zh-CN" sz="2000" dirty="0"/>
              <a:t>GENIUS</a:t>
            </a:r>
            <a:r>
              <a:rPr lang="zh-CN" altLang="en-US" sz="2000" dirty="0"/>
              <a:t>法案）以</a:t>
            </a:r>
            <a:r>
              <a:rPr lang="en-US" altLang="zh-CN" sz="2000" dirty="0"/>
              <a:t>308</a:t>
            </a:r>
            <a:r>
              <a:rPr lang="zh-CN" altLang="en-US" sz="2000" dirty="0"/>
              <a:t>票赞成、</a:t>
            </a:r>
            <a:r>
              <a:rPr lang="en-US" altLang="zh-CN" sz="2000" dirty="0"/>
              <a:t>122</a:t>
            </a:r>
            <a:r>
              <a:rPr lang="zh-CN" altLang="en-US" sz="2000" dirty="0"/>
              <a:t>票反对获得通过。其中有</a:t>
            </a:r>
            <a:r>
              <a:rPr lang="en-US" altLang="zh-CN" sz="2000" dirty="0"/>
              <a:t>102</a:t>
            </a:r>
            <a:r>
              <a:rPr lang="zh-CN" altLang="en-US" sz="2000" dirty="0"/>
              <a:t>名民主党议员投出赞成票，而</a:t>
            </a:r>
            <a:r>
              <a:rPr lang="en-US" altLang="zh-CN" sz="2000" dirty="0"/>
              <a:t>12</a:t>
            </a:r>
            <a:r>
              <a:rPr lang="zh-CN" altLang="en-US" sz="2000" dirty="0"/>
              <a:t>名共和党人投下反对票。此前，美国参议院已经于</a:t>
            </a:r>
            <a:r>
              <a:rPr lang="en-US" altLang="zh-CN" sz="2000" dirty="0"/>
              <a:t>6</a:t>
            </a:r>
            <a:r>
              <a:rPr lang="zh-CN" altLang="en-US" sz="2000" dirty="0"/>
              <a:t>月中旬批准了同一份法案。</a:t>
            </a:r>
            <a:endParaRPr lang="zh-CN" altLang="en-US" sz="2000" dirty="0"/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45662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今日热门消息解读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29310" y="974725"/>
            <a:ext cx="10899775" cy="463613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000" dirty="0"/>
              <a:t>3</a:t>
            </a:r>
            <a:r>
              <a:rPr lang="zh-CN" altLang="en-US" sz="2000" dirty="0"/>
              <a:t>、光伏：</a:t>
            </a:r>
            <a:endParaRPr lang="zh-CN" altLang="en-US" sz="2000" dirty="0"/>
          </a:p>
          <a:p>
            <a:endParaRPr lang="zh-CN" altLang="en-US" sz="2000" dirty="0"/>
          </a:p>
          <a:p>
            <a:r>
              <a:rPr lang="en-US" altLang="zh-CN" sz="2000" dirty="0"/>
              <a:t>7</a:t>
            </a:r>
            <a:r>
              <a:rPr lang="zh-CN" altLang="en-US" sz="2000" dirty="0"/>
              <a:t>月</a:t>
            </a:r>
            <a:r>
              <a:rPr lang="en-US" altLang="zh-CN" sz="2000" dirty="0"/>
              <a:t>17</a:t>
            </a:r>
            <a:r>
              <a:rPr lang="zh-CN" altLang="en-US" sz="2000" dirty="0"/>
              <a:t>日，多晶硅主力合约持续走高，日内涨</a:t>
            </a:r>
            <a:r>
              <a:rPr lang="en-US" altLang="zh-CN" sz="2000" dirty="0"/>
              <a:t>7.49%</a:t>
            </a:r>
            <a:r>
              <a:rPr lang="zh-CN" altLang="en-US" sz="2000" dirty="0"/>
              <a:t>，现报</a:t>
            </a:r>
            <a:r>
              <a:rPr lang="en-US" altLang="zh-CN" sz="2000" dirty="0"/>
              <a:t>45700</a:t>
            </a:r>
            <a:r>
              <a:rPr lang="zh-CN" altLang="en-US" sz="2000" dirty="0"/>
              <a:t>元</a:t>
            </a:r>
            <a:r>
              <a:rPr lang="en-US" altLang="zh-CN" sz="2000" dirty="0"/>
              <a:t>/</a:t>
            </a:r>
            <a:r>
              <a:rPr lang="zh-CN" altLang="en-US" sz="2000" dirty="0"/>
              <a:t>吨，创历史新高。据中国有色金属工业协会硅业分会消息，本周多晶硅</a:t>
            </a:r>
            <a:r>
              <a:rPr lang="en-US" altLang="zh-CN" sz="2000" dirty="0"/>
              <a:t>n</a:t>
            </a:r>
            <a:r>
              <a:rPr lang="zh-CN" altLang="en-US" sz="2000" dirty="0"/>
              <a:t>型复投料成交价格区间为</a:t>
            </a:r>
            <a:r>
              <a:rPr lang="en-US" altLang="zh-CN" sz="2000" dirty="0"/>
              <a:t>4</a:t>
            </a:r>
            <a:r>
              <a:rPr lang="zh-CN" altLang="en-US" sz="2000" dirty="0"/>
              <a:t>万元</a:t>
            </a:r>
            <a:r>
              <a:rPr lang="en-US" altLang="zh-CN" sz="2000" dirty="0"/>
              <a:t>—4.9</a:t>
            </a:r>
            <a:r>
              <a:rPr lang="zh-CN" altLang="en-US" sz="2000" dirty="0"/>
              <a:t>万元</a:t>
            </a:r>
            <a:r>
              <a:rPr lang="en-US" altLang="zh-CN" sz="2000" dirty="0"/>
              <a:t>/</a:t>
            </a:r>
            <a:r>
              <a:rPr lang="zh-CN" altLang="en-US" sz="2000" dirty="0"/>
              <a:t>吨，成交均价为</a:t>
            </a:r>
            <a:r>
              <a:rPr lang="en-US" altLang="zh-CN" sz="2000" dirty="0"/>
              <a:t>4.17</a:t>
            </a:r>
            <a:r>
              <a:rPr lang="zh-CN" altLang="en-US" sz="2000" dirty="0"/>
              <a:t>万元</a:t>
            </a:r>
            <a:r>
              <a:rPr lang="en-US" altLang="zh-CN" sz="2000" dirty="0"/>
              <a:t>/</a:t>
            </a:r>
            <a:r>
              <a:rPr lang="zh-CN" altLang="en-US" sz="2000" dirty="0"/>
              <a:t>吨，周环比上涨</a:t>
            </a:r>
            <a:r>
              <a:rPr lang="en-US" altLang="zh-CN" sz="2000" dirty="0"/>
              <a:t>12.4%</a:t>
            </a:r>
            <a:r>
              <a:rPr lang="zh-CN" altLang="en-US" sz="2000" dirty="0"/>
              <a:t>。</a:t>
            </a:r>
            <a:r>
              <a:rPr lang="en-US" altLang="zh-CN" sz="2000" dirty="0"/>
              <a:t>n</a:t>
            </a:r>
            <a:r>
              <a:rPr lang="zh-CN" altLang="en-US" sz="2000" dirty="0"/>
              <a:t>型颗粒硅成交价格区间为</a:t>
            </a:r>
            <a:r>
              <a:rPr lang="en-US" altLang="zh-CN" sz="2000" dirty="0"/>
              <a:t>4</a:t>
            </a:r>
            <a:r>
              <a:rPr lang="zh-CN" altLang="en-US" sz="2000" dirty="0"/>
              <a:t>万元</a:t>
            </a:r>
            <a:r>
              <a:rPr lang="en-US" altLang="zh-CN" sz="2000" dirty="0"/>
              <a:t>—4.5</a:t>
            </a:r>
            <a:r>
              <a:rPr lang="zh-CN" altLang="en-US" sz="2000" dirty="0"/>
              <a:t>万元</a:t>
            </a:r>
            <a:r>
              <a:rPr lang="en-US" altLang="zh-CN" sz="2000" dirty="0"/>
              <a:t>/</a:t>
            </a:r>
            <a:r>
              <a:rPr lang="zh-CN" altLang="en-US" sz="2000" dirty="0"/>
              <a:t>吨，成交均价为</a:t>
            </a:r>
            <a:r>
              <a:rPr lang="en-US" altLang="zh-CN" sz="2000" dirty="0"/>
              <a:t>4.1</a:t>
            </a:r>
            <a:r>
              <a:rPr lang="zh-CN" altLang="en-US" sz="2000" dirty="0"/>
              <a:t>万元</a:t>
            </a:r>
            <a:r>
              <a:rPr lang="en-US" altLang="zh-CN" sz="2000" dirty="0"/>
              <a:t>/</a:t>
            </a:r>
            <a:r>
              <a:rPr lang="zh-CN" altLang="en-US" sz="2000" dirty="0"/>
              <a:t>吨，周环比上涨</a:t>
            </a:r>
            <a:r>
              <a:rPr lang="en-US" altLang="zh-CN" sz="2000" dirty="0"/>
              <a:t>15.2%</a:t>
            </a:r>
            <a:r>
              <a:rPr lang="zh-CN" altLang="en-US" sz="2000" dirty="0"/>
              <a:t>。</a:t>
            </a:r>
            <a:endParaRPr lang="zh-CN" altLang="en-US" sz="2000" dirty="0"/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45662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今日热门消息解读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134745" y="960755"/>
            <a:ext cx="10610215" cy="36556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sz="2000" dirty="0"/>
              <a:t>仓位：六成</a:t>
            </a:r>
            <a:r>
              <a:rPr lang="en-US" altLang="zh-CN" sz="2000" dirty="0"/>
              <a:t>——</a:t>
            </a:r>
            <a:r>
              <a:rPr lang="zh-CN" altLang="en-US" sz="2000" dirty="0"/>
              <a:t>八成</a:t>
            </a:r>
            <a:endParaRPr lang="zh-CN" sz="2000" dirty="0"/>
          </a:p>
          <a:p>
            <a:endParaRPr lang="zh-CN" altLang="en-US" sz="2000" dirty="0"/>
          </a:p>
          <a:p>
            <a:r>
              <a:rPr lang="zh-CN" altLang="en-US" sz="2000" dirty="0"/>
              <a:t>策略：两个中线个股，两个短线个股</a:t>
            </a:r>
            <a:endParaRPr lang="zh-CN" altLang="en-US" sz="2000" dirty="0"/>
          </a:p>
          <a:p>
            <a:r>
              <a:rPr lang="zh-CN" altLang="en-US" sz="2000" dirty="0"/>
              <a:t> </a:t>
            </a:r>
            <a:r>
              <a:rPr lang="en-US" altLang="zh-CN" sz="2000" dirty="0"/>
              <a:t>            </a:t>
            </a:r>
            <a:endParaRPr lang="en-US" altLang="zh-CN" sz="2000" dirty="0"/>
          </a:p>
          <a:p>
            <a:r>
              <a:rPr lang="en-US" altLang="zh-CN" sz="2000" dirty="0"/>
              <a:t>             </a:t>
            </a:r>
            <a:r>
              <a:rPr lang="zh-CN" altLang="en-US" sz="2000" dirty="0"/>
              <a:t>或者，三个中线、吃波段收益，一个短线</a:t>
            </a:r>
            <a:endParaRPr lang="zh-CN" altLang="en-US" sz="2000" dirty="0"/>
          </a:p>
          <a:p>
            <a:endParaRPr lang="zh-CN" altLang="en-US" sz="2000" dirty="0"/>
          </a:p>
          <a:p>
            <a:r>
              <a:rPr lang="en-US" altLang="zh-CN" sz="2000" dirty="0"/>
              <a:t>             </a:t>
            </a:r>
            <a:r>
              <a:rPr lang="zh-CN" altLang="en-US" sz="2000" dirty="0"/>
              <a:t>剩余资金灵活做</a:t>
            </a:r>
            <a:r>
              <a:rPr lang="en-US" altLang="zh-CN" sz="2000" dirty="0"/>
              <a:t>T</a:t>
            </a:r>
            <a:endParaRPr lang="zh-CN" altLang="en-US" sz="2000" dirty="0"/>
          </a:p>
          <a:p>
            <a:endParaRPr lang="zh-CN" altLang="en-US" sz="2400" dirty="0"/>
          </a:p>
          <a:p>
            <a:r>
              <a:rPr lang="zh-CN" altLang="en-US" sz="2400" dirty="0"/>
              <a:t>持续拉升连板股、极致抱团趋势股、低吸高活跃强势股、</a:t>
            </a:r>
            <a:endParaRPr lang="zh-CN" altLang="en-US" sz="2400" dirty="0"/>
          </a:p>
          <a:p>
            <a:endParaRPr lang="zh-CN" altLang="en-US" sz="2400" dirty="0"/>
          </a:p>
          <a:p>
            <a:r>
              <a:rPr lang="zh-CN" altLang="en-US" sz="2400" dirty="0"/>
              <a:t>潜伏利好消息政策个股、耐心持有优质个股、平铺首板个股</a:t>
            </a:r>
            <a:endParaRPr lang="zh-CN" altLang="en-US" sz="2400" dirty="0"/>
          </a:p>
          <a:p>
            <a:endParaRPr lang="zh-CN" altLang="en-US" sz="2400" dirty="0"/>
          </a:p>
          <a:p>
            <a:endParaRPr lang="zh-CN" altLang="en-US" sz="2400" dirty="0"/>
          </a:p>
          <a:p>
            <a:endParaRPr lang="en-US" altLang="zh-CN" sz="2400" dirty="0"/>
          </a:p>
          <a:p>
            <a:endParaRPr lang="zh-CN" altLang="en-US" sz="2400" dirty="0"/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36849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操作策略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54710" y="1033780"/>
            <a:ext cx="10536555" cy="437324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zh-CN" sz="2000" dirty="0"/>
          </a:p>
          <a:p>
            <a:r>
              <a:rPr lang="en-US" altLang="zh-CN" sz="2000" dirty="0"/>
              <a:t>1</a:t>
            </a:r>
            <a:r>
              <a:rPr lang="zh-CN" altLang="en-US" sz="2000" dirty="0"/>
              <a:t>、周一</a:t>
            </a:r>
            <a:r>
              <a:rPr lang="zh-CN" altLang="en-US" sz="2000" dirty="0">
                <a:solidFill>
                  <a:srgbClr val="FF0000"/>
                </a:solidFill>
              </a:rPr>
              <a:t>最强风口</a:t>
            </a:r>
            <a:r>
              <a:rPr lang="zh-CN" altLang="en-US" sz="2000" dirty="0"/>
              <a:t>：选择当日涨停板个股最多的板块，当日最强的风口</a:t>
            </a:r>
            <a:endParaRPr lang="zh-CN" altLang="en-US" sz="2000" dirty="0"/>
          </a:p>
          <a:p>
            <a:r>
              <a:rPr lang="en-US" altLang="zh-CN" sz="2000" dirty="0"/>
              <a:t>2</a:t>
            </a:r>
            <a:r>
              <a:rPr lang="zh-CN" altLang="en-US" sz="2000" dirty="0"/>
              <a:t>、周二</a:t>
            </a:r>
            <a:r>
              <a:rPr lang="zh-CN" altLang="en-US" sz="2000" dirty="0">
                <a:solidFill>
                  <a:srgbClr val="FF0000"/>
                </a:solidFill>
              </a:rPr>
              <a:t>主题风口</a:t>
            </a:r>
            <a:r>
              <a:rPr lang="zh-CN" altLang="en-US" sz="2000" dirty="0"/>
              <a:t>：选择当日主题猎手最强的主题，挖掘最强的两个股票</a:t>
            </a:r>
            <a:endParaRPr lang="zh-CN" altLang="en-US" sz="2000" dirty="0"/>
          </a:p>
          <a:p>
            <a:endParaRPr lang="zh-CN" altLang="en-US" sz="2000" dirty="0"/>
          </a:p>
          <a:p>
            <a:r>
              <a:rPr lang="en-US" altLang="zh-CN" sz="2000" dirty="0"/>
              <a:t>3</a:t>
            </a:r>
            <a:r>
              <a:rPr lang="zh-CN" altLang="en-US" sz="2000" dirty="0"/>
              <a:t>、周三</a:t>
            </a:r>
            <a:r>
              <a:rPr lang="zh-CN" altLang="en-US" sz="2000" dirty="0">
                <a:solidFill>
                  <a:srgbClr val="FF0000"/>
                </a:solidFill>
              </a:rPr>
              <a:t>资金风口</a:t>
            </a:r>
            <a:r>
              <a:rPr lang="zh-CN" altLang="en-US" sz="2000" dirty="0"/>
              <a:t>：选择当日行业板块，主力净买额第一名或第二名的板块</a:t>
            </a:r>
            <a:endParaRPr lang="zh-CN" altLang="en-US" sz="2000" dirty="0"/>
          </a:p>
          <a:p>
            <a:r>
              <a:rPr lang="en-US" altLang="zh-CN" sz="2000" dirty="0"/>
              <a:t>4</a:t>
            </a:r>
            <a:r>
              <a:rPr lang="zh-CN" altLang="en-US" sz="2000" dirty="0"/>
              <a:t>、周四</a:t>
            </a:r>
            <a:r>
              <a:rPr lang="zh-CN" altLang="en-US" sz="2000" dirty="0">
                <a:solidFill>
                  <a:srgbClr val="FF0000"/>
                </a:solidFill>
              </a:rPr>
              <a:t>逻辑风口</a:t>
            </a:r>
            <a:r>
              <a:rPr lang="zh-CN" altLang="en-US" sz="2000" dirty="0"/>
              <a:t>：结合当日或近几日逻辑逐渐发酵的风口，博弈周末发酵</a:t>
            </a:r>
            <a:endParaRPr lang="zh-CN" altLang="en-US" sz="2000" dirty="0"/>
          </a:p>
          <a:p>
            <a:r>
              <a:rPr lang="zh-CN" altLang="en-US" sz="2000" dirty="0"/>
              <a:t>四个不同维度的逻辑，每天筛选出强风口、强个股，为投资保驾护航，助力</a:t>
            </a:r>
            <a:r>
              <a:rPr lang="zh-CN" altLang="en-US" sz="2000" dirty="0">
                <a:solidFill>
                  <a:srgbClr val="FF0000"/>
                </a:solidFill>
              </a:rPr>
              <a:t>账户长虹</a:t>
            </a:r>
            <a:endParaRPr lang="zh-CN" altLang="en-US" sz="2000" dirty="0">
              <a:solidFill>
                <a:srgbClr val="FF0000"/>
              </a:solidFill>
            </a:endParaRPr>
          </a:p>
          <a:p>
            <a:endParaRPr lang="zh-CN" altLang="en-US" sz="2000" dirty="0">
              <a:solidFill>
                <a:srgbClr val="FF0000"/>
              </a:solidFill>
            </a:endParaRPr>
          </a:p>
          <a:p>
            <a:r>
              <a:rPr lang="zh-CN" altLang="en-US" dirty="0"/>
              <a:t>用户收益案例：以上为特定客户、特定时间区间的历史业绩，个别情况不代表普遍现象，个股历史涨幅不预示其未来表现，过往收益亦不代表未来收益承诺。市场有风险，投资需谨慎！</a:t>
            </a:r>
            <a:endParaRPr lang="zh-CN" altLang="en-US" dirty="0"/>
          </a:p>
          <a:p>
            <a:endParaRPr lang="en-US" altLang="zh-CN" dirty="0"/>
          </a:p>
          <a:p>
            <a:r>
              <a:rPr lang="zh-CN" altLang="en-US" dirty="0"/>
              <a:t>个股案例涨幅回访：以上为特定条件、特定时间区间下的部分案例展示，不代表普遍现象，个股历史涨幅不预示其未来表现，过往收益亦不代表未来收益承诺。市场有风险，投资需谨慎！</a:t>
            </a:r>
            <a:endParaRPr lang="zh-CN" altLang="en-US" dirty="0"/>
          </a:p>
          <a:p>
            <a:endParaRPr lang="zh-CN" altLang="en-US" dirty="0"/>
          </a:p>
          <a:p>
            <a:endParaRPr lang="zh-CN" altLang="en-US" sz="2400" dirty="0"/>
          </a:p>
          <a:p>
            <a:endParaRPr lang="en-US" altLang="zh-CN" sz="2400" dirty="0"/>
          </a:p>
          <a:p>
            <a:endParaRPr lang="zh-CN" altLang="en-US" sz="2400" dirty="0"/>
          </a:p>
        </p:txBody>
      </p:sp>
      <p:sp>
        <p:nvSpPr>
          <p:cNvPr id="3" name="文本框 2"/>
          <p:cNvSpPr txBox="1"/>
          <p:nvPr/>
        </p:nvSpPr>
        <p:spPr>
          <a:xfrm>
            <a:off x="4101465" y="189865"/>
            <a:ext cx="44570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风口狙击</a:t>
            </a:r>
            <a:r>
              <a:rPr lang="en-US" altLang="zh-CN" sz="2400" dirty="0">
                <a:solidFill>
                  <a:schemeClr val="bg1"/>
                </a:solidFill>
              </a:rPr>
              <a:t>——</a:t>
            </a:r>
            <a:r>
              <a:rPr lang="zh-CN" altLang="en-US" sz="2400" dirty="0">
                <a:solidFill>
                  <a:schemeClr val="bg1"/>
                </a:solidFill>
              </a:rPr>
              <a:t>为投资保驾护航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875915" y="0"/>
            <a:ext cx="644017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4000" dirty="0">
                <a:solidFill>
                  <a:srgbClr val="FFFF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风口狙击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3295" y="841375"/>
            <a:ext cx="10928985" cy="530225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875915" y="0"/>
            <a:ext cx="644017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中报策略报告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160" y="785495"/>
            <a:ext cx="10919460" cy="523240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485735" y="163902"/>
            <a:ext cx="34246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第三个“国九条”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74015" y="164465"/>
            <a:ext cx="11600180" cy="6026785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10168,&quot;width&quot;:18489}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UNIT_PLACING_PICTURE_USER_VIEWPORT" val="{&quot;height&quot;:520,&quot;width&quot;:2400}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5.xml><?xml version="1.0" encoding="utf-8"?>
<p:tagLst xmlns:p="http://schemas.openxmlformats.org/presentationml/2006/main">
  <p:tag name="COMMONDATA" val="eyJoZGlkIjoiOTAzOTQ3MTIxNjU3MzE4MjhmYTQyMTMwMmMzMTJiOWQifQ=="/>
  <p:tag name="commondata" val="eyJoZGlkIjoiNjMzMjYwMjkzODUxNmM2MmM0YjA0NGU5OGU1OGIwOGMifQ==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1420</Words>
  <Application>WPS 演示</Application>
  <PresentationFormat>宽屏</PresentationFormat>
  <Paragraphs>87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8" baseType="lpstr">
      <vt:lpstr>Arial</vt:lpstr>
      <vt:lpstr>宋体</vt:lpstr>
      <vt:lpstr>Wingdings</vt:lpstr>
      <vt:lpstr>思源黑体 CN Medium</vt:lpstr>
      <vt:lpstr>黑体</vt:lpstr>
      <vt:lpstr>思源黑体 CN Heavy</vt:lpstr>
      <vt:lpstr>思源黑体 CN Bold</vt:lpstr>
      <vt:lpstr>微软雅黑</vt:lpstr>
      <vt:lpstr>思源黑体 CN Normal</vt:lpstr>
      <vt:lpstr>Calibri</vt:lpstr>
      <vt:lpstr>Arial Unicode MS</vt:lpstr>
      <vt:lpstr>等线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风口阻击二维码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A陈小渊</cp:lastModifiedBy>
  <cp:revision>229</cp:revision>
  <dcterms:created xsi:type="dcterms:W3CDTF">2024-06-11T06:30:00Z</dcterms:created>
  <dcterms:modified xsi:type="dcterms:W3CDTF">2025-07-18T00:54:18Z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C7704E933E1A4A679033E90DEAB49B71_12</vt:lpwstr>
  </property>
  <property fmtid="{D5CDD505-2E9C-101B-9397-08002B2CF9AE}" pid="3" name="KSOProductBuildVer">
    <vt:lpwstr>2052-12.1.0.21915</vt:lpwstr>
  </property>
</Properties>
</file>