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4274" r:id="rId5"/>
    <p:sldId id="4451" r:id="rId6"/>
    <p:sldId id="4463" r:id="rId7"/>
    <p:sldId id="4464" r:id="rId8"/>
    <p:sldId id="4460" r:id="rId9"/>
    <p:sldId id="4391" r:id="rId10"/>
    <p:sldId id="4440" r:id="rId11"/>
    <p:sldId id="4457" r:id="rId12"/>
    <p:sldId id="4458" r:id="rId13"/>
    <p:sldId id="4442" r:id="rId14"/>
    <p:sldId id="4459" r:id="rId15"/>
    <p:sldId id="4444" r:id="rId16"/>
    <p:sldId id="4466" r:id="rId17"/>
    <p:sldId id="4461" r:id="rId18"/>
    <p:sldId id="4452" r:id="rId19"/>
    <p:sldId id="4462" r:id="rId20"/>
    <p:sldId id="4453" r:id="rId21"/>
    <p:sldId id="4278" r:id="rId22"/>
    <p:sldId id="270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gs" Target="tags/tag17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97641-2152-4774-8360-44780691E8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F2145-BD71-46EC-B4BE-F31170F96B1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4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6.xml"/><Relationship Id="rId2" Type="http://schemas.openxmlformats.org/officeDocument/2006/relationships/image" Target="../media/image17.png"/><Relationship Id="rId1" Type="http://schemas.openxmlformats.org/officeDocument/2006/relationships/tags" Target="../tags/tag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79792" y="1951887"/>
            <a:ext cx="10581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2026</a:t>
            </a:r>
            <a:r>
              <a:rPr lang="zh-CN" altLang="en-US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维持结构机会</a:t>
            </a:r>
            <a:endParaRPr lang="zh-CN" altLang="en-US" sz="6000" dirty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91915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898265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53815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902835" y="3976370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陈灼基</a:t>
            </a:r>
            <a:endParaRPr lang="zh-CN" altLang="en-US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891915" y="4490348"/>
            <a:ext cx="5094178" cy="1552132"/>
            <a:chOff x="7093" y="6622"/>
            <a:chExt cx="8109" cy="1978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22"/>
              <a:ext cx="5732" cy="197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投顾从业：</a:t>
              </a: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A1120620030004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endPara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基金从业编号：</a:t>
              </a:r>
              <a:r>
                <a:rPr lang="en-US" altLang="zh-CN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P1069558100002</a:t>
              </a:r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170295" y="3982720"/>
            <a:ext cx="3074373" cy="381327"/>
            <a:chOff x="10918" y="5734"/>
            <a:chExt cx="5059" cy="668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700" y="5745"/>
              <a:ext cx="3277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2025.09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1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0410" y="827405"/>
            <a:ext cx="7626985" cy="2240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购买网址链接：研究院</a:t>
            </a:r>
            <a:r>
              <a:rPr lang="en-US" altLang="zh-CN" sz="2400" dirty="0"/>
              <a:t>——</a:t>
            </a:r>
            <a:r>
              <a:rPr lang="zh-CN" altLang="en-US" sz="2400" dirty="0"/>
              <a:t>经传好课</a:t>
            </a:r>
            <a:r>
              <a:rPr lang="en-US" altLang="zh-CN" sz="2400" dirty="0"/>
              <a:t>  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000" dirty="0"/>
              <a:t>https://toujiao.n8n8.cn/jz-course/course-detail/376.html</a:t>
            </a:r>
            <a:endParaRPr lang="en-US" altLang="zh-CN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购买链接与具体提纲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900" y="2081530"/>
            <a:ext cx="2841625" cy="3619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455" y="2081530"/>
            <a:ext cx="288925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量化届丰碑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570" y="1009650"/>
            <a:ext cx="11499215" cy="4838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34745" y="960755"/>
            <a:ext cx="10610215" cy="3655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000" dirty="0"/>
              <a:t>仓位：五成</a:t>
            </a:r>
            <a:r>
              <a:rPr lang="en-US" altLang="zh-CN" sz="2000" dirty="0"/>
              <a:t>——</a:t>
            </a:r>
            <a:r>
              <a:rPr lang="zh-CN" altLang="en-US" sz="2000" dirty="0"/>
              <a:t>七成</a:t>
            </a:r>
            <a:endParaRPr lang="zh-CN" sz="2000" dirty="0"/>
          </a:p>
          <a:p>
            <a:endParaRPr lang="zh-CN" altLang="en-US" sz="2000" dirty="0"/>
          </a:p>
          <a:p>
            <a:r>
              <a:rPr lang="zh-CN" altLang="en-US" sz="2000" dirty="0"/>
              <a:t>策略：两个中线个股，两个短线个股</a:t>
            </a:r>
            <a:endParaRPr lang="zh-CN" altLang="en-US" sz="2000" dirty="0"/>
          </a:p>
          <a:p>
            <a:r>
              <a:rPr lang="zh-CN" altLang="en-US" sz="2000" dirty="0"/>
              <a:t> </a:t>
            </a:r>
            <a:r>
              <a:rPr lang="en-US" altLang="zh-CN" sz="2000" dirty="0"/>
              <a:t>            </a:t>
            </a:r>
            <a:endParaRPr lang="en-US" altLang="zh-CN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或者，三个中线、吃波段收益，一个短线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剩余资金灵活做</a:t>
            </a:r>
            <a:r>
              <a:rPr lang="en-US" altLang="zh-CN" sz="2000" dirty="0"/>
              <a:t>T</a:t>
            </a:r>
            <a:endParaRPr lang="zh-CN" altLang="en-US" sz="2000" dirty="0"/>
          </a:p>
          <a:p>
            <a:endParaRPr lang="zh-CN" altLang="en-US" sz="2400" dirty="0"/>
          </a:p>
          <a:p>
            <a:r>
              <a:rPr lang="zh-CN" altLang="en-US" sz="2400" dirty="0"/>
              <a:t>持续拉升连板股、极致抱团趋势股、低吸高活跃强势股、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潜伏利好消息政策个股、耐心持有优质个股、平铺首板个股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操作策略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4710" y="1033780"/>
            <a:ext cx="10536555" cy="4373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sz="2000" dirty="0"/>
          </a:p>
          <a:p>
            <a:r>
              <a:rPr lang="en-US" altLang="zh-CN" sz="2000" dirty="0"/>
              <a:t>1</a:t>
            </a:r>
            <a:r>
              <a:rPr lang="zh-CN" altLang="en-US" sz="2000" dirty="0"/>
              <a:t>、周一</a:t>
            </a:r>
            <a:r>
              <a:rPr lang="zh-CN" altLang="en-US" sz="2000" dirty="0">
                <a:solidFill>
                  <a:srgbClr val="FF0000"/>
                </a:solidFill>
              </a:rPr>
              <a:t>最强风口</a:t>
            </a:r>
            <a:r>
              <a:rPr lang="zh-CN" altLang="en-US" sz="2000" dirty="0"/>
              <a:t>：选择当日涨停板个股最多的板块，当日最强的风口</a:t>
            </a:r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、周二</a:t>
            </a:r>
            <a:r>
              <a:rPr lang="zh-CN" altLang="en-US" sz="2000" dirty="0">
                <a:solidFill>
                  <a:srgbClr val="FF0000"/>
                </a:solidFill>
              </a:rPr>
              <a:t>主题风口</a:t>
            </a:r>
            <a:r>
              <a:rPr lang="zh-CN" altLang="en-US" sz="2000" dirty="0"/>
              <a:t>：选择当日主题猎手最强的主题，挖掘最强的两个股票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3</a:t>
            </a:r>
            <a:r>
              <a:rPr lang="zh-CN" altLang="en-US" sz="2000" dirty="0"/>
              <a:t>、周三</a:t>
            </a:r>
            <a:r>
              <a:rPr lang="zh-CN" altLang="en-US" sz="2000" dirty="0">
                <a:solidFill>
                  <a:srgbClr val="FF0000"/>
                </a:solidFill>
              </a:rPr>
              <a:t>资金风口</a:t>
            </a:r>
            <a:r>
              <a:rPr lang="zh-CN" altLang="en-US" sz="2000" dirty="0"/>
              <a:t>：选择当日行业板块，主力净买额第一名或第二名的板块</a:t>
            </a:r>
            <a:endParaRPr lang="zh-CN" altLang="en-US" sz="2000" dirty="0"/>
          </a:p>
          <a:p>
            <a:r>
              <a:rPr lang="en-US" altLang="zh-CN" sz="2000" dirty="0"/>
              <a:t>4</a:t>
            </a:r>
            <a:r>
              <a:rPr lang="zh-CN" altLang="en-US" sz="2000" dirty="0"/>
              <a:t>、周四</a:t>
            </a:r>
            <a:r>
              <a:rPr lang="zh-CN" altLang="en-US" sz="2000" dirty="0">
                <a:solidFill>
                  <a:srgbClr val="FF0000"/>
                </a:solidFill>
              </a:rPr>
              <a:t>逻辑风口</a:t>
            </a:r>
            <a:r>
              <a:rPr lang="zh-CN" altLang="en-US" sz="2000" dirty="0"/>
              <a:t>：结合当日或近几日逻辑逐渐发酵的风口，博弈周末发酵</a:t>
            </a:r>
            <a:endParaRPr lang="zh-CN" altLang="en-US" sz="2000" dirty="0"/>
          </a:p>
          <a:p>
            <a:r>
              <a:rPr lang="zh-CN" altLang="en-US" sz="2000" dirty="0"/>
              <a:t>四个不同维度的逻辑，每天筛选出强风口、强个股，为投资保驾护航，助力</a:t>
            </a:r>
            <a:r>
              <a:rPr lang="zh-CN" altLang="en-US" sz="2000" dirty="0">
                <a:solidFill>
                  <a:srgbClr val="FF0000"/>
                </a:solidFill>
              </a:rPr>
              <a:t>账户长虹</a:t>
            </a:r>
            <a:endParaRPr lang="zh-CN" altLang="en-US" sz="2000" dirty="0">
              <a:solidFill>
                <a:srgbClr val="FF0000"/>
              </a:solidFill>
            </a:endParaRPr>
          </a:p>
          <a:p>
            <a:endParaRPr lang="zh-CN" altLang="en-US" sz="2000" dirty="0">
              <a:solidFill>
                <a:srgbClr val="FF0000"/>
              </a:solidFill>
            </a:endParaRPr>
          </a:p>
          <a:p>
            <a:r>
              <a:rPr lang="zh-CN" altLang="en-US" dirty="0"/>
              <a:t>用户收益案例：以上为特定客户、特定时间区间的历史业绩，个别情况不代表普遍现象，个股历史涨幅不预示其未来表现，过往收益亦不代表未来收益承诺。市场有风险，投资需谨慎！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en-US" altLang="zh-CN" dirty="0"/>
          </a:p>
          <a:p>
            <a:r>
              <a:rPr lang="zh-CN" altLang="en-US" dirty="0"/>
              <a:t>个股案例涨幅回访：以上为特定条件、特定时间区间下的部分案例展示，不代表普遍现象，个股历史涨幅不预示其未来表现，过往收益亦不代表未来收益承诺。市场有风险，投资需谨慎！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量化资金已成主力军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0545" y="1400175"/>
            <a:ext cx="6010275" cy="43510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4875" y="542925"/>
            <a:ext cx="10382250" cy="57721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7275" y="666750"/>
            <a:ext cx="10077450" cy="5524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418</a:t>
            </a:r>
            <a:r>
              <a:rPr lang="zh-CN" altLang="en-US" sz="2400" dirty="0">
                <a:solidFill>
                  <a:schemeClr val="bg1"/>
                </a:solidFill>
              </a:rPr>
              <a:t>活动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0625" y="861695"/>
            <a:ext cx="9810750" cy="53911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0320" y="690245"/>
            <a:ext cx="9761220" cy="54768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090" y="802640"/>
            <a:ext cx="11099800" cy="53105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0595" y="1021715"/>
            <a:ext cx="102908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1</a:t>
            </a:r>
            <a:r>
              <a:rPr lang="zh-CN" altLang="en-US" sz="2400" dirty="0"/>
              <a:t>、控盘双突破（智能辅助线、</a:t>
            </a:r>
            <a:r>
              <a:rPr lang="en-US" altLang="zh-CN" sz="2400" dirty="0"/>
              <a:t>20</a:t>
            </a:r>
            <a:r>
              <a:rPr lang="zh-CN" altLang="en-US" sz="2400" dirty="0"/>
              <a:t>日、</a:t>
            </a:r>
            <a:r>
              <a:rPr lang="en-US" altLang="zh-CN" sz="2400" dirty="0"/>
              <a:t>10</a:t>
            </a:r>
            <a:r>
              <a:rPr lang="zh-CN" altLang="en-US" sz="2400" dirty="0"/>
              <a:t>日、</a:t>
            </a:r>
            <a:r>
              <a:rPr lang="en-US" altLang="zh-CN" sz="2400" dirty="0"/>
              <a:t>5</a:t>
            </a:r>
            <a:r>
              <a:rPr lang="zh-CN" altLang="en-US" sz="2400" dirty="0"/>
              <a:t>日均线），走向上的趋势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2</a:t>
            </a:r>
            <a:r>
              <a:rPr lang="zh-CN" altLang="en-US" sz="2400" dirty="0"/>
              <a:t>、主题猎手战法：结合热点、</a:t>
            </a:r>
            <a:r>
              <a:rPr lang="en-US" altLang="zh-CN" sz="2400" dirty="0"/>
              <a:t>L2</a:t>
            </a:r>
            <a:r>
              <a:rPr lang="zh-CN" altLang="en-US" sz="2400" dirty="0"/>
              <a:t>资金等指标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当前的操作思路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投资报告查看方法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3695" y="785495"/>
            <a:ext cx="9162415" cy="54578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3870" y="874395"/>
            <a:ext cx="8663940" cy="52501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55955" y="911225"/>
            <a:ext cx="11066780" cy="5144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1</a:t>
            </a:r>
            <a:r>
              <a:rPr lang="zh-CN" altLang="en-US" sz="2000" dirty="0"/>
              <a:t>、电力：</a:t>
            </a:r>
            <a:endParaRPr lang="zh-CN" altLang="en-US" sz="2000" dirty="0"/>
          </a:p>
          <a:p>
            <a:r>
              <a:rPr lang="zh-CN" altLang="en-US" sz="2000" dirty="0"/>
              <a:t>国家能源局7月18日消息，2026世界人工智能大会17日于上海开幕，在“人工智能与能源双向赋能”分论坛上，国家能源局有关负责人表示，我国将加快构建新型能源体系，为人工智能发展插上绿色翅膀。目前，算力产业已经成为拉动全社会用电增长的新引擎。针对算力用电高速增长现状，中国电力企业联合会相关专家提出，要遵循“以电强算、以算促电”核心思路，东西部分层分区差异化布局算力与电力资源，从规划、政策、运行调节多维度发力，持续深化算电协同，以人工智能与能源双向赋能培育能源领域新质生产力。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、算力：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7月19日晚间，</a:t>
            </a:r>
            <a:r>
              <a:rPr lang="en-US" altLang="zh-CN" sz="2000" dirty="0"/>
              <a:t>Kimi</a:t>
            </a:r>
            <a:r>
              <a:rPr lang="zh-CN" altLang="en-US" sz="2000" dirty="0"/>
              <a:t>官方发布声明称，因</a:t>
            </a:r>
            <a:r>
              <a:rPr lang="en-US" altLang="zh-CN" sz="2000" dirty="0"/>
              <a:t>K3</a:t>
            </a:r>
            <a:r>
              <a:rPr lang="zh-CN" altLang="en-US" sz="2000" dirty="0"/>
              <a:t>大模型发布后市场反响远超预期，目前算力需求已逼近现有集群的承载极限。公告称，为了保障已有订阅用户的体验，</a:t>
            </a:r>
            <a:r>
              <a:rPr lang="en-US" altLang="zh-CN" sz="2000" dirty="0"/>
              <a:t>Kimi</a:t>
            </a:r>
            <a:r>
              <a:rPr lang="zh-CN" altLang="en-US" sz="2000" dirty="0"/>
              <a:t>决定即日起，暂停</a:t>
            </a:r>
            <a:r>
              <a:rPr lang="en-US" altLang="zh-CN" sz="2000" dirty="0"/>
              <a:t>C</a:t>
            </a:r>
            <a:r>
              <a:rPr lang="zh-CN" altLang="en-US" sz="2000" dirty="0"/>
              <a:t>端新用户订阅，将已有算力全部投入于服务已订阅用户，保障已订阅用户的全部权益不受影响。同时，公司表示已在全速推进算力扩容。随着新算力陆续到位，后续将逐步开放更多订阅名额直至全面恢复正常订阅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79500" y="1044575"/>
            <a:ext cx="10052050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3</a:t>
            </a:r>
            <a:r>
              <a:rPr lang="zh-CN" altLang="en-US" sz="2000" dirty="0"/>
              <a:t>、机器人：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2026世界人工智能大会（</a:t>
            </a:r>
            <a:r>
              <a:rPr lang="en-US" altLang="zh-CN" sz="2000" dirty="0"/>
              <a:t>WAIC 2026）</a:t>
            </a:r>
            <a:r>
              <a:rPr lang="zh-CN" altLang="en-US" sz="2000" dirty="0"/>
              <a:t>现场，具身智能展区最直观的变化是：曾经占据</a:t>
            </a:r>
            <a:r>
              <a:rPr lang="en-US" altLang="zh-CN" sz="2000" dirty="0"/>
              <a:t>C</a:t>
            </a:r>
            <a:r>
              <a:rPr lang="zh-CN" altLang="en-US" sz="2000" dirty="0"/>
              <a:t>位的武术表演和舞蹈编排大幅减少，取而代之的是拆垛、上料、装配、巡检等真实作业场景。与此同时，数据采集、仿真评测等上游基础设施企业的展位密度显著提升，这些新面孔不直接生产机器人，却为机器人“干活”提供必不可少的训练数据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2710" y="1044575"/>
            <a:ext cx="10701655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量化六大战法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7455" y="937895"/>
            <a:ext cx="9737090" cy="49815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p="http://schemas.openxmlformats.org/presentationml/2006/main">
  <p:tag name="COMMONDATA" val="eyJoZGlkIjoiOTAzOTQ3MTIxNjU3MzE4MjhmYTQyMTMwMmMzMTJiOWQifQ=="/>
  <p:tag name="commondata" val="eyJoZGlkIjoiNjMzMjYwMjkzODUxNmM2MmM0YjA0NGU5OGU1OGIwOGMifQ=="/>
</p:tagLst>
</file>

<file path=ppt/tags/tag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1620</Words>
  <Application>WPS 演示</Application>
  <PresentationFormat>宽屏</PresentationFormat>
  <Paragraphs>141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0" baseType="lpstr">
      <vt:lpstr>Arial</vt:lpstr>
      <vt:lpstr>宋体</vt:lpstr>
      <vt:lpstr>Wingdings</vt:lpstr>
      <vt:lpstr>思源黑体 CN Medium</vt:lpstr>
      <vt:lpstr>黑体</vt:lpstr>
      <vt:lpstr>思源黑体 CN Heavy</vt:lpstr>
      <vt:lpstr>思源黑体 CN Bold</vt:lpstr>
      <vt:lpstr>微软雅黑</vt:lpstr>
      <vt:lpstr>KSOFBD28ECAF</vt:lpstr>
      <vt:lpstr>Segoe Print</vt:lpstr>
      <vt:lpstr>Calibri</vt:lpstr>
      <vt:lpstr>KSOFDDF4E7ED</vt:lpstr>
      <vt:lpstr>Arial Unicode MS</vt:lpstr>
      <vt:lpstr>等线</vt:lpstr>
      <vt:lpstr>思源黑体 CN Bold</vt:lpstr>
      <vt:lpstr>思源黑体 CN Heavy</vt:lpstr>
      <vt:lpstr>思源黑体 CN Medium</vt:lpstr>
      <vt:lpstr>方正宝黑体 简 Medium</vt:lpstr>
      <vt:lpstr>方正大黑体_GBK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515</cp:revision>
  <dcterms:created xsi:type="dcterms:W3CDTF">2024-06-11T06:30:00Z</dcterms:created>
  <dcterms:modified xsi:type="dcterms:W3CDTF">2026-07-20T01:05:05Z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C7704E933E1A4A679033E90DEAB49B71_12</vt:lpwstr>
  </property>
  <property fmtid="{D5CDD505-2E9C-101B-9397-08002B2CF9AE}" pid="3" name="KSOProductBuildVer">
    <vt:lpwstr>2052-12.1.0.26895</vt:lpwstr>
  </property>
</Properties>
</file>