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1412" r:id="rId3"/>
    <p:sldId id="1442" r:id="rId4"/>
    <p:sldId id="1430" r:id="rId5"/>
    <p:sldId id="1431" r:id="rId6"/>
    <p:sldId id="1439" r:id="rId7"/>
    <p:sldId id="1432" r:id="rId8"/>
    <p:sldId id="1447" r:id="rId9"/>
    <p:sldId id="1445" r:id="rId10"/>
    <p:sldId id="1441" r:id="rId11"/>
    <p:sldId id="1448" r:id="rId12"/>
    <p:sldId id="1419" r:id="rId13"/>
    <p:sldId id="1440" r:id="rId14"/>
    <p:sldId id="1201" r:id="rId15"/>
    <p:sldId id="73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2"/>
            <p14:sldId id="1430"/>
            <p14:sldId id="1431"/>
            <p14:sldId id="1439"/>
            <p14:sldId id="1432"/>
            <p14:sldId id="1447"/>
            <p14:sldId id="1445"/>
            <p14:sldId id="1441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1436" autoAdjust="0"/>
  </p:normalViewPr>
  <p:slideViewPr>
    <p:cSldViewPr snapToGrid="0" showGuides="1">
      <p:cViewPr>
        <p:scale>
          <a:sx n="150" d="100"/>
          <a:sy n="150" d="100"/>
        </p:scale>
        <p:origin x="-1290" y="-246"/>
      </p:cViewPr>
      <p:guideLst>
        <p:guide pos="7423"/>
        <p:guide pos="279"/>
        <p:guide orient="horz" pos="2160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87EC-0A25-796C-C259-8BF18795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EB4EDB-7E50-C932-2477-60D85E0A4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415E38-A6AA-1274-3B80-D3CE2BABE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74FD9C-2EAC-0BD3-A3CA-570022557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411226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高量能下的调整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蕴含机会还是？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2025/7/15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龙虎活跃行情的思路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96006"/>
            <a:ext cx="7820008" cy="506496"/>
          </a:xfrm>
        </p:spPr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D44B9-1650-1667-828C-F6679D23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39771"/>
          <a:stretch>
            <a:fillRect/>
          </a:stretch>
        </p:blipFill>
        <p:spPr bwMode="auto">
          <a:xfrm>
            <a:off x="925512" y="904875"/>
            <a:ext cx="2575047" cy="935808"/>
          </a:xfrm>
          <a:prstGeom prst="rect">
            <a:avLst/>
          </a:prstGeom>
          <a:ln>
            <a:solidFill>
              <a:srgbClr val="1563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6101A2-8BCF-05C4-EDB8-5EB16E2B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7717"/>
          <a:stretch/>
        </p:blipFill>
        <p:spPr>
          <a:xfrm>
            <a:off x="4800713" y="961994"/>
            <a:ext cx="2590573" cy="80531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E5479C-8606-E6CC-1FC6-33C4353B4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04" y="1925539"/>
            <a:ext cx="3462797" cy="3709868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9E3C9E-F864-F363-B2F1-8FBEF043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3" y="1922093"/>
            <a:ext cx="3671888" cy="371331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2B6F1-F81B-3570-A45C-E2045240F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500" y="767827"/>
            <a:ext cx="3138232" cy="1046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247D8-BAC3-3C74-CC05-7D0C9C820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219" y="1869517"/>
            <a:ext cx="3320794" cy="3765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07C8B5-1B08-8F93-5AD8-FC9D61CD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3" y="0"/>
            <a:ext cx="10449608" cy="65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4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E7E68F-EDFE-C356-F9F9-4A6D9F85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E02725-EF93-5C60-D433-14F5C4E7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61"/>
          <a:stretch>
            <a:fillRect/>
          </a:stretch>
        </p:blipFill>
        <p:spPr>
          <a:xfrm>
            <a:off x="922294" y="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797300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092168" y="337975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1789" r="62858"/>
          <a:stretch>
            <a:fillRect/>
          </a:stretch>
        </p:blipFill>
        <p:spPr>
          <a:xfrm>
            <a:off x="5183745" y="5391332"/>
            <a:ext cx="1447800" cy="146666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143750" y="5520877"/>
            <a:ext cx="4125955" cy="12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篇内容策略服务，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CA6A9A-8688-D8D9-5275-FEBC6AF9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756" y="1520093"/>
            <a:ext cx="6033938" cy="3817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821893-C818-8FC5-047C-0A8C0FD91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7" y="1"/>
            <a:ext cx="6085958" cy="1157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1. 61</a:t>
            </a:r>
            <a:r>
              <a:rPr lang="zh-CN" altLang="en-US" dirty="0"/>
              <a:t>万亿，大幅增量</a:t>
            </a:r>
            <a:r>
              <a:rPr lang="en-US" altLang="zh-CN" dirty="0"/>
              <a:t>/</a:t>
            </a:r>
            <a:r>
              <a:rPr lang="zh-CN" altLang="en-US" dirty="0"/>
              <a:t>缩量之间运行，</a:t>
            </a:r>
            <a:r>
              <a:rPr lang="en-US" altLang="zh-CN" dirty="0"/>
              <a:t>GJ</a:t>
            </a:r>
            <a:r>
              <a:rPr lang="zh-CN" altLang="en-US" dirty="0"/>
              <a:t>队控盘能力明显（银行）；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操作思路：没有稳定的</a:t>
            </a:r>
            <a:r>
              <a:rPr lang="en-US" altLang="zh-CN" dirty="0"/>
              <a:t>1.5</a:t>
            </a:r>
            <a:r>
              <a:rPr lang="zh-CN" altLang="en-US" dirty="0"/>
              <a:t>万亿以上，做超短线溢价不算稳定，但也是有的；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涨停家数目前没有领先优势，龙虎情绪一般，做回档布局依然是首选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67" y="1017989"/>
            <a:ext cx="3052814" cy="3414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778" y="1351786"/>
            <a:ext cx="3626239" cy="275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龙虎炒作持续活跃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龙虎情绪活跃代表游资机构进攻意见统一，龙虎股溢价能力强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看阶段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日的龙虎情绪，偶尔单日低迷不影响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712" y="2891269"/>
            <a:ext cx="8095238" cy="3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8" y="2972606"/>
            <a:ext cx="2425510" cy="32035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87482"/>
              </p:ext>
            </p:extLst>
          </p:nvPr>
        </p:nvGraphicFramePr>
        <p:xfrm>
          <a:off x="442913" y="660400"/>
          <a:ext cx="11341100" cy="529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2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9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招银国际获批虚拟资产牌照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从招银国际证券有限公司获悉，招银国际于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日正式获得香港证券及期货事务监察委员会批准，成为香港取得虚拟资产交易服务等相关牌照的中资银行系券商。招银国际证券母公司是招商银行，关联企业是招商证券。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招银国际：招商银行、招商证券</a:t>
                      </a:r>
                      <a:endParaRPr lang="en-US" alt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马斯克：今年年底会有史诗级震撼的演示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、马斯克发文称，今年年底会有史诗级震撼的演示。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、博主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 Owners Silicon Valley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发帖，感叹擎天柱改进的速度太疯狂。马斯克在这篇帖子下面评论称，擎天柱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的敏捷性将大致相当于一个敏捷的人类。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特斯拉机器人：五洲新春、鸣志电器、震裕科技、拓普集团、三花智控、中大力德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央行利好消息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央行：中国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1-6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月份社会融资规模增量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22.83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万亿元，比上年同期多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4.74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万亿元；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月末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余额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330.29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万亿元，同比增长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为保持银行体系流动性充裕，央行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日将开展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亿元买断式逆回购操作。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/>
        </p:blipFill>
        <p:spPr>
          <a:xfrm>
            <a:off x="2026920" y="633216"/>
            <a:ext cx="8221036" cy="3927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电气设备、软件信息、建筑装饰、电力、半导体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化工、芯片、电力、稳定币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b="1687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 b="2380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7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14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B067D-9D7C-7B17-7873-9C26C612B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BDAFDD-609B-5FBE-0C46-DA7DBF7BC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紫旗突破熊线战法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2CE4C6-CFBF-48A9-CCA9-E517A84ED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短线强势</a:t>
            </a:r>
            <a:r>
              <a:rPr lang="en-US" altLang="zh-CN" dirty="0"/>
              <a:t>+</a:t>
            </a:r>
            <a:r>
              <a:rPr lang="zh-CN" altLang="en-US" dirty="0"/>
              <a:t>龙虎活跃行情可用，追求超强个股的提前爆发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37DE16-BA06-7E3B-AF75-525077D6E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6070"/>
          <a:stretch/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6968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50AF07-D5AD-60E5-E857-1DAF059A9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725" y="0"/>
            <a:ext cx="6686550" cy="660400"/>
          </a:xfrm>
        </p:spPr>
        <p:txBody>
          <a:bodyPr/>
          <a:lstStyle/>
          <a:p>
            <a:r>
              <a:rPr lang="zh-CN" altLang="en-US" dirty="0"/>
              <a:t>加入龙虎圈，一起跟踪最强势方向！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9A824-F68E-010F-28CB-A993A638E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5516660"/>
            <a:ext cx="5594350" cy="655539"/>
          </a:xfrm>
        </p:spPr>
        <p:txBody>
          <a:bodyPr>
            <a:normAutofit/>
          </a:bodyPr>
          <a:lstStyle/>
          <a:p>
            <a:r>
              <a:rPr lang="zh-CN" altLang="en-US" sz="1200" dirty="0"/>
              <a:t>圈子案例仅供龙虎盈利模式分析，不构成购买建议</a:t>
            </a:r>
            <a:endParaRPr lang="en-US" altLang="zh-CN" sz="1200" dirty="0"/>
          </a:p>
          <a:p>
            <a:r>
              <a:rPr lang="zh-CN" altLang="en-US" sz="1200" dirty="0"/>
              <a:t>应根据自己掌握战法或目标进行选股操作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044EE-7A32-CD7C-3A07-FEBC9BE8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63976"/>
            <a:ext cx="6156325" cy="4449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CB3149-4B4B-26AC-1964-FFB502D7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16" y="981419"/>
            <a:ext cx="3799571" cy="2543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6CFD19-A464-8892-548C-9E8ACBA72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402" y="3721228"/>
            <a:ext cx="3799570" cy="2301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8F7DCA-A273-1BFE-0E5B-AF685612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1" y="1917885"/>
            <a:ext cx="3962399" cy="21454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2913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6536</TotalTime>
  <Words>717</Words>
  <Application>Microsoft Office PowerPoint</Application>
  <PresentationFormat>宽屏</PresentationFormat>
  <Paragraphs>80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1473</cp:revision>
  <dcterms:created xsi:type="dcterms:W3CDTF">2019-06-19T02:08:00Z</dcterms:created>
  <dcterms:modified xsi:type="dcterms:W3CDTF">2025-07-15T13:02:06Z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