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68" r:id="rId2"/>
    <p:sldId id="1412" r:id="rId3"/>
    <p:sldId id="1442" r:id="rId4"/>
    <p:sldId id="1430" r:id="rId5"/>
    <p:sldId id="1431" r:id="rId6"/>
    <p:sldId id="1439" r:id="rId7"/>
    <p:sldId id="1432" r:id="rId8"/>
    <p:sldId id="1447" r:id="rId9"/>
    <p:sldId id="1445" r:id="rId10"/>
    <p:sldId id="1441" r:id="rId11"/>
    <p:sldId id="1448" r:id="rId12"/>
    <p:sldId id="1419" r:id="rId13"/>
    <p:sldId id="1440" r:id="rId14"/>
    <p:sldId id="1201" r:id="rId15"/>
    <p:sldId id="734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2"/>
            <p14:sldId id="1430"/>
            <p14:sldId id="1431"/>
            <p14:sldId id="1439"/>
            <p14:sldId id="1432"/>
            <p14:sldId id="1447"/>
            <p14:sldId id="1445"/>
            <p14:sldId id="1441"/>
            <p14:sldId id="1448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2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1436" autoAdjust="0"/>
  </p:normalViewPr>
  <p:slideViewPr>
    <p:cSldViewPr snapToGrid="0" showGuides="1">
      <p:cViewPr>
        <p:scale>
          <a:sx n="125" d="100"/>
          <a:sy n="125" d="100"/>
        </p:scale>
        <p:origin x="378" y="90"/>
      </p:cViewPr>
      <p:guideLst>
        <p:guide pos="7423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50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387EC-0A25-796C-C259-8BF18795C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EB4EDB-7E50-C932-2477-60D85E0A4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415E38-A6AA-1274-3B80-D3CE2BABE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74FD9C-2EAC-0BD3-A3CA-570022557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33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71675" y="1411226"/>
            <a:ext cx="82486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低吸反弹如期出现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然后呢？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2025/7/16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90685" y="3198475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龙虎活跃行情的思路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96006"/>
            <a:ext cx="7820008" cy="506496"/>
          </a:xfrm>
        </p:spPr>
        <p:txBody>
          <a:bodyPr/>
          <a:lstStyle/>
          <a:p>
            <a:r>
              <a:rPr lang="zh-CN" altLang="en-US" dirty="0"/>
              <a:t>强者反而恒强，资金</a:t>
            </a:r>
            <a:r>
              <a:rPr lang="en-US" altLang="zh-CN" dirty="0"/>
              <a:t>+</a:t>
            </a:r>
            <a:r>
              <a:rPr lang="zh-CN" altLang="en-US" dirty="0"/>
              <a:t>趋势</a:t>
            </a:r>
            <a:r>
              <a:rPr lang="en-US" altLang="zh-CN" dirty="0"/>
              <a:t>+</a:t>
            </a:r>
            <a:r>
              <a:rPr lang="zh-CN" altLang="en-US" dirty="0"/>
              <a:t>位置选好，就好做很多！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ED44B9-1650-1667-828C-F6679D239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r="39771"/>
          <a:stretch>
            <a:fillRect/>
          </a:stretch>
        </p:blipFill>
        <p:spPr bwMode="auto">
          <a:xfrm>
            <a:off x="925512" y="904875"/>
            <a:ext cx="2575047" cy="935808"/>
          </a:xfrm>
          <a:prstGeom prst="rect">
            <a:avLst/>
          </a:prstGeom>
          <a:ln>
            <a:solidFill>
              <a:srgbClr val="1563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D6101A2-8BCF-05C4-EDB8-5EB16E2B8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7" b="7717"/>
          <a:stretch/>
        </p:blipFill>
        <p:spPr>
          <a:xfrm>
            <a:off x="4800713" y="961994"/>
            <a:ext cx="2590573" cy="805316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E5479C-8606-E6CC-1FC6-33C4353B4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404" y="1925539"/>
            <a:ext cx="3462797" cy="3709868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59E3C9E-F864-F363-B2F1-8FBEF0436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3" y="1922093"/>
            <a:ext cx="3671888" cy="3713314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42B6F1-F81B-3570-A45C-E2045240F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4500" y="767827"/>
            <a:ext cx="3138232" cy="10460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43247D8-BAC3-3C74-CC05-7D0C9C820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3219" y="1869517"/>
            <a:ext cx="3320794" cy="37658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F07C8B5-1B08-8F93-5AD8-FC9D61CD8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95133"/>
            <a:ext cx="9677400" cy="60677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63F8A5E-0FB2-D751-CB05-2941624D50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757" t="2428" r="21255"/>
          <a:stretch>
            <a:fillRect/>
          </a:stretch>
        </p:blipFill>
        <p:spPr>
          <a:xfrm>
            <a:off x="0" y="596900"/>
            <a:ext cx="2660847" cy="586596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2801CC-F5CC-6500-945C-494A24A54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4470969"/>
            <a:ext cx="2209800" cy="13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4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E7E68F-EDFE-C356-F9F9-4A6D9F85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4E02725-EF93-5C60-D433-14F5C4E70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4520"/>
          <a:stretch/>
        </p:blipFill>
        <p:spPr>
          <a:xfrm>
            <a:off x="922294" y="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4772" r="14447"/>
          <a:stretch>
            <a:fillRect/>
          </a:stretch>
        </p:blipFill>
        <p:spPr>
          <a:xfrm>
            <a:off x="922294" y="3797300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408852" y="3920246"/>
            <a:ext cx="770467" cy="3599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某友商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2092168" y="337975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l="1789" r="62858"/>
          <a:stretch>
            <a:fillRect/>
          </a:stretch>
        </p:blipFill>
        <p:spPr>
          <a:xfrm>
            <a:off x="5183745" y="5391332"/>
            <a:ext cx="1447800" cy="146666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391332"/>
            <a:ext cx="4449805" cy="150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篇内容策略服务，季度版以上送价值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888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元的年中报告，主力挖掘更多强势龙虎方向！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CA6A9A-8688-D8D9-5275-FEBC6AF99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756" y="1520093"/>
            <a:ext cx="6033938" cy="38178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2821893-C818-8FC5-047C-0A8C0FD91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747" y="1"/>
            <a:ext cx="6085958" cy="11574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1. 43</a:t>
            </a:r>
            <a:r>
              <a:rPr lang="zh-CN" altLang="en-US" dirty="0"/>
              <a:t>万亿，大幅 增量</a:t>
            </a:r>
            <a:r>
              <a:rPr lang="en-US" altLang="zh-CN" dirty="0"/>
              <a:t>/</a:t>
            </a:r>
            <a:r>
              <a:rPr lang="zh-CN" altLang="en-US" dirty="0"/>
              <a:t>缩量之间运行，</a:t>
            </a:r>
            <a:r>
              <a:rPr lang="en-US" altLang="zh-CN" dirty="0"/>
              <a:t>GJ</a:t>
            </a:r>
            <a:r>
              <a:rPr lang="zh-CN" altLang="en-US" dirty="0"/>
              <a:t>队控盘能力明显（银行）；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操作思路：没有稳定的</a:t>
            </a:r>
            <a:r>
              <a:rPr lang="en-US" altLang="zh-CN" dirty="0"/>
              <a:t>1.5</a:t>
            </a:r>
            <a:r>
              <a:rPr lang="zh-CN" altLang="en-US" dirty="0"/>
              <a:t>万亿以上，做超短线溢价不算稳定，但也是有的；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涨停家数目前没有领先优势，龙虎情绪一般，做回档布局依然是首选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054" y="1017989"/>
            <a:ext cx="3023439" cy="34143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5586413" y="1007621"/>
            <a:ext cx="6162675" cy="3452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8017" y="1351786"/>
            <a:ext cx="3597761" cy="2752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龙虎炒作持续活跃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43075" y="1139987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龙虎情绪活跃代表游资机构进攻意见统一，龙虎股溢价能力强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看阶段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日的龙虎情绪，偶尔单日低迷不影响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712" y="2891269"/>
            <a:ext cx="8095238" cy="3333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18" y="2974832"/>
            <a:ext cx="2425510" cy="31990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347669"/>
              </p:ext>
            </p:extLst>
          </p:nvPr>
        </p:nvGraphicFramePr>
        <p:xfrm>
          <a:off x="442913" y="660400"/>
          <a:ext cx="11341100" cy="5933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2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9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9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英伟达股价续创历史新高 总市值达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4.17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万亿美元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、英伟达股价续创历史新高，股价上涨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4.04%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，总市值达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4.17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万亿美元。黄仁勋表示，美国政府已经批准了英伟达的出口许可，英伟达将开始向中国市场销售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H20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芯片。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、特朗普计划于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日发表关于人工智能的讲话。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世界人工智能大会将于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日上海开幕。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英伟达：新易盛、中际旭创、中电港、胜宏科技</a:t>
                      </a:r>
                      <a:endParaRPr lang="en-US" altLang="zh-CN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泡泡玛特半年业绩预增超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350%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泡泡玛特发布公告称，预期集团截至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日止六个月之收入可能较截至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日止六个月之收入增长不低于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200%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；预期本期间集团溢利较去年同期溢利可能增长不低于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350%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。据此计算，泡泡玛特今年上半年营收或超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亿元，归母净利润或超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亿元，经调整后净利润或超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亿元。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经济：泡泡玛特（港股通）、京华激光、金运激光、华立科技、创源股份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+IP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经济：柏星龙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可控核聚变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-18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年中国国际核聚变与核能源产业大会暨博览会在上海举办。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日，上交所科创板组织未来产业沙龙可控核聚变专场闭门会。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日，中国首台直线型聚变装置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HHMAX-901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主机建设完成并实现等离子体点亮仪式。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核聚变：旭光电子、合锻智能、中洲特材、王子新材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r="787"/>
          <a:stretch/>
        </p:blipFill>
        <p:spPr>
          <a:xfrm>
            <a:off x="2026920" y="633216"/>
            <a:ext cx="8221036" cy="3927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电气设备、软件信息、建筑装饰、电力、半导体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机器人、电力、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RWA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、稀土永磁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0913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94035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选择紫旗（机构版以上），寻找金叉进攻初期的节奏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4"/>
          <a:stretch>
            <a:fillRect/>
          </a:stretch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"/>
          <a:stretch>
            <a:fillRect/>
          </a:stretch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7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15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天以上，等待回档的潜力股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BC61ED0-7DEB-C184-60C0-5E67D9E7DC4C}"/>
              </a:ext>
            </a:extLst>
          </p:cNvPr>
          <p:cNvSpPr/>
          <p:nvPr/>
        </p:nvSpPr>
        <p:spPr>
          <a:xfrm>
            <a:off x="8026400" y="1527752"/>
            <a:ext cx="1219200" cy="3473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B067D-9D7C-7B17-7873-9C26C612B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ABDAFDD-609B-5FBE-0C46-DA7DBF7BCE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紫旗突破熊线战法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2CE4C6-CFBF-48A9-CCA9-E517A84ED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短线强势</a:t>
            </a:r>
            <a:r>
              <a:rPr lang="en-US" altLang="zh-CN" dirty="0"/>
              <a:t>+</a:t>
            </a:r>
            <a:r>
              <a:rPr lang="zh-CN" altLang="en-US" dirty="0"/>
              <a:t>龙虎活跃行情可用，追求超强个股的提前爆发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B37DE16-BA06-7E3B-AF75-525077D6E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 b="6070"/>
          <a:stretch/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46968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E50AF07-D5AD-60E5-E857-1DAF059A91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2725" y="0"/>
            <a:ext cx="6686550" cy="660400"/>
          </a:xfrm>
        </p:spPr>
        <p:txBody>
          <a:bodyPr/>
          <a:lstStyle/>
          <a:p>
            <a:r>
              <a:rPr lang="zh-CN" altLang="en-US" dirty="0"/>
              <a:t>加入龙虎圈，一起跟踪最强势方向！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99A824-F68E-010F-28CB-A993A638EE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900" y="5516660"/>
            <a:ext cx="5594350" cy="655539"/>
          </a:xfrm>
        </p:spPr>
        <p:txBody>
          <a:bodyPr>
            <a:normAutofit/>
          </a:bodyPr>
          <a:lstStyle/>
          <a:p>
            <a:r>
              <a:rPr lang="zh-CN" altLang="en-US" sz="1200" dirty="0"/>
              <a:t>圈子案例仅供龙虎盈利模式分析，不构成购买建议</a:t>
            </a:r>
            <a:endParaRPr lang="en-US" altLang="zh-CN" sz="1200" dirty="0"/>
          </a:p>
          <a:p>
            <a:r>
              <a:rPr lang="zh-CN" altLang="en-US" sz="1200" dirty="0"/>
              <a:t>应根据自己掌握战法或目标进行选股操作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3044EE-7A32-CD7C-3A07-FEBC9BE8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63976"/>
            <a:ext cx="6156325" cy="44491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FCB3149-4B4B-26AC-1964-FFB502D75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516" y="981419"/>
            <a:ext cx="3799571" cy="2543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6CFD19-A464-8892-548C-9E8ACBA72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402" y="3721228"/>
            <a:ext cx="3799570" cy="23019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B8F7DCA-A273-1BFE-0E5B-AF685612D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851" y="1917885"/>
            <a:ext cx="3962399" cy="21454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2913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7096</TotalTime>
  <Words>827</Words>
  <Application>Microsoft Office PowerPoint</Application>
  <PresentationFormat>宽屏</PresentationFormat>
  <Paragraphs>81</Paragraphs>
  <Slides>15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1478</cp:revision>
  <dcterms:created xsi:type="dcterms:W3CDTF">2019-06-19T02:08:00Z</dcterms:created>
  <dcterms:modified xsi:type="dcterms:W3CDTF">2025-07-16T08:56:39Z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EBF8DB5FD94B49F7B17BC65F9BA08668</vt:lpwstr>
  </property>
</Properties>
</file>