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54" r:id="rId3"/>
    <p:sldId id="1455" r:id="rId4"/>
    <p:sldId id="1459" r:id="rId5"/>
    <p:sldId id="1456" r:id="rId6"/>
    <p:sldId id="1439" r:id="rId7"/>
    <p:sldId id="1457" r:id="rId8"/>
    <p:sldId id="1458" r:id="rId9"/>
    <p:sldId id="1432" r:id="rId10"/>
    <p:sldId id="1419" r:id="rId11"/>
    <p:sldId id="1452" r:id="rId12"/>
    <p:sldId id="146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54"/>
            <p14:sldId id="1455"/>
            <p14:sldId id="1459"/>
            <p14:sldId id="1456"/>
            <p14:sldId id="1439"/>
            <p14:sldId id="1457"/>
            <p14:sldId id="1458"/>
            <p14:sldId id="1432"/>
            <p14:sldId id="1419"/>
            <p14:sldId id="1452"/>
            <p14:sldId id="146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00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2137" userDrawn="1">
          <p15:clr>
            <a:srgbClr val="A4A3A4"/>
          </p15:clr>
        </p15:guide>
        <p15:guide id="6" pos="38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FF"/>
    <a:srgbClr val="FFF6E8"/>
    <a:srgbClr val="2B190D"/>
    <a:srgbClr val="156389"/>
    <a:srgbClr val="EC5F74"/>
    <a:srgbClr val="F2991E"/>
    <a:srgbClr val="7A5CB3"/>
    <a:srgbClr val="555452"/>
    <a:srgbClr val="FFFA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510" autoAdjust="0"/>
  </p:normalViewPr>
  <p:slideViewPr>
    <p:cSldViewPr snapToGrid="0" showGuides="1">
      <p:cViewPr varScale="1">
        <p:scale>
          <a:sx n="110" d="100"/>
          <a:sy n="110" d="100"/>
        </p:scale>
        <p:origin x="630" y="108"/>
      </p:cViewPr>
      <p:guideLst>
        <p:guide pos="7400"/>
        <p:guide pos="288"/>
        <p:guide orient="horz" pos="2137"/>
        <p:guide pos="383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2026/7/16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2026/7/16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-127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2026/7/16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327390" y="-128905"/>
            <a:ext cx="406400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65022" y="1205940"/>
            <a:ext cx="90464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不仅是模块猴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大趋势也很猴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84" cy="68579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近期金榜战况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2185996" y="5769420"/>
            <a:ext cx="7820008" cy="506496"/>
          </a:xfrm>
        </p:spPr>
        <p:txBody>
          <a:bodyPr>
            <a:normAutofit/>
          </a:bodyPr>
          <a:lstStyle/>
          <a:p>
            <a:r>
              <a:rPr lang="zh-CN" altLang="en-US" dirty="0"/>
              <a:t>已经有</a:t>
            </a:r>
            <a:r>
              <a:rPr lang="en-US" altLang="zh-CN" dirty="0"/>
              <a:t>2</a:t>
            </a:r>
            <a:r>
              <a:rPr lang="zh-CN" altLang="en-US" dirty="0"/>
              <a:t>个翻倍股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198" y="1309405"/>
            <a:ext cx="4924566" cy="365883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5568" y="1071701"/>
            <a:ext cx="5972234" cy="436505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47" y="0"/>
            <a:ext cx="9336306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321040" y="4081285"/>
            <a:ext cx="3291286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注意，仅供手机</a:t>
            </a:r>
            <a:r>
              <a:rPr lang="en-US" altLang="zh-CN" dirty="0">
                <a:cs typeface="+mn-ea"/>
                <a:sym typeface="+mn-lt"/>
              </a:rPr>
              <a:t>APP</a:t>
            </a:r>
            <a:r>
              <a:rPr lang="zh-CN" altLang="en-US" dirty="0">
                <a:cs typeface="+mn-ea"/>
                <a:sym typeface="+mn-lt"/>
              </a:rPr>
              <a:t>过渡使用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3" y="4841966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日周死叉</a:t>
            </a:r>
            <a:r>
              <a:rPr lang="en-US" altLang="zh-CN" dirty="0"/>
              <a:t>+</a:t>
            </a:r>
            <a:r>
              <a:rPr lang="zh-CN" altLang="en-US" dirty="0"/>
              <a:t>量能不足</a:t>
            </a:r>
            <a:r>
              <a:rPr lang="en-US" altLang="zh-CN" dirty="0"/>
              <a:t>3</a:t>
            </a:r>
            <a:r>
              <a:rPr lang="zh-CN" altLang="en-US" dirty="0"/>
              <a:t>万亿，本轮反弹延续度和强度并不高，依然保守仓位；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龙虎关注度高的方向：科技成长（未完）</a:t>
            </a:r>
            <a:r>
              <a:rPr lang="en-US" altLang="zh-CN" dirty="0"/>
              <a:t>+</a:t>
            </a:r>
            <a:r>
              <a:rPr lang="zh-CN" altLang="en-US" dirty="0"/>
              <a:t>资源涨价</a:t>
            </a:r>
            <a:r>
              <a:rPr lang="en-US" altLang="zh-CN" dirty="0"/>
              <a:t>+</a:t>
            </a:r>
            <a:r>
              <a:rPr lang="zh-CN" altLang="en-US" dirty="0"/>
              <a:t>能源替换；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战法选择：紫旗回档（稳定）、紫旗突破熊线（强势） 。</a:t>
            </a:r>
          </a:p>
        </p:txBody>
      </p:sp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000180" y="796290"/>
            <a:ext cx="6747320" cy="3780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" b="378"/>
          <a:stretch/>
        </p:blipFill>
        <p:spPr>
          <a:xfrm>
            <a:off x="456534" y="818990"/>
            <a:ext cx="3577379" cy="375759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r="782"/>
          <a:stretch/>
        </p:blipFill>
        <p:spPr>
          <a:xfrm>
            <a:off x="1252728" y="1131313"/>
            <a:ext cx="8201914" cy="5847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龙虎活跃度和炒作方向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627501" y="5183935"/>
            <a:ext cx="7820008" cy="1037604"/>
          </a:xfrm>
        </p:spPr>
        <p:txBody>
          <a:bodyPr/>
          <a:lstStyle/>
          <a:p>
            <a:r>
              <a:rPr lang="zh-CN" altLang="en-US" dirty="0"/>
              <a:t>龙虎净买强度越高，短线炒作情绪越好</a:t>
            </a:r>
            <a:endParaRPr lang="en-US" altLang="zh-CN" dirty="0"/>
          </a:p>
          <a:p>
            <a:r>
              <a:rPr lang="zh-CN" altLang="en-US" dirty="0"/>
              <a:t>累计上榜次数越多的板块，往往为短线热炒的方向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" b="1252"/>
          <a:stretch/>
        </p:blipFill>
        <p:spPr>
          <a:xfrm>
            <a:off x="3520440" y="957776"/>
            <a:ext cx="8338376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r="1158"/>
          <a:stretch/>
        </p:blipFill>
        <p:spPr>
          <a:xfrm>
            <a:off x="458603" y="928590"/>
            <a:ext cx="2667258" cy="5292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729445" y="996501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最新龙虎</a:t>
            </a:r>
          </a:p>
        </p:txBody>
      </p:sp>
      <p:sp>
        <p:nvSpPr>
          <p:cNvPr id="8" name="矩形 7"/>
          <p:cNvSpPr/>
          <p:nvPr/>
        </p:nvSpPr>
        <p:spPr>
          <a:xfrm>
            <a:off x="3748331" y="1914711"/>
            <a:ext cx="1627632" cy="158191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44136" y="1673919"/>
            <a:ext cx="1227408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83856" y="1003735"/>
            <a:ext cx="1805592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510263" y="928590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板块龙虎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科技</a:t>
            </a:r>
            <a:r>
              <a:rPr lang="en-US" altLang="zh-CN" dirty="0"/>
              <a:t>+</a:t>
            </a:r>
            <a:r>
              <a:rPr lang="zh-CN" altLang="en-US" dirty="0"/>
              <a:t>出口的大趋势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70050" y="5499258"/>
            <a:ext cx="8851900" cy="956405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根据经济发展阶段理论，板块（剔除金融）占 </a:t>
            </a:r>
            <a:r>
              <a:rPr lang="en-US" altLang="zh-CN" dirty="0"/>
              <a:t>A </a:t>
            </a:r>
            <a:r>
              <a:rPr lang="zh-CN" altLang="en-US" dirty="0"/>
              <a:t>股盈利占比突破 </a:t>
            </a:r>
            <a:r>
              <a:rPr lang="en-US" altLang="zh-CN" dirty="0"/>
              <a:t>30%</a:t>
            </a:r>
            <a:r>
              <a:rPr lang="zh-CN" altLang="en-US" dirty="0"/>
              <a:t>后，</a:t>
            </a:r>
            <a:endParaRPr lang="en-US" altLang="zh-CN" dirty="0"/>
          </a:p>
          <a:p>
            <a:r>
              <a:rPr lang="zh-CN" altLang="en-US" dirty="0"/>
              <a:t>在后续 </a:t>
            </a:r>
            <a:r>
              <a:rPr lang="en-US" altLang="zh-CN" dirty="0"/>
              <a:t>5~8 </a:t>
            </a:r>
            <a:r>
              <a:rPr lang="zh-CN" altLang="en-US" dirty="0"/>
              <a:t>年将持续提升至</a:t>
            </a:r>
            <a:r>
              <a:rPr lang="en-US" altLang="zh-CN" dirty="0"/>
              <a:t>60%</a:t>
            </a:r>
            <a:r>
              <a:rPr lang="zh-CN" altLang="en-US" dirty="0"/>
              <a:t>达到峰值，并成为该阶段的核心基本面主线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189225"/>
            <a:ext cx="5931408" cy="2864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57" y="2064523"/>
            <a:ext cx="5248743" cy="317498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22" y="753698"/>
            <a:ext cx="8390476" cy="118095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板块有新入主力的象征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7691436" y="4423848"/>
            <a:ext cx="4057650" cy="1799746"/>
          </a:xfrm>
        </p:spPr>
        <p:txBody>
          <a:bodyPr/>
          <a:lstStyle/>
          <a:p>
            <a:pPr algn="just"/>
            <a:r>
              <a:rPr lang="en-US" altLang="zh-CN" dirty="0"/>
              <a:t>1</a:t>
            </a:r>
            <a:r>
              <a:rPr lang="zh-CN" altLang="en-US" dirty="0"/>
              <a:t>、流动资金持续</a:t>
            </a:r>
            <a:r>
              <a:rPr lang="en-US" altLang="zh-CN" dirty="0"/>
              <a:t>3</a:t>
            </a:r>
            <a:r>
              <a:rPr lang="zh-CN" altLang="en-US" dirty="0"/>
              <a:t>天以上翻红；</a:t>
            </a:r>
            <a:endParaRPr lang="en-US" altLang="zh-CN" dirty="0"/>
          </a:p>
          <a:p>
            <a:pPr algn="just"/>
            <a:r>
              <a:rPr lang="en-US" altLang="zh-CN" dirty="0"/>
              <a:t>2</a:t>
            </a:r>
            <a:r>
              <a:rPr lang="zh-CN" altLang="en-US" dirty="0"/>
              <a:t>、下跌阶段，股价涨停数量较多，个股连板趋势好；</a:t>
            </a:r>
            <a:endParaRPr lang="en-US" altLang="zh-CN" dirty="0"/>
          </a:p>
          <a:p>
            <a:pPr algn="just"/>
            <a:r>
              <a:rPr lang="en-US" altLang="zh-CN" dirty="0"/>
              <a:t>3</a:t>
            </a:r>
            <a:r>
              <a:rPr lang="zh-CN" altLang="en-US" dirty="0"/>
              <a:t>、近期累计龙虎上榜次数较多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485" y="856792"/>
            <a:ext cx="4028601" cy="33706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" b="1304"/>
          <a:stretch>
            <a:fillRect/>
          </a:stretch>
        </p:blipFill>
        <p:spPr>
          <a:xfrm>
            <a:off x="1094709" y="784948"/>
            <a:ext cx="5500686" cy="18014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2" b="6592"/>
          <a:stretch/>
        </p:blipFill>
        <p:spPr>
          <a:xfrm>
            <a:off x="457200" y="2773066"/>
            <a:ext cx="6775704" cy="34505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三板斧升级板：追求游资机构进攻后的强力回档溢价！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4714313" cy="710348"/>
            <a:chOff x="5205386" y="3999768"/>
            <a:chExt cx="4197370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788252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龙虎资金净买入，且有机构参与，稳中带强）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lt1"/>
                </a:solidFill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紫旗突破熊线（强者恒强）</a:t>
            </a:r>
          </a:p>
        </p:txBody>
      </p:sp>
      <p:sp>
        <p:nvSpPr>
          <p:cNvPr id="4" name="文本占位符 1"/>
          <p:cNvSpPr>
            <a:spLocks noGrp="1"/>
          </p:cNvSpPr>
          <p:nvPr/>
        </p:nvSpPr>
        <p:spPr>
          <a:xfrm>
            <a:off x="1310790" y="5984391"/>
            <a:ext cx="9834880" cy="544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sym typeface="+mn-ea"/>
              </a:rPr>
              <a:t>近期</a:t>
            </a:r>
            <a:r>
              <a:rPr lang="zh-CN" altLang="en-US" dirty="0"/>
              <a:t>龙虎紫旗</a:t>
            </a:r>
            <a:r>
              <a:rPr lang="en-US" altLang="zh-CN" dirty="0"/>
              <a:t>+</a:t>
            </a:r>
            <a:r>
              <a:rPr lang="zh-CN" altLang="en-US" dirty="0"/>
              <a:t>涨幅超</a:t>
            </a:r>
            <a:r>
              <a:rPr lang="en-US" altLang="zh-CN" dirty="0"/>
              <a:t>20%</a:t>
            </a:r>
            <a:r>
              <a:rPr lang="zh-CN" altLang="en-US" dirty="0"/>
              <a:t>，确保有主力关注</a:t>
            </a:r>
            <a:r>
              <a:rPr lang="en-US" altLang="zh-CN" dirty="0"/>
              <a:t>+</a:t>
            </a:r>
            <a:r>
              <a:rPr dirty="0"/>
              <a:t>势头强劲，吸引更多资金关注</a:t>
            </a:r>
          </a:p>
        </p:txBody>
      </p:sp>
      <p:pic>
        <p:nvPicPr>
          <p:cNvPr id="5" name="图片占位符 5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/>
        </p:blipFill>
        <p:spPr>
          <a:xfrm>
            <a:off x="1782763" y="888516"/>
            <a:ext cx="8610600" cy="482409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1909947" y="3847454"/>
            <a:ext cx="2670047" cy="1042637"/>
            <a:chOff x="5205386" y="3999767"/>
            <a:chExt cx="2670047" cy="1042637"/>
          </a:xfrm>
          <a:effectLst/>
        </p:grpSpPr>
        <p:sp>
          <p:nvSpPr>
            <p:cNvPr id="23" name="椭圆 22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5614504" y="3999767"/>
              <a:ext cx="2260929" cy="104263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强者形态条件：</a:t>
              </a:r>
              <a:endParaRPr lang="en-US" altLang="zh-CN" sz="1400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近10日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「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涨幅超20%</a:t>
              </a: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+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有龙虎紫旗出现</a:t>
              </a:r>
              <a:r>
                <a:rPr lang="zh-CN" altLang="en-US" sz="1400" kern="0" dirty="0">
                  <a:solidFill>
                    <a:prstClr val="white"/>
                  </a:solidFill>
                  <a:ea typeface="微软雅黑" panose="020B0503020204020204" charset="-122"/>
                  <a:cs typeface="+mn-ea"/>
                  <a:sym typeface="+mn-lt"/>
                </a:rPr>
                <a:t>」</a:t>
              </a:r>
              <a:endParaRPr lang="zh-CN" altLang="en-US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7" name="椭圆 6"/>
          <p:cNvSpPr/>
          <p:nvPr/>
        </p:nvSpPr>
        <p:spPr>
          <a:xfrm>
            <a:off x="2294433" y="3152905"/>
            <a:ext cx="352425" cy="16668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491355" y="2692809"/>
            <a:ext cx="352425" cy="113550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5886341" y="2927572"/>
            <a:ext cx="3587858" cy="1268010"/>
            <a:chOff x="5205386" y="3623851"/>
            <a:chExt cx="3587858" cy="1268010"/>
          </a:xfrm>
          <a:effectLst/>
        </p:grpSpPr>
        <p:sp>
          <p:nvSpPr>
            <p:cNvPr id="19" name="椭圆 18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3" y="3623851"/>
              <a:ext cx="3178741" cy="1268010"/>
            </a:xfrm>
            <a:prstGeom prst="roundRect">
              <a:avLst/>
            </a:prstGeom>
            <a:solidFill>
              <a:srgbClr val="E54C5E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买点：</a:t>
              </a:r>
              <a:endParaRPr lang="en-US" altLang="zh-CN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1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</a:t>
              </a:r>
              <a:r>
                <a:rPr lang="zh-CN" altLang="en-US" sz="1400" kern="0" dirty="0">
                  <a:solidFill>
                    <a:prstClr val="white"/>
                  </a:solidFill>
                  <a:ea typeface="微软雅黑" panose="020B0503020204020204" charset="-122"/>
                  <a:cs typeface="+mn-ea"/>
                  <a:sym typeface="+mn-lt"/>
                </a:rPr>
                <a:t>激进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」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熊线附近，提前布局</a:t>
              </a:r>
              <a:endParaRPr lang="en-US" altLang="zh-CN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2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、「保守」辅助线附近，提前布局</a:t>
              </a:r>
              <a:endParaRPr lang="en-US" altLang="zh-CN" sz="1400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3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、「安全」回档金叉，进攻</a:t>
              </a:r>
            </a:p>
          </p:txBody>
        </p:sp>
      </p:grpSp>
      <p:cxnSp>
        <p:nvCxnSpPr>
          <p:cNvPr id="11" name="直接箭头连接符 10"/>
          <p:cNvCxnSpPr>
            <a:cxnSpLocks/>
            <a:stCxn id="19" idx="1"/>
          </p:cNvCxnSpPr>
          <p:nvPr/>
        </p:nvCxnSpPr>
        <p:spPr>
          <a:xfrm flipH="1" flipV="1">
            <a:off x="4749800" y="2920925"/>
            <a:ext cx="1186505" cy="448632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114903" y="4467362"/>
            <a:ext cx="2559593" cy="373380"/>
            <a:chOff x="5205386" y="3999768"/>
            <a:chExt cx="2559593" cy="373380"/>
          </a:xfrm>
          <a:effectLst/>
        </p:grpSpPr>
        <p:sp>
          <p:nvSpPr>
            <p:cNvPr id="17" name="椭圆 16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4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5614505" y="3999768"/>
              <a:ext cx="2150474" cy="373380"/>
            </a:xfrm>
            <a:prstGeom prst="roundRect">
              <a:avLst/>
            </a:prstGeom>
            <a:solidFill>
              <a:srgbClr val="00B050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卖点：捕捞季节死叉</a:t>
              </a:r>
            </a:p>
          </p:txBody>
        </p:sp>
      </p:grpSp>
      <p:cxnSp>
        <p:nvCxnSpPr>
          <p:cNvPr id="13" name="直接箭头连接符 12"/>
          <p:cNvCxnSpPr>
            <a:cxnSpLocks/>
            <a:endCxn id="17" idx="2"/>
          </p:cNvCxnSpPr>
          <p:nvPr/>
        </p:nvCxnSpPr>
        <p:spPr>
          <a:xfrm flipV="1">
            <a:off x="6832712" y="4654053"/>
            <a:ext cx="282191" cy="274391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"/>
          <p:cNvSpPr txBox="1"/>
          <p:nvPr/>
        </p:nvSpPr>
        <p:spPr>
          <a:xfrm>
            <a:off x="5275095" y="5691021"/>
            <a:ext cx="190500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rgbClr val="B4B4B4"/>
                </a:solidFill>
              </a:rPr>
              <a:t>资料来源：经传软件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D9BD6918-F7C5-F2DD-B9AA-D55BAD32E44F}"/>
              </a:ext>
            </a:extLst>
          </p:cNvPr>
          <p:cNvCxnSpPr>
            <a:cxnSpLocks/>
          </p:cNvCxnSpPr>
          <p:nvPr/>
        </p:nvCxnSpPr>
        <p:spPr>
          <a:xfrm flipH="1">
            <a:off x="5116296" y="3728217"/>
            <a:ext cx="820009" cy="1389883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B2A21D6F-EE38-D7F9-EF7E-0A9606C9DB46}"/>
              </a:ext>
            </a:extLst>
          </p:cNvPr>
          <p:cNvCxnSpPr>
            <a:cxnSpLocks/>
          </p:cNvCxnSpPr>
          <p:nvPr/>
        </p:nvCxnSpPr>
        <p:spPr>
          <a:xfrm flipV="1">
            <a:off x="6586668" y="2014788"/>
            <a:ext cx="1808032" cy="967104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>
            <a:extLst>
              <a:ext uri="{FF2B5EF4-FFF2-40B4-BE49-F238E27FC236}">
                <a16:creationId xmlns:a16="http://schemas.microsoft.com/office/drawing/2014/main" id="{F3A6F08E-52E4-8D26-FAFF-3231506ED863}"/>
              </a:ext>
            </a:extLst>
          </p:cNvPr>
          <p:cNvSpPr/>
          <p:nvPr/>
        </p:nvSpPr>
        <p:spPr>
          <a:xfrm>
            <a:off x="8192155" y="1835150"/>
            <a:ext cx="493754" cy="17963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强者恒强的选股和操作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51299"/>
            <a:ext cx="7820008" cy="506496"/>
          </a:xfrm>
        </p:spPr>
        <p:txBody>
          <a:bodyPr/>
          <a:lstStyle/>
          <a:p>
            <a:r>
              <a:rPr lang="zh-CN" altLang="en-US" dirty="0"/>
              <a:t>要有强者恒强的思维，敢操作，更要耐心持有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4626" y="1135400"/>
            <a:ext cx="7860992" cy="442180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21386" b="5567"/>
          <a:stretch>
            <a:fillRect/>
          </a:stretch>
        </p:blipFill>
        <p:spPr>
          <a:xfrm>
            <a:off x="457200" y="1135399"/>
            <a:ext cx="3147060" cy="175026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17695" b="3339"/>
          <a:stretch>
            <a:fillRect/>
          </a:stretch>
        </p:blipFill>
        <p:spPr>
          <a:xfrm>
            <a:off x="457200" y="3474719"/>
            <a:ext cx="3147060" cy="209397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059815" y="2338007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短线</a:t>
            </a:r>
            <a:r>
              <a:rPr lang="en-US" altLang="zh-CN" dirty="0">
                <a:cs typeface="+mn-ea"/>
                <a:sym typeface="+mn-lt"/>
              </a:rPr>
              <a:t>/</a:t>
            </a:r>
            <a:r>
              <a:rPr lang="zh-CN" altLang="en-US" dirty="0">
                <a:cs typeface="+mn-ea"/>
                <a:sym typeface="+mn-lt"/>
              </a:rPr>
              <a:t>选股王</a:t>
            </a:r>
          </a:p>
        </p:txBody>
      </p:sp>
      <p:sp>
        <p:nvSpPr>
          <p:cNvPr id="8" name="矩形: 圆角 11"/>
          <p:cNvSpPr/>
          <p:nvPr/>
        </p:nvSpPr>
        <p:spPr>
          <a:xfrm>
            <a:off x="1059815" y="4952160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dirty="0">
                <a:cs typeface="+mn-ea"/>
                <a:sym typeface="+mn-lt"/>
              </a:rPr>
              <a:t>机构版</a:t>
            </a:r>
          </a:p>
        </p:txBody>
      </p:sp>
      <p:sp>
        <p:nvSpPr>
          <p:cNvPr id="7" name="矩形: 圆角 11"/>
          <p:cNvSpPr/>
          <p:nvPr/>
        </p:nvSpPr>
        <p:spPr>
          <a:xfrm>
            <a:off x="4093528" y="4379976"/>
            <a:ext cx="5379656" cy="903478"/>
          </a:xfrm>
          <a:prstGeom prst="roundRect">
            <a:avLst/>
          </a:prstGeom>
          <a:solidFill>
            <a:schemeClr val="accent4">
              <a:lumMod val="75000"/>
              <a:alpha val="83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cs typeface="+mn-ea"/>
                <a:sym typeface="+mn-lt"/>
              </a:rPr>
              <a:t>熊线「上</a:t>
            </a:r>
            <a:r>
              <a:rPr lang="en-US" altLang="zh-CN" dirty="0">
                <a:cs typeface="+mn-ea"/>
                <a:sym typeface="+mn-lt"/>
              </a:rPr>
              <a:t>+</a:t>
            </a:r>
            <a:r>
              <a:rPr lang="zh-CN" altLang="en-US" dirty="0">
                <a:cs typeface="+mn-ea"/>
                <a:sym typeface="+mn-lt"/>
              </a:rPr>
              <a:t>下」是为方便选票，实战 </a:t>
            </a:r>
            <a:r>
              <a:rPr lang="en-US" altLang="zh-CN" dirty="0">
                <a:cs typeface="+mn-ea"/>
                <a:sym typeface="+mn-lt"/>
              </a:rPr>
              <a:t>× </a:t>
            </a:r>
            <a:r>
              <a:rPr lang="zh-CN" altLang="en-US" dirty="0">
                <a:cs typeface="+mn-ea"/>
                <a:sym typeface="+mn-lt"/>
              </a:rPr>
              <a:t>掉其中一个</a:t>
            </a:r>
            <a:endParaRPr lang="en-US" altLang="zh-CN" dirty="0"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cs typeface="+mn-ea"/>
                <a:sym typeface="+mn-lt"/>
              </a:rPr>
              <a:t>线上是选熊线支撑，线下选向上突破</a:t>
            </a:r>
          </a:p>
        </p:txBody>
      </p:sp>
      <p:sp>
        <p:nvSpPr>
          <p:cNvPr id="9" name="矩形: 圆角 11"/>
          <p:cNvSpPr/>
          <p:nvPr/>
        </p:nvSpPr>
        <p:spPr>
          <a:xfrm>
            <a:off x="2848865" y="2559871"/>
            <a:ext cx="2628391" cy="925422"/>
          </a:xfrm>
          <a:prstGeom prst="roundRect">
            <a:avLst/>
          </a:prstGeom>
          <a:solidFill>
            <a:schemeClr val="accent4">
              <a:lumMod val="75000"/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尽量贴近龙虎强势思路选取指标，结合行业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2063598" y="4185504"/>
            <a:ext cx="1921028" cy="423693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1930088" y="4528467"/>
            <a:ext cx="2054538" cy="459248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ED49D05-943B-C700-F6B2-1A8B49281D7F}"/>
              </a:ext>
            </a:extLst>
          </p:cNvPr>
          <p:cNvCxnSpPr>
            <a:cxnSpLocks/>
          </p:cNvCxnSpPr>
          <p:nvPr/>
        </p:nvCxnSpPr>
        <p:spPr>
          <a:xfrm flipH="1" flipV="1">
            <a:off x="2357253" y="1988880"/>
            <a:ext cx="1736275" cy="382945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</p:spPr>
        <p:txBody>
          <a:bodyPr/>
          <a:lstStyle/>
          <a:p>
            <a:r>
              <a:rPr lang="zh-CN" altLang="en-US" dirty="0"/>
              <a:t>选股条件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463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" b="398"/>
          <a:stretch/>
        </p:blipFill>
        <p:spPr>
          <a:xfrm>
            <a:off x="883235" y="2203980"/>
            <a:ext cx="3284906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r="1737"/>
          <a:stretch>
            <a:fillRect/>
          </a:stretch>
        </p:blipFill>
        <p:spPr>
          <a:xfrm>
            <a:off x="6494055" y="2128488"/>
            <a:ext cx="3398881" cy="412062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41119" y="3276473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7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12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空白"/>
          <p:cNvSpPr/>
          <p:nvPr/>
        </p:nvSpPr>
        <p:spPr>
          <a:xfrm>
            <a:off x="7983454" y="1187562"/>
            <a:ext cx="1509796" cy="34278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辅助线附近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6" name="控盘增加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453" y="1178016"/>
            <a:ext cx="1533333" cy="40952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2962</TotalTime>
  <Words>573</Words>
  <Application>Microsoft Office PowerPoint</Application>
  <PresentationFormat>宽屏</PresentationFormat>
  <Paragraphs>77</Paragraphs>
  <Slides>14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2189</cp:revision>
  <dcterms:created xsi:type="dcterms:W3CDTF">2019-06-19T02:08:00Z</dcterms:created>
  <dcterms:modified xsi:type="dcterms:W3CDTF">2026-07-16T01:40:36Z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EBF8DB5FD94B49F7B17BC65F9BA08668</vt:lpwstr>
  </property>
</Properties>
</file>