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1412" r:id="rId3"/>
    <p:sldId id="1442" r:id="rId4"/>
    <p:sldId id="1430" r:id="rId5"/>
    <p:sldId id="1431" r:id="rId6"/>
    <p:sldId id="1439" r:id="rId7"/>
    <p:sldId id="1432" r:id="rId8"/>
    <p:sldId id="1447" r:id="rId9"/>
    <p:sldId id="1445" r:id="rId10"/>
    <p:sldId id="1441" r:id="rId11"/>
    <p:sldId id="1448" r:id="rId12"/>
    <p:sldId id="1419" r:id="rId13"/>
    <p:sldId id="1440" r:id="rId14"/>
    <p:sldId id="1201" r:id="rId15"/>
    <p:sldId id="73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2"/>
            <p14:sldId id="1430"/>
            <p14:sldId id="1431"/>
            <p14:sldId id="1439"/>
            <p14:sldId id="1432"/>
            <p14:sldId id="1447"/>
            <p14:sldId id="1445"/>
            <p14:sldId id="1441"/>
            <p14:sldId id="1448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1436" autoAdjust="0"/>
  </p:normalViewPr>
  <p:slideViewPr>
    <p:cSldViewPr snapToGrid="0" showGuides="1">
      <p:cViewPr>
        <p:scale>
          <a:sx n="100" d="100"/>
          <a:sy n="100" d="100"/>
        </p:scale>
        <p:origin x="558" y="186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5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87EC-0A25-796C-C259-8BF18795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EB4EDB-7E50-C932-2477-60D85E0A4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415E38-A6AA-1274-3B80-D3CE2BABE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74FD9C-2EAC-0BD3-A3CA-570022557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52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411226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龙虎净买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50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尽显爆发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2025/7/18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龙虎活跃行情的思路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96006"/>
            <a:ext cx="7820008" cy="506496"/>
          </a:xfrm>
        </p:spPr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ED44B9-1650-1667-828C-F6679D23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39771"/>
          <a:stretch>
            <a:fillRect/>
          </a:stretch>
        </p:blipFill>
        <p:spPr bwMode="auto">
          <a:xfrm>
            <a:off x="925512" y="904875"/>
            <a:ext cx="2575047" cy="935808"/>
          </a:xfrm>
          <a:prstGeom prst="rect">
            <a:avLst/>
          </a:prstGeom>
          <a:ln>
            <a:solidFill>
              <a:srgbClr val="1563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D6101A2-8BCF-05C4-EDB8-5EB16E2B8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7717"/>
          <a:stretch/>
        </p:blipFill>
        <p:spPr>
          <a:xfrm>
            <a:off x="4800713" y="961994"/>
            <a:ext cx="2590573" cy="80531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E5479C-8606-E6CC-1FC6-33C4353B4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404" y="1925539"/>
            <a:ext cx="3462797" cy="3709868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9E3C9E-F864-F363-B2F1-8FBEF0436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3" y="1922093"/>
            <a:ext cx="3671888" cy="371331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42B6F1-F81B-3570-A45C-E2045240F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500" y="767827"/>
            <a:ext cx="3138232" cy="1046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3247D8-BAC3-3C74-CC05-7D0C9C820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219" y="1869517"/>
            <a:ext cx="3320794" cy="3765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07C8B5-1B08-8F93-5AD8-FC9D61CD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-18938"/>
            <a:ext cx="10998200" cy="68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4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E7E68F-EDFE-C356-F9F9-4A6D9F85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E02725-EF93-5C60-D433-14F5C4E7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r="4520"/>
          <a:stretch/>
        </p:blipFill>
        <p:spPr>
          <a:xfrm>
            <a:off x="922294" y="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797300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2092168" y="337975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l="1789" r="62858"/>
          <a:stretch>
            <a:fillRect/>
          </a:stretch>
        </p:blipFill>
        <p:spPr>
          <a:xfrm>
            <a:off x="5183745" y="5391332"/>
            <a:ext cx="1447800" cy="146666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391332"/>
            <a:ext cx="4449805" cy="150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篇内容策略服务，季度版以上送价值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888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元的年中报告，主力挖掘更多强势龙虎方向！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CA6A9A-8688-D8D9-5275-FEBC6AF9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756" y="1520093"/>
            <a:ext cx="6033938" cy="3817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821893-C818-8FC5-047C-0A8C0FD91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7" y="1"/>
            <a:ext cx="6085958" cy="1157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1. 53</a:t>
            </a:r>
            <a:r>
              <a:rPr lang="zh-CN" altLang="en-US" dirty="0"/>
              <a:t>万亿，大幅 增量</a:t>
            </a:r>
            <a:r>
              <a:rPr lang="en-US" altLang="zh-CN" dirty="0"/>
              <a:t>/</a:t>
            </a:r>
            <a:r>
              <a:rPr lang="zh-CN" altLang="en-US" dirty="0"/>
              <a:t>缩量之间运行，</a:t>
            </a:r>
            <a:r>
              <a:rPr lang="en-US" altLang="zh-CN" dirty="0"/>
              <a:t>GJ</a:t>
            </a:r>
            <a:r>
              <a:rPr lang="zh-CN" altLang="en-US" dirty="0"/>
              <a:t>队控盘能力明显（银行）；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操作思路：没有稳定的</a:t>
            </a:r>
            <a:r>
              <a:rPr lang="en-US" altLang="zh-CN" dirty="0"/>
              <a:t>1.5</a:t>
            </a:r>
            <a:r>
              <a:rPr lang="zh-CN" altLang="en-US" dirty="0"/>
              <a:t>万亿以上，做超短线溢价不算稳定，但也是有的；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涨停家数目前没有领先优势，龙虎情绪一般，做回档布局依然是首选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54" y="1017989"/>
            <a:ext cx="3023439" cy="34143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龙虎炒作持续活跃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龙虎情绪活跃代表游资机构进攻意见统一，龙虎股溢价能力强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看阶段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日的龙虎情绪，偶尔单日低迷不影响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712" y="2891269"/>
            <a:ext cx="8095238" cy="33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18" y="3008981"/>
            <a:ext cx="2425510" cy="31307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58519"/>
              </p:ext>
            </p:extLst>
          </p:nvPr>
        </p:nvGraphicFramePr>
        <p:xfrm>
          <a:off x="442913" y="660400"/>
          <a:ext cx="11341100" cy="593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2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9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9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多晶硅期货半月涨幅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50%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创上市以来新高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多晶硅期货从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月底的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30400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吨涨至昨日的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45700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吨，半月涨幅达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，创上市以来新高。消息面上，受减产和大力推动解决行业产能过剩问题的推动，中国太阳能电池板关键部件的价格出现两年来最大涨幅。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光伏：亿晶光电、双良节能、弘元绿能、亚玛顿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北交所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光伏：艾能聚</a:t>
                      </a:r>
                      <a:endParaRPr lang="en-US" alt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上海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例受试者凭借脑机接口实现意念说话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近日，上海岩思类脑人工智能研究院与复旦大学附属华山医院合作，在脑机接口领域取得突破。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例受试者的大脑植入电极后，经过短时间训练，通过解码其大脑神经电活动，与脑部电极相连的电脑就会实时显示出他们想说的中文语句。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脑机接口：倍益康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OpenAI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发布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ChatGPT Agent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今天凌晨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点，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OpenAI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进行了技术直播发布了重磅产品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ChatGPT Agent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ChatGPT Agent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具备自主思考和行动的能力，能够主动从其技能库中选择合适的工具，包括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 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Deep Research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ChatGPT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来完成各种超复杂任务。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KIMI K2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：大模型的又一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DeekSeek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时刻，这两天热度挺。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智能体：南兴股份、酷特智能、泛微网络、鼎捷数智、致远互联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美国众议院通过加密货币法案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《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指导和建立美国稳定币国家创新法案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》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308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票赞成、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票反对获得通过。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稳定币：兰生股份、恒宝股份、四方精创、楚天龙、安妮股份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1005"/>
          <a:stretch/>
        </p:blipFill>
        <p:spPr>
          <a:xfrm>
            <a:off x="2026920" y="633216"/>
            <a:ext cx="8221036" cy="3927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机械设备、软件信息、建筑装饰、汽车配件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机器人、电力、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RWA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、稀土永磁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r="982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" b="3714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7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16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B067D-9D7C-7B17-7873-9C26C612B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ABDAFDD-609B-5FBE-0C46-DA7DBF7BCE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紫旗突破熊线战法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2CE4C6-CFBF-48A9-CCA9-E517A84ED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短线强势</a:t>
            </a:r>
            <a:r>
              <a:rPr lang="en-US" altLang="zh-CN" dirty="0"/>
              <a:t>+</a:t>
            </a:r>
            <a:r>
              <a:rPr lang="zh-CN" altLang="en-US" dirty="0"/>
              <a:t>龙虎活跃行情可用，追求超强个股的提前爆发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37DE16-BA06-7E3B-AF75-525077D6E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6070"/>
          <a:stretch/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6968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E50AF07-D5AD-60E5-E857-1DAF059A9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2725" y="0"/>
            <a:ext cx="6686550" cy="660400"/>
          </a:xfrm>
        </p:spPr>
        <p:txBody>
          <a:bodyPr/>
          <a:lstStyle/>
          <a:p>
            <a:r>
              <a:rPr lang="zh-CN" altLang="en-US" dirty="0"/>
              <a:t>加入龙虎圈，一起跟踪最强势方向！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99A824-F68E-010F-28CB-A993A638E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6988" y="6157006"/>
            <a:ext cx="8816975" cy="655539"/>
          </a:xfrm>
        </p:spPr>
        <p:txBody>
          <a:bodyPr>
            <a:normAutofit/>
          </a:bodyPr>
          <a:lstStyle/>
          <a:p>
            <a:r>
              <a:rPr lang="zh-CN" altLang="en-US" sz="1200" dirty="0"/>
              <a:t>圈子案例仅供龙虎盈利模式分析，不构成购买建议，应根据自己掌握战法或目标进行选股操作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82470B-5F18-B466-BC61-ACA4A6ED8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1" b="17445"/>
          <a:stretch>
            <a:fillRect/>
          </a:stretch>
        </p:blipFill>
        <p:spPr bwMode="auto">
          <a:xfrm>
            <a:off x="442913" y="2912679"/>
            <a:ext cx="3824287" cy="304774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5ABCB91-1119-15B4-CC6F-2F1DB97B64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211"/>
          <a:stretch>
            <a:fillRect/>
          </a:stretch>
        </p:blipFill>
        <p:spPr>
          <a:xfrm>
            <a:off x="407988" y="1697718"/>
            <a:ext cx="3088685" cy="1214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D06160-B3EC-E135-0883-F01B659A9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0" b="22987"/>
          <a:stretch>
            <a:fillRect/>
          </a:stretch>
        </p:blipFill>
        <p:spPr bwMode="auto">
          <a:xfrm>
            <a:off x="4570776" y="848138"/>
            <a:ext cx="3685577" cy="17426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417040-6A58-2D7A-5481-46659201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76" y="3139872"/>
            <a:ext cx="3658824" cy="25100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4DC38-953C-274C-0D2B-F9A1D3102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3175" y="1101403"/>
            <a:ext cx="3250837" cy="2288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539D7B-350F-35FA-33F3-328B9711C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176" y="3586944"/>
            <a:ext cx="3250837" cy="22737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EBE2781-C5D8-771C-DEC5-F22D003EBD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3" y="784557"/>
            <a:ext cx="4075626" cy="7658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2913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7878</TotalTime>
  <Words>812</Words>
  <Application>Microsoft Office PowerPoint</Application>
  <PresentationFormat>宽屏</PresentationFormat>
  <Paragraphs>83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1485</cp:revision>
  <dcterms:created xsi:type="dcterms:W3CDTF">2019-06-19T02:08:00Z</dcterms:created>
  <dcterms:modified xsi:type="dcterms:W3CDTF">2025-07-18T01:42:57Z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