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6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6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-192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33FA-F1B5-137B-3A9B-D650F2C0B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BE4802-E4C6-AAC8-5548-0D892F3C9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E1F984-D3C1-1998-E9F5-80AF365EB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3F5074-D128-CA20-A538-0A6DFB699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40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8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7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10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9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2026/7/20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“救市”打乱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超跌反弹节奏</a:t>
            </a:r>
            <a:endParaRPr 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已经有</a:t>
            </a:r>
            <a:r>
              <a:rPr lang="en-US" altLang="zh-CN" dirty="0"/>
              <a:t>2</a:t>
            </a:r>
            <a:r>
              <a:rPr lang="zh-CN" altLang="en-US" dirty="0"/>
              <a:t>个翻倍股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198" y="1309405"/>
            <a:ext cx="4924566" cy="365883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5568" y="1071701"/>
            <a:ext cx="59722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日周死叉</a:t>
            </a:r>
            <a:r>
              <a:rPr lang="en-US" altLang="zh-CN" dirty="0"/>
              <a:t>+</a:t>
            </a:r>
            <a:r>
              <a:rPr lang="zh-CN" altLang="en-US" dirty="0"/>
              <a:t>量能不足</a:t>
            </a:r>
            <a:r>
              <a:rPr lang="en-US" altLang="zh-CN" dirty="0"/>
              <a:t>3</a:t>
            </a:r>
            <a:r>
              <a:rPr lang="zh-CN" altLang="en-US" dirty="0"/>
              <a:t>万亿，短线超跌持续酝酿，可以等待集体反弹；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+</a:t>
            </a:r>
            <a:r>
              <a:rPr lang="zh-CN" altLang="en-US"/>
              <a:t>资金关注</a:t>
            </a:r>
            <a:r>
              <a:rPr lang="zh-CN" altLang="en-US" dirty="0"/>
              <a:t>度高的方向：</a:t>
            </a:r>
            <a:r>
              <a:rPr lang="zh-CN" altLang="en-US"/>
              <a:t>医药、油气开采服务、化工、电力；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战法选择：紫旗回档（稳定）、紫旗突破熊线（强势） 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" r="234"/>
          <a:stretch/>
        </p:blipFill>
        <p:spPr>
          <a:xfrm>
            <a:off x="456534" y="818990"/>
            <a:ext cx="3577379" cy="3757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1" b="4581"/>
          <a:stretch/>
        </p:blipFill>
        <p:spPr>
          <a:xfrm>
            <a:off x="1252728" y="1131313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" b="175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" b="132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1436" y="1362476"/>
            <a:ext cx="4028601" cy="27021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870"/>
          <a:stretch/>
        </p:blipFill>
        <p:spPr>
          <a:xfrm>
            <a:off x="457200" y="2225654"/>
            <a:ext cx="6775704" cy="39979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E4BBC4-C3B6-E1D1-EEA8-BC125BCE7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203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10D5-6FE8-04BD-295A-CBF7642FD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1E89405-AC14-3F9A-B78D-503BB7CEC1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609B48-C710-F020-8BFF-C31D9FE66A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AED235-22D9-C68B-7452-47822B10251B}"/>
              </a:ext>
            </a:extLst>
          </p:cNvPr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4EAA06-03C6-4A29-A4EF-88EA9D414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/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7848597-BDE5-BB3C-B415-740D84528CE7}"/>
              </a:ext>
            </a:extLst>
          </p:cNvPr>
          <p:cNvGrpSpPr/>
          <p:nvPr/>
        </p:nvGrpSpPr>
        <p:grpSpPr>
          <a:xfrm>
            <a:off x="5406000" y="2266055"/>
            <a:ext cx="2942662" cy="710348"/>
            <a:chOff x="5205386" y="3999768"/>
            <a:chExt cx="2619988" cy="632457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2585D8C2-CBAA-B4D1-2C55-99342D1BFE4E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97443145-736C-D366-EE6D-A6FC59C8B6AF}"/>
                </a:ext>
              </a:extLst>
            </p:cNvPr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提（破位失败压力低）</a:t>
              </a:r>
              <a:endParaRPr lang="zh-CN" altLang="en-US" sz="28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前布局：辅助线附近</a:t>
              </a:r>
              <a:endParaRPr lang="en-US" altLang="zh-CN" sz="1400" dirty="0">
                <a:cs typeface="+mn-ea"/>
                <a:sym typeface="+mn-lt"/>
              </a:endParaRPr>
            </a:p>
          </p:txBody>
        </p:sp>
      </p:grpSp>
      <p:sp>
        <p:nvSpPr>
          <p:cNvPr id="22" name="椭圆 21">
            <a:extLst>
              <a:ext uri="{FF2B5EF4-FFF2-40B4-BE49-F238E27FC236}">
                <a16:creationId xmlns:a16="http://schemas.microsoft.com/office/drawing/2014/main" id="{1700008F-669B-C98D-72D0-676AA9BAD27D}"/>
              </a:ext>
            </a:extLst>
          </p:cNvPr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237C4EF9-F62A-0D1E-37A7-6BD169C9909C}"/>
              </a:ext>
            </a:extLst>
          </p:cNvPr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374C1E7F-C8C3-B7E0-4C34-E9200BC225A7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8016CA41-F848-8776-AB50-1453F83B97F6}"/>
                </a:ext>
              </a:extLst>
            </p:cNvPr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A503E99F-D325-4430-54A6-49C31BF09BC9}"/>
              </a:ext>
            </a:extLst>
          </p:cNvPr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600A72F6-BDEA-027B-3BAE-25C51A259866}"/>
                </a:ext>
              </a:extLst>
            </p:cNvPr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C160B5AF-30B2-486B-9395-0A49D8FDD445}"/>
                </a:ext>
              </a:extLst>
            </p:cNvPr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2A0EC052-9602-8A96-CADA-597926E38794}"/>
              </a:ext>
            </a:extLst>
          </p:cNvPr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D9DBA36-675F-C7BE-18EC-1F06B6564900}"/>
              </a:ext>
            </a:extLst>
          </p:cNvPr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0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" b="398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r="1737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7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12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C29AA37B-DCED-F490-A986-E232AB626F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超跌反弹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ED4F-F648-FEE6-7236-E139D49BEB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主力也躺枪受伤，就是最好的事情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D5BA52F-69D1-3A3A-EE5E-837AE675C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68136"/>
            <a:ext cx="1987863" cy="48487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44D4539-B73B-E16F-FC44-B737CB321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419" y="989632"/>
            <a:ext cx="4246782" cy="48272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6DBE8B2-54F8-D3D0-D0B9-58E5AB86F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0293" y="905024"/>
            <a:ext cx="4417207" cy="491181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A1C05E0-4266-A449-3F6D-41EACADB4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968136"/>
            <a:ext cx="1987863" cy="484870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B8BADB3-F606-9DB5-9F5E-A0906F6C59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5871" y="989632"/>
            <a:ext cx="4231674" cy="4827208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B9C057C-CC98-8CDD-EB20-E3F11C1B5CF8}"/>
              </a:ext>
            </a:extLst>
          </p:cNvPr>
          <p:cNvSpPr/>
          <p:nvPr/>
        </p:nvSpPr>
        <p:spPr>
          <a:xfrm>
            <a:off x="412868" y="3429000"/>
            <a:ext cx="1929358" cy="710348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等待蓝线下移</a:t>
            </a:r>
            <a:endParaRPr lang="en-US" altLang="zh-CN" sz="1400" dirty="0">
              <a:solidFill>
                <a:schemeClr val="lt1"/>
              </a:solidFill>
              <a:cs typeface="+mn-ea"/>
              <a:sym typeface="+mn-lt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群体反弹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95742A31-ACEB-208B-4FA5-0D71D431771A}"/>
              </a:ext>
            </a:extLst>
          </p:cNvPr>
          <p:cNvSpPr/>
          <p:nvPr/>
        </p:nvSpPr>
        <p:spPr>
          <a:xfrm>
            <a:off x="3285811" y="4139348"/>
            <a:ext cx="2483158" cy="10117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cs typeface="+mn-ea"/>
                <a:sym typeface="+mn-lt"/>
              </a:rPr>
              <a:t>超跌反弹：大底</a:t>
            </a:r>
            <a:r>
              <a:rPr lang="en-US" altLang="zh-CN" sz="1400" dirty="0">
                <a:cs typeface="+mn-ea"/>
                <a:sym typeface="+mn-lt"/>
              </a:rPr>
              <a:t>/</a:t>
            </a:r>
            <a:r>
              <a:rPr lang="zh-CN" altLang="en-US" sz="1400" dirty="0">
                <a:cs typeface="+mn-ea"/>
                <a:sym typeface="+mn-lt"/>
              </a:rPr>
              <a:t>绝对底</a:t>
            </a:r>
            <a:r>
              <a:rPr lang="en-US" altLang="zh-CN" sz="1400" dirty="0">
                <a:cs typeface="+mn-ea"/>
                <a:sym typeface="+mn-lt"/>
              </a:rPr>
              <a:t>+</a:t>
            </a:r>
            <a:r>
              <a:rPr lang="zh-CN" altLang="en-US" sz="1400" dirty="0">
                <a:cs typeface="+mn-ea"/>
                <a:sym typeface="+mn-lt"/>
              </a:rPr>
              <a:t>死叉区域</a:t>
            </a:r>
            <a:r>
              <a:rPr lang="en-US" altLang="zh-CN" sz="1400" dirty="0">
                <a:cs typeface="+mn-ea"/>
                <a:sym typeface="+mn-lt"/>
              </a:rPr>
              <a:t>+</a:t>
            </a:r>
            <a:r>
              <a:rPr lang="zh-CN" altLang="en-US" sz="1400" dirty="0">
                <a:cs typeface="+mn-ea"/>
                <a:sym typeface="+mn-lt"/>
              </a:rPr>
              <a:t>海洋状态低位，等待金叉反弹</a:t>
            </a:r>
            <a:endParaRPr lang="en-US" altLang="zh-CN" sz="1400" dirty="0">
              <a:cs typeface="+mn-ea"/>
              <a:sym typeface="+mn-lt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6E23F95-36D9-43DA-5569-32378710B323}"/>
              </a:ext>
            </a:extLst>
          </p:cNvPr>
          <p:cNvSpPr/>
          <p:nvPr/>
        </p:nvSpPr>
        <p:spPr>
          <a:xfrm>
            <a:off x="8618815" y="4838750"/>
            <a:ext cx="2483158" cy="7103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cs typeface="+mn-ea"/>
                <a:sym typeface="+mn-lt"/>
              </a:rPr>
              <a:t>龙虎受伤：龙虎净买＞</a:t>
            </a:r>
            <a:r>
              <a:rPr lang="en-US" altLang="zh-CN" sz="1400" dirty="0">
                <a:cs typeface="+mn-ea"/>
                <a:sym typeface="+mn-lt"/>
              </a:rPr>
              <a:t>0</a:t>
            </a:r>
            <a:r>
              <a:rPr lang="zh-CN" altLang="en-US" sz="1400" dirty="0">
                <a:cs typeface="+mn-ea"/>
                <a:sym typeface="+mn-lt"/>
              </a:rPr>
              <a:t>，股价大幅度下跌</a:t>
            </a:r>
            <a:endParaRPr lang="en-US" altLang="zh-CN" sz="14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7357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471</Words>
  <Application>Microsoft Office PowerPoint</Application>
  <PresentationFormat>宽屏</PresentationFormat>
  <Paragraphs>71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Noto Sans S Chinese Bold</vt:lpstr>
      <vt:lpstr>Roboto</vt:lpstr>
      <vt:lpstr>等线</vt:lpstr>
      <vt:lpstr>思源黑体 CN Heavy</vt:lpstr>
      <vt:lpstr>思源黑体 CN Medium</vt:lpstr>
      <vt:lpstr>思源黑体 CN Normal</vt:lpstr>
      <vt:lpstr>思源黑体 CN Regular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2200</cp:revision>
  <dcterms:created xsi:type="dcterms:W3CDTF">2019-06-19T02:08:00Z</dcterms:created>
  <dcterms:modified xsi:type="dcterms:W3CDTF">2026-07-20T09:16:39Z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