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868" r:id="rId2"/>
    <p:sldId id="1454" r:id="rId3"/>
    <p:sldId id="1455" r:id="rId4"/>
    <p:sldId id="1456" r:id="rId5"/>
    <p:sldId id="1439" r:id="rId6"/>
    <p:sldId id="1461" r:id="rId7"/>
    <p:sldId id="1432" r:id="rId8"/>
    <p:sldId id="1462" r:id="rId9"/>
    <p:sldId id="1419" r:id="rId10"/>
    <p:sldId id="1452" r:id="rId11"/>
    <p:sldId id="1460" r:id="rId12"/>
    <p:sldId id="1201" r:id="rId13"/>
    <p:sldId id="734" r:id="rId14"/>
  </p:sldIdLst>
  <p:sldSz cx="12192000" cy="6858000"/>
  <p:notesSz cx="6858000" cy="9144000"/>
  <p:custDataLst>
    <p:tags r:id="rId1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29297D41-D083-44DC-9F39-60E18FCB5294}">
          <p14:sldIdLst>
            <p14:sldId id="868"/>
            <p14:sldId id="1454"/>
            <p14:sldId id="1455"/>
            <p14:sldId id="1456"/>
            <p14:sldId id="1439"/>
            <p14:sldId id="1461"/>
            <p14:sldId id="1432"/>
            <p14:sldId id="1462"/>
            <p14:sldId id="1419"/>
            <p14:sldId id="1452"/>
            <p14:sldId id="1460"/>
            <p14:sldId id="1201"/>
            <p14:sldId id="734"/>
          </p14:sldIdLst>
        </p14:section>
      </p14:sectionLst>
    </p:ext>
    <p:ext uri="{EFAFB233-063F-42B5-8137-9DF3F51BA10A}">
      <p15:sldGuideLst xmlns:p15="http://schemas.microsoft.com/office/powerpoint/2012/main">
        <p15:guide id="1" pos="7400" userDrawn="1">
          <p15:clr>
            <a:srgbClr val="A4A3A4"/>
          </p15:clr>
        </p15:guide>
        <p15:guide id="4" pos="288" userDrawn="1">
          <p15:clr>
            <a:srgbClr val="A4A3A4"/>
          </p15:clr>
        </p15:guide>
        <p15:guide id="5" orient="horz" pos="2137" userDrawn="1">
          <p15:clr>
            <a:srgbClr val="A4A3A4"/>
          </p15:clr>
        </p15:guide>
        <p15:guide id="6" pos="383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DFF"/>
    <a:srgbClr val="FFF6E8"/>
    <a:srgbClr val="2B190D"/>
    <a:srgbClr val="156389"/>
    <a:srgbClr val="EC5F74"/>
    <a:srgbClr val="F2991E"/>
    <a:srgbClr val="7A5CB3"/>
    <a:srgbClr val="555452"/>
    <a:srgbClr val="FFFA9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510" autoAdjust="0"/>
  </p:normalViewPr>
  <p:slideViewPr>
    <p:cSldViewPr snapToGrid="0" showGuides="1">
      <p:cViewPr varScale="1">
        <p:scale>
          <a:sx n="110" d="100"/>
          <a:sy n="110" d="100"/>
        </p:scale>
        <p:origin x="630" y="-48"/>
      </p:cViewPr>
      <p:guideLst>
        <p:guide pos="7400"/>
        <p:guide pos="288"/>
        <p:guide orient="horz" pos="2137"/>
        <p:guide pos="3835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2026/7/21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5B177E-A36A-4FAC-A81D-A76AEDFB431B}" type="datetimeFigureOut">
              <a:rPr lang="zh-CN" altLang="en-US" smtClean="0"/>
              <a:t>2026/7/21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A8A0F-2889-48AE-A0D4-B2585C9A38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D33FA-F1B5-137B-3A9B-D650F2C0B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FBE4802-E4C6-AAC8-5548-0D892F3C95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EE1F984-D3C1-1998-E9F5-80AF365EB3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33F5074-D128-CA20-A538-0A6DFB6990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04022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>
                <a:solidFill>
                  <a:srgbClr val="00C8C8"/>
                </a:solidFill>
                <a:effectLst/>
              </a:rPr>
              <a:t>https://neican.n8n8.cn/vip-column-h5/column-detail/6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dirty="0">
                <a:solidFill>
                  <a:srgbClr val="00C8C8"/>
                </a:solidFill>
                <a:effectLst/>
              </a:rPr>
              <a:t>https://a1.n8n8.cn/pc-page/lhtj?open=renewal&amp;pageId=400000980</a:t>
            </a:r>
            <a:endParaRPr lang="en-US" altLang="zh-CN" dirty="0">
              <a:effectLst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图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1" y="791210"/>
            <a:ext cx="12191364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530860" y="6582410"/>
            <a:ext cx="111302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经传多赢投资顾问：张明科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丨执业编号：A1120619100001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风险提示:观点基于软件数据和理论模型分析，仅供参考，不构成投资建议，股市有风险，投资需谨慎。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sp>
        <p:nvSpPr>
          <p:cNvPr id="9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3471863" y="69925"/>
            <a:ext cx="5248274" cy="6223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 defTabSz="914400" rtl="0" eaLnBrk="1" latinLnBrk="0" hangingPunct="1">
              <a:spcAft>
                <a:spcPts val="0"/>
              </a:spcAft>
              <a:buNone/>
              <a:defRPr lang="zh-CN" altLang="en-US" sz="4200" u="none" strike="noStrike" kern="1200" cap="none" spc="-200" normalizeH="0" baseline="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uFillTx/>
                <a:latin typeface="Noto Sans S Chinese Bold" panose="020B0800000000000000" charset="-122"/>
                <a:ea typeface="Noto Sans S Chinese Bold" panose="020B0800000000000000" charset="-122"/>
                <a:cs typeface="+mn-cs"/>
              </a:defRPr>
            </a:lvl1pPr>
          </a:lstStyle>
          <a:p>
            <a:pPr marL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endParaRPr lang="zh-CN" altLang="en-US" dirty="0"/>
          </a:p>
        </p:txBody>
      </p:sp>
      <p:sp>
        <p:nvSpPr>
          <p:cNvPr id="14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91299"/>
            <a:ext cx="7820008" cy="5444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b="1" u="none" strike="noStrike" kern="1200" cap="none" spc="150" normalizeH="0" baseline="0" dirty="0">
                <a:solidFill>
                  <a:srgbClr val="B34500"/>
                </a:solidFill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270224" y="1086636"/>
            <a:ext cx="7656168" cy="4289274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0" y="600075"/>
            <a:ext cx="12192000" cy="5871491"/>
          </a:xfrm>
          <a:prstGeom prst="roundRect">
            <a:avLst>
              <a:gd name="adj" fmla="val 1031"/>
            </a:avLst>
          </a:prstGeom>
          <a:solidFill>
            <a:schemeClr val="bg1"/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2875" y="168910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141552" y="0"/>
            <a:ext cx="5908896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2800" b="1" kern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991704"/>
            <a:ext cx="7820008" cy="50649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u="none" strike="noStrike" kern="1200" cap="none" spc="150" normalizeH="0" baseline="0" dirty="0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文本框 14"/>
          <p:cNvSpPr txBox="1"/>
          <p:nvPr userDrawn="1"/>
        </p:nvSpPr>
        <p:spPr>
          <a:xfrm>
            <a:off x="5667374" y="6541135"/>
            <a:ext cx="62553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1831658"/>
            <a:ext cx="7820008" cy="101299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图下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2986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62776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050" dirty="0">
                <a:solidFill>
                  <a:schemeClr val="bg1">
                    <a:lumMod val="85000"/>
                  </a:schemeClr>
                </a:solidFill>
              </a:rPr>
              <a:t>风险提示：观点基于软件数据与理论模型分析，仅供参考，不构成买卖建议，市场有风险，投资需谨慎</a:t>
            </a:r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766508" y="1827101"/>
            <a:ext cx="6663600" cy="3733200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_双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128713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/>
          </a:p>
        </p:txBody>
      </p:sp>
      <p:sp>
        <p:nvSpPr>
          <p:cNvPr id="1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6231336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3" hasCustomPrompt="1"/>
          </p:nvPr>
        </p:nvSpPr>
        <p:spPr>
          <a:xfrm>
            <a:off x="2517221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4" name="文本占位符 10"/>
          <p:cNvSpPr>
            <a:spLocks noGrp="1"/>
          </p:cNvSpPr>
          <p:nvPr>
            <p:ph type="body" sz="quarter" idx="14" hasCustomPrompt="1"/>
          </p:nvPr>
        </p:nvSpPr>
        <p:spPr>
          <a:xfrm>
            <a:off x="7619844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2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7156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2262925" y="-273323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03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04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-11461750"/>
            <a:ext cx="12192000" cy="29781500"/>
            <a:chOff x="0" y="-11461750"/>
            <a:chExt cx="12192000" cy="29781500"/>
          </a:xfrm>
        </p:grpSpPr>
        <p:grpSp>
          <p:nvGrpSpPr>
            <p:cNvPr id="15" name="组合 14"/>
            <p:cNvGrpSpPr/>
            <p:nvPr userDrawn="1"/>
          </p:nvGrpSpPr>
          <p:grpSpPr>
            <a:xfrm>
              <a:off x="0" y="-11461750"/>
              <a:ext cx="12192000" cy="1790700"/>
              <a:chOff x="0" y="-11461750"/>
              <a:chExt cx="12192000" cy="1790700"/>
            </a:xfrm>
          </p:grpSpPr>
          <p:sp>
            <p:nvSpPr>
              <p:cNvPr id="7" name="星形: 七角 6"/>
              <p:cNvSpPr/>
              <p:nvPr userDrawn="1"/>
            </p:nvSpPr>
            <p:spPr>
              <a:xfrm>
                <a:off x="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星形: 七角 7"/>
              <p:cNvSpPr/>
              <p:nvPr userDrawn="1"/>
            </p:nvSpPr>
            <p:spPr>
              <a:xfrm>
                <a:off x="1040130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 userDrawn="1"/>
          </p:nvGrpSpPr>
          <p:grpSpPr>
            <a:xfrm>
              <a:off x="0" y="16529050"/>
              <a:ext cx="12192000" cy="1790700"/>
              <a:chOff x="0" y="16529050"/>
              <a:chExt cx="12192000" cy="1790700"/>
            </a:xfrm>
          </p:grpSpPr>
          <p:sp>
            <p:nvSpPr>
              <p:cNvPr id="11" name="星形: 七角 10"/>
              <p:cNvSpPr/>
              <p:nvPr userDrawn="1"/>
            </p:nvSpPr>
            <p:spPr>
              <a:xfrm>
                <a:off x="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星形: 七角 11"/>
              <p:cNvSpPr/>
              <p:nvPr userDrawn="1"/>
            </p:nvSpPr>
            <p:spPr>
              <a:xfrm>
                <a:off x="1040130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13" Type="http://schemas.openxmlformats.org/officeDocument/2006/relationships/tags" Target="../tags/tag15.xml"/><Relationship Id="rId18" Type="http://schemas.openxmlformats.org/officeDocument/2006/relationships/slideLayout" Target="../slideLayouts/slideLayout1.xml"/><Relationship Id="rId3" Type="http://schemas.openxmlformats.org/officeDocument/2006/relationships/tags" Target="../tags/tag5.xml"/><Relationship Id="rId21" Type="http://schemas.openxmlformats.org/officeDocument/2006/relationships/image" Target="../media/image8.png"/><Relationship Id="rId7" Type="http://schemas.openxmlformats.org/officeDocument/2006/relationships/tags" Target="../tags/tag9.xml"/><Relationship Id="rId12" Type="http://schemas.openxmlformats.org/officeDocument/2006/relationships/tags" Target="../tags/tag14.xml"/><Relationship Id="rId17" Type="http://schemas.openxmlformats.org/officeDocument/2006/relationships/tags" Target="../tags/tag19.xml"/><Relationship Id="rId2" Type="http://schemas.openxmlformats.org/officeDocument/2006/relationships/tags" Target="../tags/tag4.xml"/><Relationship Id="rId16" Type="http://schemas.openxmlformats.org/officeDocument/2006/relationships/tags" Target="../tags/tag18.xml"/><Relationship Id="rId20" Type="http://schemas.openxmlformats.org/officeDocument/2006/relationships/image" Target="../media/image7.png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openxmlformats.org/officeDocument/2006/relationships/tags" Target="../tags/tag13.xml"/><Relationship Id="rId24" Type="http://schemas.openxmlformats.org/officeDocument/2006/relationships/image" Target="../media/image10.png"/><Relationship Id="rId5" Type="http://schemas.openxmlformats.org/officeDocument/2006/relationships/tags" Target="../tags/tag7.xml"/><Relationship Id="rId15" Type="http://schemas.openxmlformats.org/officeDocument/2006/relationships/tags" Target="../tags/tag17.xml"/><Relationship Id="rId23" Type="http://schemas.openxmlformats.org/officeDocument/2006/relationships/image" Target="../media/image9.png"/><Relationship Id="rId10" Type="http://schemas.openxmlformats.org/officeDocument/2006/relationships/tags" Target="../tags/tag12.xml"/><Relationship Id="rId19" Type="http://schemas.openxmlformats.org/officeDocument/2006/relationships/notesSlide" Target="../notesSlides/notesSlide1.xml"/><Relationship Id="rId4" Type="http://schemas.openxmlformats.org/officeDocument/2006/relationships/tags" Target="../tags/tag6.xml"/><Relationship Id="rId9" Type="http://schemas.openxmlformats.org/officeDocument/2006/relationships/tags" Target="../tags/tag11.xml"/><Relationship Id="rId14" Type="http://schemas.openxmlformats.org/officeDocument/2006/relationships/tags" Target="../tags/tag16.xml"/><Relationship Id="rId2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资源 6-8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-1270" y="-1270"/>
            <a:ext cx="12194540" cy="6857365"/>
          </a:xfrm>
          <a:prstGeom prst="rect">
            <a:avLst/>
          </a:prstGeom>
        </p:spPr>
      </p:pic>
      <p:pic>
        <p:nvPicPr>
          <p:cNvPr id="12" name="图片 11" descr="资源 4-8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4121150"/>
            <a:ext cx="12192000" cy="27368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1655" y="277495"/>
            <a:ext cx="5554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全国</a:t>
            </a:r>
            <a:r>
              <a:rPr lang="zh-CN" altLang="en-US" sz="2400" dirty="0">
                <a:solidFill>
                  <a:srgbClr val="FFFFFF"/>
                </a:solidFill>
                <a:latin typeface="+mn-ea"/>
                <a:cs typeface="阿里巴巴和七个小矮人" panose="00000500000000000000" charset="-122"/>
              </a:rPr>
              <a:t>公开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课系列———</a:t>
            </a:r>
          </a:p>
        </p:txBody>
      </p:sp>
      <p:pic>
        <p:nvPicPr>
          <p:cNvPr id="7" name="图片 6" descr="经传logo白色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3841750" y="3709035"/>
            <a:ext cx="2001520" cy="380365"/>
            <a:chOff x="6050" y="5841"/>
            <a:chExt cx="3152" cy="599"/>
          </a:xfrm>
        </p:grpSpPr>
        <p:sp>
          <p:nvSpPr>
            <p:cNvPr id="26" name="矩形 25"/>
            <p:cNvSpPr/>
            <p:nvPr/>
          </p:nvSpPr>
          <p:spPr>
            <a:xfrm>
              <a:off x="6110" y="5849"/>
              <a:ext cx="3092" cy="562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15"/>
              </p:custDataLst>
            </p:nvPr>
          </p:nvSpPr>
          <p:spPr>
            <a:xfrm>
              <a:off x="6120" y="5849"/>
              <a:ext cx="1568" cy="56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文本框 27"/>
            <p:cNvSpPr txBox="1"/>
            <p:nvPr>
              <p:custDataLst>
                <p:tags r:id="rId16"/>
              </p:custDataLst>
            </p:nvPr>
          </p:nvSpPr>
          <p:spPr>
            <a:xfrm>
              <a:off x="6050" y="5860"/>
              <a:ext cx="1800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经传投研</a:t>
              </a:r>
            </a:p>
          </p:txBody>
        </p:sp>
        <p:sp>
          <p:nvSpPr>
            <p:cNvPr id="29" name="文本框 28"/>
            <p:cNvSpPr txBox="1"/>
            <p:nvPr>
              <p:custDataLst>
                <p:tags r:id="rId17"/>
              </p:custDataLst>
            </p:nvPr>
          </p:nvSpPr>
          <p:spPr>
            <a:xfrm>
              <a:off x="7702" y="5841"/>
              <a:ext cx="1500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ea"/>
                  <a:cs typeface="思源黑体 CN Light" panose="020B0300000000000000" charset="-122"/>
                </a:rPr>
                <a:t>张明科</a:t>
              </a:r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4710390" y="4372334"/>
            <a:ext cx="3667170" cy="329890"/>
            <a:chOff x="7093" y="6626"/>
            <a:chExt cx="6446" cy="578"/>
          </a:xfrm>
        </p:grpSpPr>
        <p:sp>
          <p:nvSpPr>
            <p:cNvPr id="31" name="矩形 30"/>
            <p:cNvSpPr/>
            <p:nvPr>
              <p:custDataLst>
                <p:tags r:id="rId11"/>
              </p:custDataLst>
            </p:nvPr>
          </p:nvSpPr>
          <p:spPr>
            <a:xfrm>
              <a:off x="7093" y="6626"/>
              <a:ext cx="6446" cy="53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2" name="矩形 31"/>
            <p:cNvSpPr/>
            <p:nvPr>
              <p:custDataLst>
                <p:tags r:id="rId12"/>
              </p:custDataLst>
            </p:nvPr>
          </p:nvSpPr>
          <p:spPr>
            <a:xfrm>
              <a:off x="7105" y="6626"/>
              <a:ext cx="1965" cy="53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3" name="文本框 32"/>
            <p:cNvSpPr txBox="1"/>
            <p:nvPr>
              <p:custDataLst>
                <p:tags r:id="rId13"/>
              </p:custDataLst>
            </p:nvPr>
          </p:nvSpPr>
          <p:spPr>
            <a:xfrm>
              <a:off x="7223" y="6665"/>
              <a:ext cx="1809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投资顾问</a:t>
              </a:r>
            </a:p>
          </p:txBody>
        </p:sp>
        <p:sp>
          <p:nvSpPr>
            <p:cNvPr id="34" name="文本框 33"/>
            <p:cNvSpPr txBox="1"/>
            <p:nvPr>
              <p:custDataLst>
                <p:tags r:id="rId14"/>
              </p:custDataLst>
            </p:nvPr>
          </p:nvSpPr>
          <p:spPr>
            <a:xfrm>
              <a:off x="9159" y="6643"/>
              <a:ext cx="4318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1400" dirty="0">
                  <a:solidFill>
                    <a:srgbClr val="FFFFFF"/>
                  </a:solidFill>
                  <a:latin typeface="+mn-ea"/>
                </a:rPr>
                <a:t>A1120619100001</a:t>
              </a:r>
              <a:endParaRPr lang="en-US" altLang="zh-CN" sz="1400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</p:grpSp>
      <p:sp>
        <p:nvSpPr>
          <p:cNvPr id="36" name="矩形 35"/>
          <p:cNvSpPr/>
          <p:nvPr>
            <p:custDataLst>
              <p:tags r:id="rId2"/>
            </p:custDataLst>
          </p:nvPr>
        </p:nvSpPr>
        <p:spPr>
          <a:xfrm>
            <a:off x="6170428" y="3715449"/>
            <a:ext cx="2179849" cy="356781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矩形 36"/>
          <p:cNvSpPr/>
          <p:nvPr>
            <p:custDataLst>
              <p:tags r:id="rId3"/>
            </p:custDataLst>
          </p:nvPr>
        </p:nvSpPr>
        <p:spPr>
          <a:xfrm>
            <a:off x="6052794" y="3715449"/>
            <a:ext cx="995495" cy="3567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文本框 37"/>
          <p:cNvSpPr txBox="1"/>
          <p:nvPr>
            <p:custDataLst>
              <p:tags r:id="rId4"/>
            </p:custDataLst>
          </p:nvPr>
        </p:nvSpPr>
        <p:spPr>
          <a:xfrm>
            <a:off x="6033453" y="3728579"/>
            <a:ext cx="1142828" cy="368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课程日期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067630" y="3693046"/>
            <a:ext cx="1282647" cy="386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</a:pPr>
            <a:fld id="{44E84A3E-DAD5-46E0-B2CD-606E2199FB3C}" type="datetime1">
              <a:rPr lang="zh-CN" altLang="en-US" sz="160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2026/7/21</a:t>
            </a:fld>
            <a:endParaRPr lang="zh-CN" altLang="en-US" dirty="0">
              <a:solidFill>
                <a:schemeClr val="bg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-126192" y="3197559"/>
            <a:ext cx="3633591" cy="385486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363075" y="3161686"/>
            <a:ext cx="2496822" cy="3745234"/>
          </a:xfrm>
          <a:prstGeom prst="rect">
            <a:avLst/>
          </a:prstGeom>
        </p:spPr>
      </p:pic>
      <p:grpSp>
        <p:nvGrpSpPr>
          <p:cNvPr id="18" name="组合 17"/>
          <p:cNvGrpSpPr/>
          <p:nvPr/>
        </p:nvGrpSpPr>
        <p:grpSpPr>
          <a:xfrm>
            <a:off x="3869171" y="4367898"/>
            <a:ext cx="768968" cy="698062"/>
            <a:chOff x="4159400" y="4896577"/>
            <a:chExt cx="1191795" cy="367347"/>
          </a:xfrm>
        </p:grpSpPr>
        <p:sp>
          <p:nvSpPr>
            <p:cNvPr id="16" name="矩形 15"/>
            <p:cNvSpPr/>
            <p:nvPr>
              <p:custDataLst>
                <p:tags r:id="rId9"/>
              </p:custDataLst>
            </p:nvPr>
          </p:nvSpPr>
          <p:spPr>
            <a:xfrm>
              <a:off x="4159400" y="4896577"/>
              <a:ext cx="1191795" cy="35671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文本框 16"/>
            <p:cNvSpPr txBox="1"/>
            <p:nvPr>
              <p:custDataLst>
                <p:tags r:id="rId10"/>
              </p:custDataLst>
            </p:nvPr>
          </p:nvSpPr>
          <p:spPr>
            <a:xfrm>
              <a:off x="4179722" y="4923800"/>
              <a:ext cx="1142932" cy="3401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执业编号</a:t>
              </a: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4710390" y="4736070"/>
            <a:ext cx="3667170" cy="329890"/>
            <a:chOff x="7093" y="6626"/>
            <a:chExt cx="6446" cy="578"/>
          </a:xfrm>
        </p:grpSpPr>
        <p:sp>
          <p:nvSpPr>
            <p:cNvPr id="25" name="矩形 24"/>
            <p:cNvSpPr/>
            <p:nvPr>
              <p:custDataLst>
                <p:tags r:id="rId5"/>
              </p:custDataLst>
            </p:nvPr>
          </p:nvSpPr>
          <p:spPr>
            <a:xfrm>
              <a:off x="7093" y="6626"/>
              <a:ext cx="6446" cy="53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5" name="矩形 34"/>
            <p:cNvSpPr/>
            <p:nvPr>
              <p:custDataLst>
                <p:tags r:id="rId6"/>
              </p:custDataLst>
            </p:nvPr>
          </p:nvSpPr>
          <p:spPr>
            <a:xfrm>
              <a:off x="7105" y="6626"/>
              <a:ext cx="1965" cy="53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9" name="文本框 38"/>
            <p:cNvSpPr txBox="1"/>
            <p:nvPr>
              <p:custDataLst>
                <p:tags r:id="rId7"/>
              </p:custDataLst>
            </p:nvPr>
          </p:nvSpPr>
          <p:spPr>
            <a:xfrm>
              <a:off x="7223" y="6665"/>
              <a:ext cx="1809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基金从业</a:t>
              </a:r>
            </a:p>
          </p:txBody>
        </p:sp>
        <p:sp>
          <p:nvSpPr>
            <p:cNvPr id="40" name="文本框 39"/>
            <p:cNvSpPr txBox="1"/>
            <p:nvPr>
              <p:custDataLst>
                <p:tags r:id="rId8"/>
              </p:custDataLst>
            </p:nvPr>
          </p:nvSpPr>
          <p:spPr>
            <a:xfrm>
              <a:off x="9159" y="6643"/>
              <a:ext cx="4318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1400" dirty="0">
                  <a:solidFill>
                    <a:srgbClr val="FFFFFF"/>
                  </a:solidFill>
                  <a:latin typeface="+mn-ea"/>
                </a:rPr>
                <a:t>A20250629000895</a:t>
              </a: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8327390" y="-128905"/>
            <a:ext cx="4064000" cy="450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  <a:spcBef>
                <a:spcPts val="500"/>
              </a:spcBef>
            </a:pPr>
            <a:endParaRPr lang="zh-CN" altLang="en-US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565022" y="1205940"/>
            <a:ext cx="904646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超跌反弹开启</a:t>
            </a: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>
              <a:defRPr/>
            </a:pP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低位寻低</a:t>
            </a:r>
            <a:endParaRPr 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占位符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近期金榜战况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1"/>
          </p:nvPr>
        </p:nvSpPr>
        <p:spPr>
          <a:xfrm>
            <a:off x="2185996" y="5769420"/>
            <a:ext cx="7820008" cy="506496"/>
          </a:xfrm>
        </p:spPr>
        <p:txBody>
          <a:bodyPr>
            <a:normAutofit/>
          </a:bodyPr>
          <a:lstStyle/>
          <a:p>
            <a:r>
              <a:rPr lang="zh-CN" altLang="en-US" dirty="0"/>
              <a:t>已经有</a:t>
            </a:r>
            <a:r>
              <a:rPr lang="en-US" altLang="zh-CN" dirty="0"/>
              <a:t>2</a:t>
            </a:r>
            <a:r>
              <a:rPr lang="zh-CN" altLang="en-US" dirty="0"/>
              <a:t>个翻倍股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4198" y="1309405"/>
            <a:ext cx="4924566" cy="3658836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25568" y="1071701"/>
            <a:ext cx="5972234" cy="4365056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7847" y="0"/>
            <a:ext cx="9336306" cy="6858000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: 圆角 1"/>
          <p:cNvSpPr/>
          <p:nvPr/>
        </p:nvSpPr>
        <p:spPr>
          <a:xfrm>
            <a:off x="8321040" y="4081285"/>
            <a:ext cx="3291286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注意，仅供手机</a:t>
            </a:r>
            <a:r>
              <a:rPr lang="en-US" altLang="zh-CN" dirty="0">
                <a:cs typeface="+mn-ea"/>
                <a:sym typeface="+mn-lt"/>
              </a:rPr>
              <a:t>APP</a:t>
            </a:r>
            <a:r>
              <a:rPr lang="zh-CN" altLang="en-US" dirty="0">
                <a:cs typeface="+mn-ea"/>
                <a:sym typeface="+mn-lt"/>
              </a:rPr>
              <a:t>过渡使用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大盘及市场节奏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442913" y="4841966"/>
            <a:ext cx="11306176" cy="148060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zh-CN" altLang="en-US" dirty="0"/>
              <a:t>放量</a:t>
            </a:r>
            <a:r>
              <a:rPr lang="en-US" altLang="zh-CN" dirty="0"/>
              <a:t>+</a:t>
            </a:r>
            <a:r>
              <a:rPr lang="zh-CN" altLang="en-US" dirty="0"/>
              <a:t>涨停数反超</a:t>
            </a:r>
            <a:r>
              <a:rPr lang="en-US" altLang="zh-CN" dirty="0"/>
              <a:t>=</a:t>
            </a:r>
            <a:r>
              <a:rPr lang="zh-CN" altLang="en-US" dirty="0"/>
              <a:t>超跌反弹信号，可以体验超跌反弹，注意不轻易追涨科技（涨停）；</a:t>
            </a:r>
            <a:endParaRPr lang="en-US" altLang="zh-CN" dirty="0"/>
          </a:p>
          <a:p>
            <a:pPr marL="457200" indent="-457200">
              <a:buFont typeface="+mj-lt"/>
              <a:buAutoNum type="arabicPeriod"/>
            </a:pPr>
            <a:r>
              <a:rPr lang="zh-CN" altLang="en-US" dirty="0"/>
              <a:t>龙虎</a:t>
            </a:r>
            <a:r>
              <a:rPr lang="en-US" altLang="zh-CN" dirty="0"/>
              <a:t>+</a:t>
            </a:r>
            <a:r>
              <a:rPr lang="zh-CN" altLang="en-US" dirty="0"/>
              <a:t>资金关注度高的方向：医药、油气开采服务、化工、电力；</a:t>
            </a:r>
            <a:endParaRPr lang="en-US" altLang="zh-CN" dirty="0"/>
          </a:p>
          <a:p>
            <a:pPr marL="457200" indent="-457200">
              <a:buFont typeface="+mj-lt"/>
              <a:buAutoNum type="arabicPeriod"/>
            </a:pPr>
            <a:r>
              <a:rPr lang="zh-CN" altLang="en-US" dirty="0"/>
              <a:t>战法选择：紫旗回档（稳定）、超跌反弹</a:t>
            </a:r>
            <a:r>
              <a:rPr lang="en-US" altLang="zh-CN" dirty="0"/>
              <a:t>/</a:t>
            </a:r>
            <a:r>
              <a:rPr lang="zh-CN" altLang="en-US" dirty="0"/>
              <a:t>受伤龙虎。</a:t>
            </a:r>
          </a:p>
        </p:txBody>
      </p:sp>
      <p:pic>
        <p:nvPicPr>
          <p:cNvPr id="5" name="图片占位符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" b="198"/>
          <a:stretch/>
        </p:blipFill>
        <p:spPr>
          <a:xfrm>
            <a:off x="5000180" y="796290"/>
            <a:ext cx="6747320" cy="37803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" r="609"/>
          <a:stretch/>
        </p:blipFill>
        <p:spPr>
          <a:xfrm>
            <a:off x="456534" y="818990"/>
            <a:ext cx="3577379" cy="375759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7" b="3067"/>
          <a:stretch/>
        </p:blipFill>
        <p:spPr>
          <a:xfrm>
            <a:off x="1252728" y="1131313"/>
            <a:ext cx="8201914" cy="58471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龙虎活跃度和炒作方向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3627501" y="5183935"/>
            <a:ext cx="7820008" cy="1037604"/>
          </a:xfrm>
        </p:spPr>
        <p:txBody>
          <a:bodyPr/>
          <a:lstStyle/>
          <a:p>
            <a:r>
              <a:rPr lang="zh-CN" altLang="en-US" dirty="0"/>
              <a:t>龙虎净买强度越高，短线炒作情绪越好</a:t>
            </a:r>
            <a:endParaRPr lang="en-US" altLang="zh-CN" dirty="0"/>
          </a:p>
          <a:p>
            <a:r>
              <a:rPr lang="zh-CN" altLang="en-US" dirty="0"/>
              <a:t>累计上榜次数越多的板块，往往为短线热炒的方向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7" b="1057"/>
          <a:stretch/>
        </p:blipFill>
        <p:spPr>
          <a:xfrm>
            <a:off x="3520440" y="957776"/>
            <a:ext cx="8338376" cy="41148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" r="391"/>
          <a:stretch/>
        </p:blipFill>
        <p:spPr>
          <a:xfrm>
            <a:off x="458603" y="928590"/>
            <a:ext cx="2667258" cy="529294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2" name="矩形: 圆角 11"/>
          <p:cNvSpPr/>
          <p:nvPr/>
        </p:nvSpPr>
        <p:spPr>
          <a:xfrm>
            <a:off x="1729445" y="996501"/>
            <a:ext cx="135275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最新龙虎</a:t>
            </a:r>
          </a:p>
        </p:txBody>
      </p:sp>
      <p:sp>
        <p:nvSpPr>
          <p:cNvPr id="8" name="矩形 7"/>
          <p:cNvSpPr/>
          <p:nvPr/>
        </p:nvSpPr>
        <p:spPr>
          <a:xfrm>
            <a:off x="3748331" y="1914711"/>
            <a:ext cx="1627632" cy="1581912"/>
          </a:xfrm>
          <a:prstGeom prst="rect">
            <a:avLst/>
          </a:prstGeom>
          <a:noFill/>
          <a:ln w="28575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144136" y="1673919"/>
            <a:ext cx="1227408" cy="240792"/>
          </a:xfrm>
          <a:prstGeom prst="rect">
            <a:avLst/>
          </a:prstGeom>
          <a:noFill/>
          <a:ln w="28575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083856" y="1003735"/>
            <a:ext cx="1805592" cy="240792"/>
          </a:xfrm>
          <a:prstGeom prst="rect">
            <a:avLst/>
          </a:prstGeom>
          <a:noFill/>
          <a:ln w="28575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13" name="矩形: 圆角 12"/>
          <p:cNvSpPr/>
          <p:nvPr/>
        </p:nvSpPr>
        <p:spPr>
          <a:xfrm>
            <a:off x="5510263" y="928590"/>
            <a:ext cx="135275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板块龙虎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板块有新入主力的象征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7691436" y="4423848"/>
            <a:ext cx="4057650" cy="1799746"/>
          </a:xfrm>
        </p:spPr>
        <p:txBody>
          <a:bodyPr/>
          <a:lstStyle/>
          <a:p>
            <a:pPr algn="just"/>
            <a:r>
              <a:rPr lang="en-US" altLang="zh-CN" dirty="0"/>
              <a:t>1</a:t>
            </a:r>
            <a:r>
              <a:rPr lang="zh-CN" altLang="en-US" dirty="0"/>
              <a:t>、流动资金持续</a:t>
            </a:r>
            <a:r>
              <a:rPr lang="en-US" altLang="zh-CN" dirty="0"/>
              <a:t>3</a:t>
            </a:r>
            <a:r>
              <a:rPr lang="zh-CN" altLang="en-US" dirty="0"/>
              <a:t>天以上翻红，机会延续性提升；</a:t>
            </a:r>
            <a:endParaRPr lang="en-US" altLang="zh-CN" dirty="0"/>
          </a:p>
          <a:p>
            <a:pPr algn="just"/>
            <a:r>
              <a:rPr lang="en-US" altLang="zh-CN" dirty="0"/>
              <a:t>2</a:t>
            </a:r>
            <a:r>
              <a:rPr lang="zh-CN" altLang="en-US" dirty="0"/>
              <a:t>、留意海洋状态低位</a:t>
            </a:r>
            <a:r>
              <a:rPr lang="en-US" altLang="zh-CN" dirty="0"/>
              <a:t>+</a:t>
            </a:r>
            <a:r>
              <a:rPr lang="zh-CN" altLang="en-US" dirty="0"/>
              <a:t>流动资阶段翻红的方向；</a:t>
            </a:r>
            <a:endParaRPr lang="en-US" altLang="zh-CN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1436" y="1362476"/>
            <a:ext cx="4028601" cy="270219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" b="870"/>
          <a:stretch/>
        </p:blipFill>
        <p:spPr>
          <a:xfrm>
            <a:off x="457200" y="2225654"/>
            <a:ext cx="6775704" cy="399794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6E4BBC4-C3B6-E1D1-EEA8-BC125BCE77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6203" y="1057372"/>
            <a:ext cx="3457143" cy="156190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紫旗回档战法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2185996" y="5822067"/>
            <a:ext cx="7820008" cy="435858"/>
          </a:xfrm>
        </p:spPr>
        <p:txBody>
          <a:bodyPr>
            <a:normAutofit lnSpcReduction="10000"/>
          </a:bodyPr>
          <a:lstStyle/>
          <a:p>
            <a:r>
              <a:rPr lang="zh-CN" altLang="en-US" dirty="0"/>
              <a:t>三板斧升级板：追求游资机构进攻后的强力回档溢价！</a:t>
            </a:r>
          </a:p>
        </p:txBody>
      </p:sp>
      <p:sp>
        <p:nvSpPr>
          <p:cNvPr id="10" name="矩形: 圆角 9"/>
          <p:cNvSpPr/>
          <p:nvPr/>
        </p:nvSpPr>
        <p:spPr>
          <a:xfrm>
            <a:off x="3948875" y="1718056"/>
            <a:ext cx="1859023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cs typeface="+mn-ea"/>
                <a:sym typeface="+mn-lt"/>
              </a:rPr>
              <a:t>紫旗回档示意图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29" b="6911"/>
          <a:stretch>
            <a:fillRect/>
          </a:stretch>
        </p:blipFill>
        <p:spPr>
          <a:xfrm>
            <a:off x="1304925" y="873424"/>
            <a:ext cx="9582150" cy="4735618"/>
          </a:xfrm>
          <a:prstGeom prst="rect">
            <a:avLst/>
          </a:prstGeom>
          <a:ln>
            <a:solidFill>
              <a:srgbClr val="00B0F0"/>
            </a:solidFill>
          </a:ln>
        </p:spPr>
      </p:pic>
      <p:grpSp>
        <p:nvGrpSpPr>
          <p:cNvPr id="14" name="组合 13"/>
          <p:cNvGrpSpPr/>
          <p:nvPr/>
        </p:nvGrpSpPr>
        <p:grpSpPr>
          <a:xfrm>
            <a:off x="1457888" y="1362882"/>
            <a:ext cx="4714313" cy="710348"/>
            <a:chOff x="5205386" y="3999768"/>
            <a:chExt cx="4197370" cy="632457"/>
          </a:xfrm>
        </p:grpSpPr>
        <p:sp>
          <p:nvSpPr>
            <p:cNvPr id="16" name="椭圆 15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cs typeface="+mn-ea"/>
                  <a:sym typeface="+mn-lt"/>
                </a:rPr>
                <a:t>1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17" name="矩形: 圆角 16"/>
            <p:cNvSpPr/>
            <p:nvPr/>
          </p:nvSpPr>
          <p:spPr>
            <a:xfrm>
              <a:off x="5614504" y="3999768"/>
              <a:ext cx="3788252" cy="632457"/>
            </a:xfrm>
            <a:prstGeom prst="roundRect">
              <a:avLst/>
            </a:prstGeom>
            <a:solidFill>
              <a:srgbClr val="EE822F"/>
            </a:solidFill>
            <a:ln w="12700" cap="flat" cmpd="sng" algn="ctr">
              <a:gradFill>
                <a:gsLst>
                  <a:gs pos="0">
                    <a:sysClr val="window" lastClr="FFFFFF">
                      <a:hueOff val="-4200000"/>
                    </a:sysClr>
                  </a:gs>
                  <a:gs pos="100000">
                    <a:sysClr val="window" lastClr="FFFFFF"/>
                  </a:gs>
                </a:gsLst>
                <a:lin ang="2700000" scaled="1"/>
              </a:gradFill>
              <a:prstDash val="solid"/>
              <a:miter lim="800000"/>
            </a:ln>
            <a:effectLst>
              <a:outerShdw blurRad="101600" dist="50800" dir="5400000" algn="ctr" rotWithShape="0">
                <a:srgbClr val="E54C5E">
                  <a:alpha val="60000"/>
                </a:srgbClr>
              </a:outerShdw>
            </a:effectLst>
          </p:spPr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资金：近</a:t>
              </a:r>
              <a:r>
                <a:rPr lang="en-US" altLang="zh-CN" sz="1400" dirty="0">
                  <a:solidFill>
                    <a:schemeClr val="lt1"/>
                  </a:solidFill>
                  <a:cs typeface="+mn-ea"/>
                  <a:sym typeface="+mn-lt"/>
                </a:rPr>
                <a:t>10</a:t>
              </a: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天出紫旗</a:t>
              </a:r>
              <a:endParaRPr lang="en-US" altLang="zh-CN" sz="1400" dirty="0">
                <a:solidFill>
                  <a:schemeClr val="lt1"/>
                </a:solidFill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en-US" altLang="zh-CN" sz="1400" dirty="0">
                  <a:solidFill>
                    <a:schemeClr val="lt1"/>
                  </a:solidFill>
                  <a:cs typeface="+mn-ea"/>
                  <a:sym typeface="+mn-lt"/>
                </a:rPr>
                <a:t>(</a:t>
              </a: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龙虎资金净买入，且有机构参与，稳中带强）</a:t>
              </a: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539194" y="2990834"/>
            <a:ext cx="2942662" cy="710348"/>
            <a:chOff x="5205386" y="3999768"/>
            <a:chExt cx="2619988" cy="632457"/>
          </a:xfrm>
        </p:grpSpPr>
        <p:sp>
          <p:nvSpPr>
            <p:cNvPr id="19" name="椭圆 18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2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0" name="矩形: 圆角 19"/>
            <p:cNvSpPr/>
            <p:nvPr/>
          </p:nvSpPr>
          <p:spPr>
            <a:xfrm>
              <a:off x="5614504" y="3999768"/>
              <a:ext cx="2210870" cy="632457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趋势：智能辅助线</a:t>
              </a:r>
              <a:endParaRPr lang="en-US" altLang="zh-CN" sz="1400" dirty="0"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跌破辅助线则为战法结束</a:t>
              </a:r>
            </a:p>
          </p:txBody>
        </p:sp>
      </p:grpSp>
      <p:sp>
        <p:nvSpPr>
          <p:cNvPr id="22" name="椭圆 21"/>
          <p:cNvSpPr/>
          <p:nvPr/>
        </p:nvSpPr>
        <p:spPr>
          <a:xfrm>
            <a:off x="8010525" y="2500530"/>
            <a:ext cx="676275" cy="400050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5514110" y="4080324"/>
            <a:ext cx="2433357" cy="383192"/>
            <a:chOff x="5205386" y="4145409"/>
            <a:chExt cx="2166530" cy="341174"/>
          </a:xfrm>
        </p:grpSpPr>
        <p:sp>
          <p:nvSpPr>
            <p:cNvPr id="24" name="椭圆 23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3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5" name="矩形: 圆角 24"/>
            <p:cNvSpPr/>
            <p:nvPr/>
          </p:nvSpPr>
          <p:spPr>
            <a:xfrm>
              <a:off x="5614504" y="4145409"/>
              <a:ext cx="1757412" cy="341174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买卖点：金叉死叉</a:t>
              </a:r>
            </a:p>
          </p:txBody>
        </p:sp>
      </p:grpSp>
      <p:sp>
        <p:nvSpPr>
          <p:cNvPr id="26" name="矩形: 圆角 25"/>
          <p:cNvSpPr/>
          <p:nvPr/>
        </p:nvSpPr>
        <p:spPr>
          <a:xfrm>
            <a:off x="6374809" y="5079381"/>
            <a:ext cx="1973853" cy="383192"/>
          </a:xfrm>
          <a:prstGeom prst="roundRect">
            <a:avLst/>
          </a:prstGeom>
          <a:solidFill>
            <a:srgbClr val="EE822F"/>
          </a:solidFill>
          <a:ln w="12700" cap="flat" cmpd="sng" algn="ctr">
            <a:gradFill>
              <a:gsLst>
                <a:gs pos="0">
                  <a:sysClr val="window" lastClr="FFFFFF">
                    <a:hueOff val="-4200000"/>
                  </a:sysClr>
                </a:gs>
                <a:gs pos="100000">
                  <a:sysClr val="window" lastClr="FFFFFF"/>
                </a:gs>
              </a:gsLst>
              <a:lin ang="2700000" scaled="1"/>
            </a:gradFill>
            <a:prstDash val="solid"/>
            <a:miter lim="800000"/>
          </a:ln>
          <a:effectLst>
            <a:outerShdw blurRad="101600" dist="50800" dir="5400000" algn="ctr" rotWithShape="0">
              <a:srgbClr val="E54C5E">
                <a:alpha val="60000"/>
              </a:srgbClr>
            </a:outerShdw>
          </a:effectLst>
        </p:spPr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zh-CN" altLang="en-US" sz="1400" dirty="0">
                <a:solidFill>
                  <a:schemeClr val="lt1"/>
                </a:solidFill>
                <a:cs typeface="+mn-ea"/>
                <a:sym typeface="+mn-lt"/>
              </a:rPr>
              <a:t>有其他资金支持更好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D10D5-6FE8-04BD-295A-CBF7642FDE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F1E89405-AC14-3F9A-B78D-503BB7CEC1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买点思路进阶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1609B48-C710-F020-8BFF-C31D9FE66A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21080" y="5822067"/>
            <a:ext cx="10149840" cy="435858"/>
          </a:xfrm>
        </p:spPr>
        <p:txBody>
          <a:bodyPr>
            <a:normAutofit lnSpcReduction="10000"/>
          </a:bodyPr>
          <a:lstStyle/>
          <a:p>
            <a:r>
              <a:rPr lang="zh-CN" altLang="en-US" dirty="0"/>
              <a:t>追求强力爆发的同时，尽量保证自己本金的安全，不轻易追在上涨末期</a:t>
            </a: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99AED235-22D9-C68B-7452-47822B10251B}"/>
              </a:ext>
            </a:extLst>
          </p:cNvPr>
          <p:cNvSpPr/>
          <p:nvPr/>
        </p:nvSpPr>
        <p:spPr>
          <a:xfrm>
            <a:off x="3948875" y="1718056"/>
            <a:ext cx="1859023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cs typeface="+mn-ea"/>
                <a:sym typeface="+mn-lt"/>
              </a:rPr>
              <a:t>紫旗回档示意图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284EAA06-03C6-4A29-A4EF-88EA9D4145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70" b="6070"/>
          <a:stretch/>
        </p:blipFill>
        <p:spPr>
          <a:xfrm>
            <a:off x="1304925" y="873424"/>
            <a:ext cx="9582150" cy="4735618"/>
          </a:xfrm>
          <a:prstGeom prst="rect">
            <a:avLst/>
          </a:prstGeom>
          <a:ln>
            <a:solidFill>
              <a:srgbClr val="00B0F0"/>
            </a:solidFill>
          </a:ln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87848597-BDE5-BB3C-B415-740D84528CE7}"/>
              </a:ext>
            </a:extLst>
          </p:cNvPr>
          <p:cNvGrpSpPr/>
          <p:nvPr/>
        </p:nvGrpSpPr>
        <p:grpSpPr>
          <a:xfrm>
            <a:off x="5406000" y="2266055"/>
            <a:ext cx="2942662" cy="710348"/>
            <a:chOff x="5205386" y="3999768"/>
            <a:chExt cx="2619988" cy="632457"/>
          </a:xfrm>
        </p:grpSpPr>
        <p:sp>
          <p:nvSpPr>
            <p:cNvPr id="19" name="椭圆 18">
              <a:extLst>
                <a:ext uri="{FF2B5EF4-FFF2-40B4-BE49-F238E27FC236}">
                  <a16:creationId xmlns:a16="http://schemas.microsoft.com/office/drawing/2014/main" id="{2585D8C2-CBAA-B4D1-2C55-99342D1BFE4E}"/>
                </a:ext>
              </a:extLst>
            </p:cNvPr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2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97443145-736C-D366-EE6D-A6FC59C8B6AF}"/>
                </a:ext>
              </a:extLst>
            </p:cNvPr>
            <p:cNvSpPr/>
            <p:nvPr/>
          </p:nvSpPr>
          <p:spPr>
            <a:xfrm>
              <a:off x="5614504" y="3999768"/>
              <a:ext cx="2210870" cy="632457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提（破位失败压力低）</a:t>
              </a:r>
              <a:endParaRPr lang="zh-CN" altLang="en-US" sz="2800" dirty="0"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前布局：辅助线附近</a:t>
              </a:r>
              <a:endParaRPr lang="en-US" altLang="zh-CN" sz="1400" dirty="0">
                <a:cs typeface="+mn-ea"/>
                <a:sym typeface="+mn-lt"/>
              </a:endParaRPr>
            </a:p>
          </p:txBody>
        </p:sp>
      </p:grpSp>
      <p:sp>
        <p:nvSpPr>
          <p:cNvPr id="22" name="椭圆 21">
            <a:extLst>
              <a:ext uri="{FF2B5EF4-FFF2-40B4-BE49-F238E27FC236}">
                <a16:creationId xmlns:a16="http://schemas.microsoft.com/office/drawing/2014/main" id="{1700008F-669B-C98D-72D0-676AA9BAD27D}"/>
              </a:ext>
            </a:extLst>
          </p:cNvPr>
          <p:cNvSpPr/>
          <p:nvPr/>
        </p:nvSpPr>
        <p:spPr>
          <a:xfrm>
            <a:off x="3605349" y="4560629"/>
            <a:ext cx="212478" cy="710348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237C4EF9-F62A-0D1E-37A7-6BD169C9909C}"/>
              </a:ext>
            </a:extLst>
          </p:cNvPr>
          <p:cNvGrpSpPr/>
          <p:nvPr/>
        </p:nvGrpSpPr>
        <p:grpSpPr>
          <a:xfrm>
            <a:off x="2943185" y="4070925"/>
            <a:ext cx="2922319" cy="383192"/>
            <a:chOff x="5205386" y="4145409"/>
            <a:chExt cx="2601875" cy="341174"/>
          </a:xfrm>
        </p:grpSpPr>
        <p:sp>
          <p:nvSpPr>
            <p:cNvPr id="24" name="椭圆 23">
              <a:extLst>
                <a:ext uri="{FF2B5EF4-FFF2-40B4-BE49-F238E27FC236}">
                  <a16:creationId xmlns:a16="http://schemas.microsoft.com/office/drawing/2014/main" id="{374C1E7F-C8C3-B7E0-4C34-E9200BC225A7}"/>
                </a:ext>
              </a:extLst>
            </p:cNvPr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1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5" name="矩形: 圆角 24">
              <a:extLst>
                <a:ext uri="{FF2B5EF4-FFF2-40B4-BE49-F238E27FC236}">
                  <a16:creationId xmlns:a16="http://schemas.microsoft.com/office/drawing/2014/main" id="{8016CA41-F848-8776-AB50-1453F83B97F6}"/>
                </a:ext>
              </a:extLst>
            </p:cNvPr>
            <p:cNvSpPr/>
            <p:nvPr/>
          </p:nvSpPr>
          <p:spPr>
            <a:xfrm>
              <a:off x="5614504" y="4145409"/>
              <a:ext cx="2192757" cy="341174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提前布局：死叉末期</a:t>
              </a:r>
              <a:r>
                <a:rPr lang="zh-CN" altLang="en-US" sz="900" dirty="0">
                  <a:cs typeface="+mn-ea"/>
                  <a:sym typeface="+mn-lt"/>
                </a:rPr>
                <a:t>（</a:t>
              </a:r>
              <a:r>
                <a:rPr lang="en-US" altLang="zh-CN" sz="900" dirty="0">
                  <a:cs typeface="+mn-ea"/>
                  <a:sym typeface="+mn-lt"/>
                </a:rPr>
                <a:t>5</a:t>
              </a:r>
              <a:r>
                <a:rPr lang="zh-CN" altLang="en-US" sz="900" dirty="0">
                  <a:cs typeface="+mn-ea"/>
                  <a:sym typeface="+mn-lt"/>
                </a:rPr>
                <a:t>天以上）</a:t>
              </a:r>
              <a:endParaRPr lang="zh-CN" altLang="en-US" sz="1400" dirty="0">
                <a:cs typeface="+mn-ea"/>
                <a:sym typeface="+mn-lt"/>
              </a:endParaRPr>
            </a:p>
          </p:txBody>
        </p:sp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A503E99F-D325-4430-54A6-49C31BF09BC9}"/>
              </a:ext>
            </a:extLst>
          </p:cNvPr>
          <p:cNvGrpSpPr/>
          <p:nvPr/>
        </p:nvGrpSpPr>
        <p:grpSpPr>
          <a:xfrm>
            <a:off x="8484311" y="4414159"/>
            <a:ext cx="2440921" cy="700730"/>
            <a:chOff x="8484311" y="4414159"/>
            <a:chExt cx="2440921" cy="700730"/>
          </a:xfrm>
        </p:grpSpPr>
        <p:sp>
          <p:nvSpPr>
            <p:cNvPr id="26" name="矩形: 圆角 25">
              <a:extLst>
                <a:ext uri="{FF2B5EF4-FFF2-40B4-BE49-F238E27FC236}">
                  <a16:creationId xmlns:a16="http://schemas.microsoft.com/office/drawing/2014/main" id="{600A72F6-BDEA-027B-3BAE-25C51A259866}"/>
                </a:ext>
              </a:extLst>
            </p:cNvPr>
            <p:cNvSpPr/>
            <p:nvPr/>
          </p:nvSpPr>
          <p:spPr>
            <a:xfrm>
              <a:off x="8951379" y="4414159"/>
              <a:ext cx="1973853" cy="700730"/>
            </a:xfrm>
            <a:prstGeom prst="roundRect">
              <a:avLst/>
            </a:prstGeom>
            <a:solidFill>
              <a:srgbClr val="EE822F"/>
            </a:solidFill>
            <a:ln w="12700" cap="flat" cmpd="sng" algn="ctr">
              <a:gradFill>
                <a:gsLst>
                  <a:gs pos="0">
                    <a:sysClr val="window" lastClr="FFFFFF">
                      <a:hueOff val="-4200000"/>
                    </a:sysClr>
                  </a:gs>
                  <a:gs pos="100000">
                    <a:sysClr val="window" lastClr="FFFFFF"/>
                  </a:gs>
                </a:gsLst>
                <a:lin ang="2700000" scaled="1"/>
              </a:gradFill>
              <a:prstDash val="solid"/>
              <a:miter lim="800000"/>
            </a:ln>
            <a:effectLst>
              <a:outerShdw blurRad="101600" dist="50800" dir="5400000" algn="ctr" rotWithShape="0">
                <a:srgbClr val="E54C5E">
                  <a:alpha val="60000"/>
                </a:srgbClr>
              </a:outerShdw>
            </a:effectLst>
          </p:spPr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节金叉初期</a:t>
              </a:r>
              <a:endParaRPr lang="en-US" altLang="zh-CN" sz="1400" dirty="0">
                <a:solidFill>
                  <a:schemeClr val="lt1"/>
                </a:solidFill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（</a:t>
              </a:r>
              <a:r>
                <a:rPr lang="en-US" altLang="zh-CN" sz="1400" dirty="0">
                  <a:solidFill>
                    <a:schemeClr val="lt1"/>
                  </a:solidFill>
                  <a:cs typeface="+mn-ea"/>
                  <a:sym typeface="+mn-lt"/>
                </a:rPr>
                <a:t>1~2</a:t>
              </a: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天，安全保守）</a:t>
              </a:r>
            </a:p>
          </p:txBody>
        </p:sp>
        <p:sp>
          <p:nvSpPr>
            <p:cNvPr id="5" name="椭圆 4">
              <a:extLst>
                <a:ext uri="{FF2B5EF4-FFF2-40B4-BE49-F238E27FC236}">
                  <a16:creationId xmlns:a16="http://schemas.microsoft.com/office/drawing/2014/main" id="{C160B5AF-30B2-486B-9395-0A49D8FDD445}"/>
                </a:ext>
              </a:extLst>
            </p:cNvPr>
            <p:cNvSpPr/>
            <p:nvPr/>
          </p:nvSpPr>
          <p:spPr>
            <a:xfrm>
              <a:off x="8484311" y="4572929"/>
              <a:ext cx="383191" cy="383191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3</a:t>
              </a:r>
              <a:endParaRPr lang="zh-CN" altLang="en-US" dirty="0">
                <a:cs typeface="+mn-ea"/>
                <a:sym typeface="+mn-lt"/>
              </a:endParaRPr>
            </a:p>
          </p:txBody>
        </p:sp>
      </p:grpSp>
      <p:sp>
        <p:nvSpPr>
          <p:cNvPr id="7" name="椭圆 6">
            <a:extLst>
              <a:ext uri="{FF2B5EF4-FFF2-40B4-BE49-F238E27FC236}">
                <a16:creationId xmlns:a16="http://schemas.microsoft.com/office/drawing/2014/main" id="{2A0EC052-9602-8A96-CADA-597926E38794}"/>
              </a:ext>
            </a:extLst>
          </p:cNvPr>
          <p:cNvSpPr/>
          <p:nvPr/>
        </p:nvSpPr>
        <p:spPr>
          <a:xfrm>
            <a:off x="8675906" y="5195138"/>
            <a:ext cx="212478" cy="413904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8D9DBA36-675F-C7BE-18EC-1F06B6564900}"/>
              </a:ext>
            </a:extLst>
          </p:cNvPr>
          <p:cNvSpPr/>
          <p:nvPr/>
        </p:nvSpPr>
        <p:spPr>
          <a:xfrm>
            <a:off x="5367843" y="2074459"/>
            <a:ext cx="421348" cy="355174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35049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41552" y="0"/>
            <a:ext cx="5908896" cy="660400"/>
          </a:xfrm>
        </p:spPr>
        <p:txBody>
          <a:bodyPr/>
          <a:lstStyle/>
          <a:p>
            <a:r>
              <a:rPr lang="zh-CN" altLang="en-US" dirty="0"/>
              <a:t>选股条件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4331688" y="2203980"/>
            <a:ext cx="1090432" cy="4045128"/>
          </a:xfrm>
        </p:spPr>
        <p:txBody>
          <a:bodyPr vert="eaVert">
            <a:normAutofit/>
          </a:bodyPr>
          <a:lstStyle/>
          <a:p>
            <a:r>
              <a:rPr lang="zh-CN" altLang="en-US" dirty="0"/>
              <a:t>选择紫旗（机构版以上），寻找金叉「进攻」初期的节奏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6553" y="821707"/>
            <a:ext cx="2908630" cy="1184044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6463" y="821706"/>
            <a:ext cx="3087442" cy="1071901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8" b="398"/>
          <a:stretch>
            <a:fillRect/>
          </a:stretch>
        </p:blipFill>
        <p:spPr>
          <a:xfrm>
            <a:off x="883235" y="2203980"/>
            <a:ext cx="3284906" cy="4045129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0" r="1737"/>
          <a:stretch>
            <a:fillRect/>
          </a:stretch>
        </p:blipFill>
        <p:spPr>
          <a:xfrm>
            <a:off x="6494055" y="2128488"/>
            <a:ext cx="3398881" cy="4120620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4" name="矩形: 圆角 3"/>
          <p:cNvSpPr/>
          <p:nvPr/>
        </p:nvSpPr>
        <p:spPr>
          <a:xfrm>
            <a:off x="5741119" y="3276473"/>
            <a:ext cx="354881" cy="959215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en-US" altLang="zh-CN" sz="1400" spc="300" dirty="0">
                <a:cs typeface="+mn-ea"/>
                <a:sym typeface="+mn-lt"/>
              </a:rPr>
              <a:t>7</a:t>
            </a:r>
            <a:r>
              <a:rPr lang="zh-CN" altLang="en-US" sz="1400" spc="300" dirty="0">
                <a:cs typeface="+mn-ea"/>
                <a:sym typeface="+mn-lt"/>
              </a:rPr>
              <a:t>月</a:t>
            </a:r>
            <a:r>
              <a:rPr lang="en-US" altLang="zh-CN" sz="1400" spc="300" dirty="0">
                <a:cs typeface="+mn-ea"/>
                <a:sym typeface="+mn-lt"/>
              </a:rPr>
              <a:t>12</a:t>
            </a:r>
            <a:endParaRPr lang="zh-CN" altLang="en-US" sz="1400" spc="300" dirty="0">
              <a:cs typeface="+mn-ea"/>
              <a:sym typeface="+mn-lt"/>
            </a:endParaRPr>
          </a:p>
        </p:txBody>
      </p:sp>
      <p:sp>
        <p:nvSpPr>
          <p:cNvPr id="8" name="矩形: 圆角 7"/>
          <p:cNvSpPr/>
          <p:nvPr/>
        </p:nvSpPr>
        <p:spPr>
          <a:xfrm>
            <a:off x="4394035" y="1046656"/>
            <a:ext cx="96573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盘中</a:t>
            </a:r>
          </a:p>
        </p:txBody>
      </p:sp>
      <p:sp>
        <p:nvSpPr>
          <p:cNvPr id="11" name="矩形: 圆角 10"/>
          <p:cNvSpPr/>
          <p:nvPr/>
        </p:nvSpPr>
        <p:spPr>
          <a:xfrm>
            <a:off x="10343014" y="1207327"/>
            <a:ext cx="96573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盘后</a:t>
            </a:r>
          </a:p>
        </p:txBody>
      </p:sp>
      <p:sp>
        <p:nvSpPr>
          <p:cNvPr id="6" name="文本占位符 2"/>
          <p:cNvSpPr txBox="1"/>
          <p:nvPr/>
        </p:nvSpPr>
        <p:spPr>
          <a:xfrm>
            <a:off x="10280667" y="2203980"/>
            <a:ext cx="1090432" cy="4045128"/>
          </a:xfrm>
          <a:prstGeom prst="rect">
            <a:avLst/>
          </a:prstGeom>
        </p:spPr>
        <p:txBody>
          <a:bodyPr vert="eaVert">
            <a:normAutofit/>
          </a:bodyPr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u="none" strike="noStrike" kern="1200" cap="none" spc="150" normalizeH="0" baseline="0" dirty="0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直接选「紫旗回档」，死叉</a:t>
            </a:r>
            <a:r>
              <a:rPr lang="en-US" altLang="zh-CN" dirty="0"/>
              <a:t>3</a:t>
            </a:r>
            <a:r>
              <a:rPr lang="zh-CN" altLang="en-US" dirty="0"/>
              <a:t>天以上，等待回档的「潜力」股</a:t>
            </a:r>
          </a:p>
        </p:txBody>
      </p:sp>
      <p:sp>
        <p:nvSpPr>
          <p:cNvPr id="5" name="空白"/>
          <p:cNvSpPr/>
          <p:nvPr/>
        </p:nvSpPr>
        <p:spPr>
          <a:xfrm>
            <a:off x="7983454" y="1187562"/>
            <a:ext cx="1509796" cy="342788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7" name="辅助线附近"/>
          <p:cNvSpPr/>
          <p:nvPr/>
        </p:nvSpPr>
        <p:spPr>
          <a:xfrm>
            <a:off x="8026400" y="1280509"/>
            <a:ext cx="1219200" cy="320425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pic>
        <p:nvPicPr>
          <p:cNvPr id="26" name="控盘增加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83453" y="1178016"/>
            <a:ext cx="1533333" cy="4095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C29AA37B-DCED-F490-A986-E232AB626F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超跌反弹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862ED4F-F648-FEE6-7236-E139D49BEB8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zh-CN" altLang="en-US" dirty="0"/>
              <a:t>主力也躺枪受伤，就是最好的事情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D5BA52F-69D1-3A3A-EE5E-837AE675CD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968136"/>
            <a:ext cx="1987863" cy="484870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44D4539-B73B-E16F-FC44-B737CB3214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7419" y="989632"/>
            <a:ext cx="4246782" cy="482720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6DBE8B2-54F8-D3D0-D0B9-58E5AB86F2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0293" y="905024"/>
            <a:ext cx="4417207" cy="4911816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3A1C05E0-4266-A449-3F6D-41EACADB43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500" y="968136"/>
            <a:ext cx="1987863" cy="4848704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B8BADB3-F606-9DB5-9F5E-A0906F6C59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45871" y="989632"/>
            <a:ext cx="4231674" cy="4827208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FB9C057C-CC98-8CDD-EB20-E3F11C1B5CF8}"/>
              </a:ext>
            </a:extLst>
          </p:cNvPr>
          <p:cNvSpPr/>
          <p:nvPr/>
        </p:nvSpPr>
        <p:spPr>
          <a:xfrm>
            <a:off x="412868" y="3429000"/>
            <a:ext cx="1929358" cy="710348"/>
          </a:xfrm>
          <a:prstGeom prst="roundRect">
            <a:avLst/>
          </a:prstGeom>
          <a:solidFill>
            <a:srgbClr val="EE822F"/>
          </a:solidFill>
          <a:ln w="12700" cap="flat" cmpd="sng" algn="ctr">
            <a:gradFill>
              <a:gsLst>
                <a:gs pos="0">
                  <a:sysClr val="window" lastClr="FFFFFF">
                    <a:hueOff val="-4200000"/>
                  </a:sysClr>
                </a:gs>
                <a:gs pos="100000">
                  <a:sysClr val="window" lastClr="FFFFFF"/>
                </a:gs>
              </a:gsLst>
              <a:lin ang="2700000" scaled="1"/>
            </a:gradFill>
            <a:prstDash val="solid"/>
            <a:miter lim="800000"/>
          </a:ln>
          <a:effectLst>
            <a:outerShdw blurRad="101600" dist="50800" dir="5400000" algn="ctr" rotWithShape="0">
              <a:srgbClr val="E54C5E">
                <a:alpha val="60000"/>
              </a:srgbClr>
            </a:outerShdw>
          </a:effectLst>
        </p:spPr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zh-CN" altLang="en-US" sz="1400" dirty="0">
                <a:solidFill>
                  <a:schemeClr val="lt1"/>
                </a:solidFill>
                <a:cs typeface="+mn-ea"/>
                <a:sym typeface="+mn-lt"/>
              </a:rPr>
              <a:t>等待蓝线下移</a:t>
            </a:r>
            <a:endParaRPr lang="en-US" altLang="zh-CN" sz="1400" dirty="0">
              <a:solidFill>
                <a:schemeClr val="lt1"/>
              </a:solidFill>
              <a:cs typeface="+mn-ea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400" dirty="0">
                <a:solidFill>
                  <a:schemeClr val="lt1"/>
                </a:solidFill>
                <a:cs typeface="+mn-ea"/>
                <a:sym typeface="+mn-lt"/>
              </a:rPr>
              <a:t>群体反弹</a:t>
            </a:r>
          </a:p>
        </p:txBody>
      </p:sp>
      <p:sp>
        <p:nvSpPr>
          <p:cNvPr id="15" name="矩形: 圆角 14">
            <a:extLst>
              <a:ext uri="{FF2B5EF4-FFF2-40B4-BE49-F238E27FC236}">
                <a16:creationId xmlns:a16="http://schemas.microsoft.com/office/drawing/2014/main" id="{95742A31-ACEB-208B-4FA5-0D71D431771A}"/>
              </a:ext>
            </a:extLst>
          </p:cNvPr>
          <p:cNvSpPr/>
          <p:nvPr/>
        </p:nvSpPr>
        <p:spPr>
          <a:xfrm>
            <a:off x="3285811" y="4139348"/>
            <a:ext cx="2483158" cy="101177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zh-CN" altLang="en-US" sz="1400" dirty="0">
                <a:cs typeface="+mn-ea"/>
                <a:sym typeface="+mn-lt"/>
              </a:rPr>
              <a:t>超跌反弹：大底</a:t>
            </a:r>
            <a:r>
              <a:rPr lang="en-US" altLang="zh-CN" sz="1400" dirty="0">
                <a:cs typeface="+mn-ea"/>
                <a:sym typeface="+mn-lt"/>
              </a:rPr>
              <a:t>/</a:t>
            </a:r>
            <a:r>
              <a:rPr lang="zh-CN" altLang="en-US" sz="1400" dirty="0">
                <a:cs typeface="+mn-ea"/>
                <a:sym typeface="+mn-lt"/>
              </a:rPr>
              <a:t>绝对底</a:t>
            </a:r>
            <a:r>
              <a:rPr lang="en-US" altLang="zh-CN" sz="1400" dirty="0">
                <a:cs typeface="+mn-ea"/>
                <a:sym typeface="+mn-lt"/>
              </a:rPr>
              <a:t>+</a:t>
            </a:r>
            <a:r>
              <a:rPr lang="zh-CN" altLang="en-US" sz="1400" dirty="0">
                <a:cs typeface="+mn-ea"/>
                <a:sym typeface="+mn-lt"/>
              </a:rPr>
              <a:t>死叉区域</a:t>
            </a:r>
            <a:r>
              <a:rPr lang="en-US" altLang="zh-CN" sz="1400" dirty="0">
                <a:cs typeface="+mn-ea"/>
                <a:sym typeface="+mn-lt"/>
              </a:rPr>
              <a:t>+</a:t>
            </a:r>
            <a:r>
              <a:rPr lang="zh-CN" altLang="en-US" sz="1400" dirty="0">
                <a:cs typeface="+mn-ea"/>
                <a:sym typeface="+mn-lt"/>
              </a:rPr>
              <a:t>海洋状态低位，等待金叉反弹</a:t>
            </a:r>
            <a:endParaRPr lang="en-US" altLang="zh-CN" sz="1400" dirty="0">
              <a:cs typeface="+mn-ea"/>
              <a:sym typeface="+mn-lt"/>
            </a:endParaRPr>
          </a:p>
        </p:txBody>
      </p:sp>
      <p:sp>
        <p:nvSpPr>
          <p:cNvPr id="16" name="矩形: 圆角 15">
            <a:extLst>
              <a:ext uri="{FF2B5EF4-FFF2-40B4-BE49-F238E27FC236}">
                <a16:creationId xmlns:a16="http://schemas.microsoft.com/office/drawing/2014/main" id="{46E23F95-36D9-43DA-5569-32378710B323}"/>
              </a:ext>
            </a:extLst>
          </p:cNvPr>
          <p:cNvSpPr/>
          <p:nvPr/>
        </p:nvSpPr>
        <p:spPr>
          <a:xfrm>
            <a:off x="8618815" y="4838750"/>
            <a:ext cx="2483158" cy="71034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zh-CN" altLang="en-US" sz="1400" dirty="0">
                <a:cs typeface="+mn-ea"/>
                <a:sym typeface="+mn-lt"/>
              </a:rPr>
              <a:t>龙虎受伤：龙虎净买＞</a:t>
            </a:r>
            <a:r>
              <a:rPr lang="en-US" altLang="zh-CN" sz="1400" dirty="0">
                <a:cs typeface="+mn-ea"/>
                <a:sym typeface="+mn-lt"/>
              </a:rPr>
              <a:t>0</a:t>
            </a:r>
            <a:r>
              <a:rPr lang="zh-CN" altLang="en-US" sz="1400" dirty="0">
                <a:cs typeface="+mn-ea"/>
                <a:sym typeface="+mn-lt"/>
              </a:rPr>
              <a:t>，股价大幅度下跌</a:t>
            </a:r>
            <a:endParaRPr lang="en-US" altLang="zh-CN" sz="1400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373573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" y="0"/>
            <a:ext cx="12191984" cy="6857991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DOCER_TEMPLATE_OPEN_ONCE_MARK" val="1"/>
  <p:tag name="COMMONDATA" val="eyJoZGlkIjoiY2VjMWU5MTk5OGQyZDRjNDI5M2FkMjMzMDk5YzdjNmI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00000">
            <a:alpha val="80000"/>
          </a:srgbClr>
        </a:solidFill>
        <a:ln w="12700" cap="flat" cmpd="sng" algn="ctr">
          <a:noFill/>
          <a:prstDash val="solid"/>
          <a:miter lim="800000"/>
        </a:ln>
      </a:spPr>
      <a:bodyPr rtlCol="0" anchor="ctr"/>
      <a:lstStyle>
        <a:defPPr marL="0" marR="0" indent="0" algn="ctr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600" b="0" i="0" u="none" strike="noStrike" kern="0" cap="none" spc="0" normalizeH="0" baseline="0" noProof="0">
            <a:ln>
              <a:noFill/>
            </a:ln>
            <a:solidFill>
              <a:srgbClr val="FFFFFF"/>
            </a:solidFill>
            <a:effectLst/>
            <a:uLnTx/>
            <a:uFillTx/>
            <a:latin typeface="Arial" panose="020B0604020202020204"/>
            <a:ea typeface="微软雅黑" panose="020B0503020204020204" charset="-122"/>
            <a:cs typeface="+mn-cs"/>
          </a:defRPr>
        </a:defPPr>
      </a:lstStyle>
    </a:spDef>
    <a:lnDef>
      <a:spPr>
        <a:ln w="12700">
          <a:gradFill flip="none" rotWithShape="1">
            <a:gsLst>
              <a:gs pos="0">
                <a:srgbClr val="F53F44"/>
              </a:gs>
              <a:gs pos="100000">
                <a:srgbClr val="00B0F0"/>
              </a:gs>
            </a:gsLst>
            <a:lin ang="0" scaled="1"/>
            <a:tileRect/>
          </a:gradFill>
          <a:tailEnd type="triangle"/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just">
          <a:lnSpc>
            <a:spcPct val="130000"/>
          </a:lnSpc>
          <a:spcBef>
            <a:spcPts val="500"/>
          </a:spcBef>
          <a:defRPr spc="150" dirty="0">
            <a:solidFill>
              <a:schemeClr val="tx1">
                <a:lumMod val="85000"/>
                <a:lumOff val="15000"/>
              </a:schemeClr>
            </a:solidFill>
            <a:latin typeface="思源黑体 CN Normal" panose="020B0400000000000000" pitchFamily="34" charset="-122"/>
            <a:ea typeface="思源黑体 CN Normal" panose="020B0400000000000000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740</TotalTime>
  <Words>478</Words>
  <Application>Microsoft Office PowerPoint</Application>
  <PresentationFormat>宽屏</PresentationFormat>
  <Paragraphs>71</Paragraphs>
  <Slides>13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5" baseType="lpstr">
      <vt:lpstr>Noto Sans S Chinese Bold</vt:lpstr>
      <vt:lpstr>Roboto</vt:lpstr>
      <vt:lpstr>等线</vt:lpstr>
      <vt:lpstr>思源黑体 CN Heavy</vt:lpstr>
      <vt:lpstr>思源黑体 CN Medium</vt:lpstr>
      <vt:lpstr>思源黑体 CN Normal</vt:lpstr>
      <vt:lpstr>思源黑体 CN Regular</vt:lpstr>
      <vt:lpstr>微软雅黑</vt:lpstr>
      <vt:lpstr>Arial</vt:lpstr>
      <vt:lpstr>Calibri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猪肠 十二</cp:lastModifiedBy>
  <cp:revision>2201</cp:revision>
  <dcterms:created xsi:type="dcterms:W3CDTF">2019-06-19T02:08:00Z</dcterms:created>
  <dcterms:modified xsi:type="dcterms:W3CDTF">2026-07-21T10:03:25Z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EBF8DB5FD94B49F7B17BC65F9BA08668</vt:lpwstr>
  </property>
</Properties>
</file>