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868" r:id="rId2"/>
    <p:sldId id="1454" r:id="rId3"/>
    <p:sldId id="1455" r:id="rId4"/>
    <p:sldId id="1459" r:id="rId5"/>
    <p:sldId id="1456" r:id="rId6"/>
    <p:sldId id="1439" r:id="rId7"/>
    <p:sldId id="1457" r:id="rId8"/>
    <p:sldId id="1458" r:id="rId9"/>
    <p:sldId id="1432" r:id="rId10"/>
    <p:sldId id="1419" r:id="rId11"/>
    <p:sldId id="1452" r:id="rId12"/>
    <p:sldId id="1460" r:id="rId13"/>
    <p:sldId id="1201" r:id="rId14"/>
    <p:sldId id="734" r:id="rId15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29297D41-D083-44DC-9F39-60E18FCB5294}">
          <p14:sldIdLst>
            <p14:sldId id="868"/>
            <p14:sldId id="1454"/>
            <p14:sldId id="1455"/>
            <p14:sldId id="1459"/>
            <p14:sldId id="1456"/>
            <p14:sldId id="1439"/>
            <p14:sldId id="1457"/>
            <p14:sldId id="1458"/>
            <p14:sldId id="1432"/>
            <p14:sldId id="1419"/>
            <p14:sldId id="1452"/>
            <p14:sldId id="1460"/>
            <p14:sldId id="1201"/>
            <p14:sldId id="734"/>
          </p14:sldIdLst>
        </p14:section>
      </p14:sectionLst>
    </p:ext>
    <p:ext uri="{EFAFB233-063F-42B5-8137-9DF3F51BA10A}">
      <p15:sldGuideLst xmlns:p15="http://schemas.microsoft.com/office/powerpoint/2012/main">
        <p15:guide id="1" pos="7400" userDrawn="1">
          <p15:clr>
            <a:srgbClr val="A4A3A4"/>
          </p15:clr>
        </p15:guide>
        <p15:guide id="4" pos="288" userDrawn="1">
          <p15:clr>
            <a:srgbClr val="A4A3A4"/>
          </p15:clr>
        </p15:guide>
        <p15:guide id="5" orient="horz" pos="2159" userDrawn="1">
          <p15:clr>
            <a:srgbClr val="A4A3A4"/>
          </p15:clr>
        </p15:guide>
        <p15:guide id="6" pos="383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DFF"/>
    <a:srgbClr val="FFF6E8"/>
    <a:srgbClr val="2B190D"/>
    <a:srgbClr val="156389"/>
    <a:srgbClr val="EC5F74"/>
    <a:srgbClr val="F2991E"/>
    <a:srgbClr val="7A5CB3"/>
    <a:srgbClr val="555452"/>
    <a:srgbClr val="FFFA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15" autoAdjust="0"/>
    <p:restoredTop sz="95510" autoAdjust="0"/>
  </p:normalViewPr>
  <p:slideViewPr>
    <p:cSldViewPr snapToGrid="0" showGuides="1">
      <p:cViewPr>
        <p:scale>
          <a:sx n="125" d="100"/>
          <a:sy n="125" d="100"/>
        </p:scale>
        <p:origin x="312" y="-492"/>
      </p:cViewPr>
      <p:guideLst>
        <p:guide pos="7400"/>
        <p:guide pos="288"/>
        <p:guide orient="horz" pos="2159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2026/7/2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00C8C8"/>
                </a:solidFill>
                <a:effectLst/>
              </a:rPr>
              <a:t>https://neican.n8n8.cn/vip-column-h5/column-detail/6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https://a1.n8n8.cn/pc-page/lhtj?open=renewal&amp;pageId=400000980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991704"/>
            <a:ext cx="7820008" cy="5064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7156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262925" y="-273323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5.xml"/><Relationship Id="rId21" Type="http://schemas.openxmlformats.org/officeDocument/2006/relationships/image" Target="../media/image8.pn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image" Target="../media/image7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0.pn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9.png"/><Relationship Id="rId10" Type="http://schemas.openxmlformats.org/officeDocument/2006/relationships/tags" Target="../tags/tag12.xml"/><Relationship Id="rId19" Type="http://schemas.openxmlformats.org/officeDocument/2006/relationships/notesSlide" Target="../notesSlides/notesSlide1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270" y="-1270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公开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841750" y="3709035"/>
            <a:ext cx="2001520" cy="380365"/>
            <a:chOff x="6050" y="5841"/>
            <a:chExt cx="3152" cy="599"/>
          </a:xfrm>
        </p:grpSpPr>
        <p:sp>
          <p:nvSpPr>
            <p:cNvPr id="26" name="矩形 25"/>
            <p:cNvSpPr/>
            <p:nvPr/>
          </p:nvSpPr>
          <p:spPr>
            <a:xfrm>
              <a:off x="6110" y="5849"/>
              <a:ext cx="3092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15"/>
              </p:custDataLst>
            </p:nvPr>
          </p:nvSpPr>
          <p:spPr>
            <a:xfrm>
              <a:off x="6120" y="5849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16"/>
              </p:custDataLst>
            </p:nvPr>
          </p:nvSpPr>
          <p:spPr>
            <a:xfrm>
              <a:off x="6050" y="5860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7"/>
              </p:custDataLst>
            </p:nvPr>
          </p:nvSpPr>
          <p:spPr>
            <a:xfrm>
              <a:off x="7702" y="5841"/>
              <a:ext cx="15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710390" y="4372334"/>
            <a:ext cx="3667170" cy="329890"/>
            <a:chOff x="7093" y="6626"/>
            <a:chExt cx="6446" cy="578"/>
          </a:xfrm>
        </p:grpSpPr>
        <p:sp>
          <p:nvSpPr>
            <p:cNvPr id="31" name="矩形 30"/>
            <p:cNvSpPr/>
            <p:nvPr>
              <p:custDataLst>
                <p:tags r:id="rId11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2" name="矩形 31"/>
            <p:cNvSpPr/>
            <p:nvPr>
              <p:custDataLst>
                <p:tags r:id="rId12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3" name="文本框 32"/>
            <p:cNvSpPr txBox="1"/>
            <p:nvPr>
              <p:custDataLst>
                <p:tags r:id="rId13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投资顾问</a:t>
              </a:r>
            </a:p>
          </p:txBody>
        </p:sp>
        <p:sp>
          <p:nvSpPr>
            <p:cNvPr id="34" name="文本框 33"/>
            <p:cNvSpPr txBox="1"/>
            <p:nvPr>
              <p:custDataLst>
                <p:tags r:id="rId14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A1120619100001</a:t>
              </a:r>
              <a:endParaRPr lang="en-US" altLang="zh-CN" sz="14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2"/>
            </p:custDataLst>
          </p:nvPr>
        </p:nvSpPr>
        <p:spPr>
          <a:xfrm>
            <a:off x="6170428" y="3715449"/>
            <a:ext cx="2179849" cy="35678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>
            <p:custDataLst>
              <p:tags r:id="rId3"/>
            </p:custDataLst>
          </p:nvPr>
        </p:nvSpPr>
        <p:spPr>
          <a:xfrm>
            <a:off x="6052794" y="3715449"/>
            <a:ext cx="995495" cy="3567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6033453" y="3728579"/>
            <a:ext cx="1142828" cy="368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rPr>
              <a:t>课程日期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067630" y="3693046"/>
            <a:ext cx="1282647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500"/>
              </a:spcBef>
            </a:pPr>
            <a:fld id="{44E84A3E-DAD5-46E0-B2CD-606E2199FB3C}" type="datetime1">
              <a:rPr lang="zh-CN" altLang="en-US" sz="160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2026/7/2</a:t>
            </a:fld>
            <a:endParaRPr lang="zh-CN" altLang="en-US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126192" y="3197559"/>
            <a:ext cx="3633591" cy="38548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63075" y="3161686"/>
            <a:ext cx="2496822" cy="3745234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3869171" y="4367898"/>
            <a:ext cx="768968" cy="698062"/>
            <a:chOff x="4159400" y="4896577"/>
            <a:chExt cx="1191795" cy="367347"/>
          </a:xfrm>
        </p:grpSpPr>
        <p:sp>
          <p:nvSpPr>
            <p:cNvPr id="16" name="矩形 15"/>
            <p:cNvSpPr/>
            <p:nvPr>
              <p:custDataLst>
                <p:tags r:id="rId9"/>
              </p:custDataLst>
            </p:nvPr>
          </p:nvSpPr>
          <p:spPr>
            <a:xfrm>
              <a:off x="4159400" y="4896577"/>
              <a:ext cx="1191795" cy="3567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4179722" y="4923800"/>
              <a:ext cx="1142932" cy="34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执业编号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710390" y="4736070"/>
            <a:ext cx="3667170" cy="329890"/>
            <a:chOff x="7093" y="6626"/>
            <a:chExt cx="6446" cy="578"/>
          </a:xfrm>
        </p:grpSpPr>
        <p:sp>
          <p:nvSpPr>
            <p:cNvPr id="25" name="矩形 24"/>
            <p:cNvSpPr/>
            <p:nvPr>
              <p:custDataLst>
                <p:tags r:id="rId5"/>
              </p:custDataLst>
            </p:nvPr>
          </p:nvSpPr>
          <p:spPr>
            <a:xfrm>
              <a:off x="7093" y="6626"/>
              <a:ext cx="6446" cy="539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5" name="矩形 34"/>
            <p:cNvSpPr/>
            <p:nvPr>
              <p:custDataLst>
                <p:tags r:id="rId6"/>
              </p:custDataLst>
            </p:nvPr>
          </p:nvSpPr>
          <p:spPr>
            <a:xfrm>
              <a:off x="7105" y="6626"/>
              <a:ext cx="1965" cy="5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/>
            </a:p>
          </p:txBody>
        </p:sp>
        <p:sp>
          <p:nvSpPr>
            <p:cNvPr id="39" name="文本框 38"/>
            <p:cNvSpPr txBox="1"/>
            <p:nvPr>
              <p:custDataLst>
                <p:tags r:id="rId7"/>
              </p:custDataLst>
            </p:nvPr>
          </p:nvSpPr>
          <p:spPr>
            <a:xfrm>
              <a:off x="7223" y="6665"/>
              <a:ext cx="1809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基金从业</a:t>
              </a:r>
            </a:p>
          </p:txBody>
        </p:sp>
        <p:sp>
          <p:nvSpPr>
            <p:cNvPr id="40" name="文本框 39"/>
            <p:cNvSpPr txBox="1"/>
            <p:nvPr>
              <p:custDataLst>
                <p:tags r:id="rId8"/>
              </p:custDataLst>
            </p:nvPr>
          </p:nvSpPr>
          <p:spPr>
            <a:xfrm>
              <a:off x="9159" y="6643"/>
              <a:ext cx="4318" cy="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1400" dirty="0">
                  <a:solidFill>
                    <a:srgbClr val="FFFFFF"/>
                  </a:solidFill>
                  <a:latin typeface="+mn-ea"/>
                </a:rPr>
                <a:t>A20250629000895</a:t>
              </a: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27390" y="-128905"/>
            <a:ext cx="406400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565022" y="1205940"/>
            <a:ext cx="9046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高质量把握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市场大趋势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" y="0"/>
            <a:ext cx="12191984" cy="68579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近期金榜战况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1"/>
          </p:nvPr>
        </p:nvSpPr>
        <p:spPr>
          <a:xfrm>
            <a:off x="2185996" y="5769420"/>
            <a:ext cx="7820008" cy="506496"/>
          </a:xfrm>
        </p:spPr>
        <p:txBody>
          <a:bodyPr>
            <a:normAutofit/>
          </a:bodyPr>
          <a:lstStyle/>
          <a:p>
            <a:r>
              <a:rPr lang="zh-CN" altLang="en-US" dirty="0"/>
              <a:t>已经有</a:t>
            </a:r>
            <a:r>
              <a:rPr lang="en-US" altLang="zh-CN" dirty="0"/>
              <a:t>2</a:t>
            </a:r>
            <a:r>
              <a:rPr lang="zh-CN" altLang="en-US" dirty="0"/>
              <a:t>个翻倍股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198" y="1309405"/>
            <a:ext cx="4924566" cy="3658836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5568" y="1071701"/>
            <a:ext cx="5972234" cy="4365056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47" y="0"/>
            <a:ext cx="9336306" cy="685800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321040" y="4081285"/>
            <a:ext cx="3291286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注意，仅供手机</a:t>
            </a:r>
            <a:r>
              <a:rPr lang="en-US" altLang="zh-CN" dirty="0">
                <a:cs typeface="+mn-ea"/>
                <a:sym typeface="+mn-lt"/>
              </a:rPr>
              <a:t>APP</a:t>
            </a:r>
            <a:r>
              <a:rPr lang="zh-CN" altLang="en-US" dirty="0">
                <a:cs typeface="+mn-ea"/>
                <a:sym typeface="+mn-lt"/>
              </a:rPr>
              <a:t>过渡使用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大盘及市场节奏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42913" y="4841966"/>
            <a:ext cx="11306176" cy="148060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日周金叉，市场再起波澜，继续以龙虎进攻为主，强者恒强；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龙虎关注度高的方向（主线）：科技成长</a:t>
            </a:r>
            <a:r>
              <a:rPr lang="en-US" altLang="zh-CN" dirty="0"/>
              <a:t>+</a:t>
            </a:r>
            <a:r>
              <a:rPr lang="zh-CN" altLang="en-US" dirty="0"/>
              <a:t>资源涨价</a:t>
            </a:r>
            <a:r>
              <a:rPr lang="en-US" altLang="zh-CN" dirty="0"/>
              <a:t>+</a:t>
            </a:r>
            <a:r>
              <a:rPr lang="zh-CN" altLang="en-US" dirty="0"/>
              <a:t>能源替换；</a:t>
            </a:r>
            <a:endParaRPr lang="en-US" altLang="zh-CN" dirty="0"/>
          </a:p>
          <a:p>
            <a:pPr marL="457200" indent="-457200">
              <a:buFont typeface="+mj-lt"/>
              <a:buAutoNum type="arabicPeriod"/>
            </a:pPr>
            <a:r>
              <a:rPr lang="zh-CN" altLang="en-US" dirty="0"/>
              <a:t>战法选择：紫旗突破熊线（强势） 、紫旗回档（稳定）。</a:t>
            </a:r>
          </a:p>
        </p:txBody>
      </p:sp>
      <p:pic>
        <p:nvPicPr>
          <p:cNvPr id="5" name="图片占位符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" b="198"/>
          <a:stretch/>
        </p:blipFill>
        <p:spPr>
          <a:xfrm>
            <a:off x="5001769" y="796290"/>
            <a:ext cx="6747320" cy="3780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" b="941"/>
          <a:stretch/>
        </p:blipFill>
        <p:spPr>
          <a:xfrm>
            <a:off x="506586" y="818991"/>
            <a:ext cx="3527327" cy="37050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" b="126"/>
          <a:stretch/>
        </p:blipFill>
        <p:spPr>
          <a:xfrm>
            <a:off x="1600200" y="1131313"/>
            <a:ext cx="7506970" cy="5847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龙虎活跃度和炒作方向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3627501" y="5183935"/>
            <a:ext cx="7820008" cy="1037604"/>
          </a:xfrm>
        </p:spPr>
        <p:txBody>
          <a:bodyPr/>
          <a:lstStyle/>
          <a:p>
            <a:r>
              <a:rPr lang="zh-CN" altLang="en-US" dirty="0"/>
              <a:t>龙虎净买强度越高，短线炒作情绪越好</a:t>
            </a:r>
            <a:endParaRPr lang="en-US" altLang="zh-CN" dirty="0"/>
          </a:p>
          <a:p>
            <a:r>
              <a:rPr lang="zh-CN" altLang="en-US" dirty="0"/>
              <a:t>累计上榜次数越多的板块，往往为短线热炒的方向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" b="515"/>
          <a:stretch/>
        </p:blipFill>
        <p:spPr>
          <a:xfrm>
            <a:off x="3520440" y="957776"/>
            <a:ext cx="8338376" cy="4114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" r="195"/>
          <a:stretch/>
        </p:blipFill>
        <p:spPr>
          <a:xfrm>
            <a:off x="458603" y="928590"/>
            <a:ext cx="2667258" cy="52929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729445" y="996501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最新龙虎</a:t>
            </a:r>
          </a:p>
        </p:txBody>
      </p:sp>
      <p:sp>
        <p:nvSpPr>
          <p:cNvPr id="8" name="矩形 7"/>
          <p:cNvSpPr/>
          <p:nvPr/>
        </p:nvSpPr>
        <p:spPr>
          <a:xfrm>
            <a:off x="3748331" y="1914711"/>
            <a:ext cx="1627632" cy="158191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44136" y="1673919"/>
            <a:ext cx="1227408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083856" y="1003735"/>
            <a:ext cx="1805592" cy="240792"/>
          </a:xfrm>
          <a:prstGeom prst="rect">
            <a:avLst/>
          </a:prstGeom>
          <a:noFill/>
          <a:ln w="28575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510263" y="928590"/>
            <a:ext cx="135275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板块龙虎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科技</a:t>
            </a:r>
            <a:r>
              <a:rPr lang="en-US" altLang="zh-CN" dirty="0"/>
              <a:t>+</a:t>
            </a:r>
            <a:r>
              <a:rPr lang="zh-CN" altLang="en-US" dirty="0"/>
              <a:t>出口的大趋势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0050" y="5499258"/>
            <a:ext cx="8851900" cy="956405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dirty="0"/>
              <a:t>根据经济发展阶段理论，板块（剔除金融）占 </a:t>
            </a:r>
            <a:r>
              <a:rPr lang="en-US" altLang="zh-CN" dirty="0"/>
              <a:t>A </a:t>
            </a:r>
            <a:r>
              <a:rPr lang="zh-CN" altLang="en-US" dirty="0"/>
              <a:t>股盈利占比突破 </a:t>
            </a:r>
            <a:r>
              <a:rPr lang="en-US" altLang="zh-CN" dirty="0"/>
              <a:t>30%</a:t>
            </a:r>
            <a:r>
              <a:rPr lang="zh-CN" altLang="en-US" dirty="0"/>
              <a:t>后，</a:t>
            </a:r>
            <a:endParaRPr lang="en-US" altLang="zh-CN" dirty="0"/>
          </a:p>
          <a:p>
            <a:r>
              <a:rPr lang="zh-CN" altLang="en-US" dirty="0"/>
              <a:t>在后续 </a:t>
            </a:r>
            <a:r>
              <a:rPr lang="en-US" altLang="zh-CN" dirty="0"/>
              <a:t>5~8 </a:t>
            </a:r>
            <a:r>
              <a:rPr lang="zh-CN" altLang="en-US" dirty="0"/>
              <a:t>年将持续提升至</a:t>
            </a:r>
            <a:r>
              <a:rPr lang="en-US" altLang="zh-CN" dirty="0"/>
              <a:t>60%</a:t>
            </a:r>
            <a:r>
              <a:rPr lang="zh-CN" altLang="en-US" dirty="0"/>
              <a:t>达到峰值，并成为该阶段的核心基本面主线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189225"/>
            <a:ext cx="5931408" cy="286400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757" y="2064523"/>
            <a:ext cx="5248743" cy="317498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922" y="753698"/>
            <a:ext cx="8390476" cy="1180952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板块有新入主力的象征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7691436" y="4423848"/>
            <a:ext cx="4057650" cy="1799746"/>
          </a:xfrm>
        </p:spPr>
        <p:txBody>
          <a:bodyPr/>
          <a:lstStyle/>
          <a:p>
            <a:pPr algn="just"/>
            <a:r>
              <a:rPr lang="en-US" altLang="zh-CN" dirty="0"/>
              <a:t>1</a:t>
            </a:r>
            <a:r>
              <a:rPr lang="zh-CN" altLang="en-US" dirty="0"/>
              <a:t>、流动资金持续</a:t>
            </a:r>
            <a:r>
              <a:rPr lang="en-US" altLang="zh-CN" dirty="0"/>
              <a:t>3</a:t>
            </a:r>
            <a:r>
              <a:rPr lang="zh-CN" altLang="en-US" dirty="0"/>
              <a:t>天以上翻红；</a:t>
            </a:r>
            <a:endParaRPr lang="en-US" altLang="zh-CN" dirty="0"/>
          </a:p>
          <a:p>
            <a:pPr algn="just"/>
            <a:r>
              <a:rPr lang="en-US" altLang="zh-CN" dirty="0"/>
              <a:t>2</a:t>
            </a:r>
            <a:r>
              <a:rPr lang="zh-CN" altLang="en-US" dirty="0"/>
              <a:t>、下跌阶段，股价涨停数量较多，个股连板趋势好；</a:t>
            </a:r>
            <a:endParaRPr lang="en-US" altLang="zh-CN" dirty="0"/>
          </a:p>
          <a:p>
            <a:pPr algn="just"/>
            <a:r>
              <a:rPr lang="en-US" altLang="zh-CN" dirty="0"/>
              <a:t>3</a:t>
            </a:r>
            <a:r>
              <a:rPr lang="zh-CN" altLang="en-US" dirty="0"/>
              <a:t>、近期累计龙虎上榜次数较多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0485" y="856792"/>
            <a:ext cx="4028601" cy="33706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1094709" y="856793"/>
            <a:ext cx="5500686" cy="16578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>
            <a:fillRect/>
          </a:stretch>
        </p:blipFill>
        <p:spPr>
          <a:xfrm>
            <a:off x="457200" y="2773066"/>
            <a:ext cx="6775704" cy="34505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紫旗回档战法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22067"/>
            <a:ext cx="7820008" cy="435858"/>
          </a:xfrm>
        </p:spPr>
        <p:txBody>
          <a:bodyPr>
            <a:normAutofit lnSpcReduction="10000"/>
          </a:bodyPr>
          <a:lstStyle/>
          <a:p>
            <a:r>
              <a:rPr lang="zh-CN" altLang="en-US" dirty="0"/>
              <a:t>三板斧升级板：追求游资机构进攻后的强力回档溢价！</a:t>
            </a:r>
          </a:p>
        </p:txBody>
      </p:sp>
      <p:sp>
        <p:nvSpPr>
          <p:cNvPr id="10" name="矩形: 圆角 9"/>
          <p:cNvSpPr/>
          <p:nvPr/>
        </p:nvSpPr>
        <p:spPr>
          <a:xfrm>
            <a:off x="3948875" y="1718056"/>
            <a:ext cx="1859023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cs typeface="+mn-ea"/>
                <a:sym typeface="+mn-lt"/>
              </a:rPr>
              <a:t>紫旗回档示意图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6911"/>
          <a:stretch>
            <a:fillRect/>
          </a:stretch>
        </p:blipFill>
        <p:spPr>
          <a:xfrm>
            <a:off x="1304925" y="873424"/>
            <a:ext cx="9582150" cy="4735618"/>
          </a:xfrm>
          <a:prstGeom prst="rect">
            <a:avLst/>
          </a:prstGeom>
          <a:ln>
            <a:solidFill>
              <a:srgbClr val="00B0F0"/>
            </a:solidFill>
          </a:ln>
        </p:spPr>
      </p:pic>
      <p:grpSp>
        <p:nvGrpSpPr>
          <p:cNvPr id="14" name="组合 13"/>
          <p:cNvGrpSpPr/>
          <p:nvPr/>
        </p:nvGrpSpPr>
        <p:grpSpPr>
          <a:xfrm>
            <a:off x="1457888" y="1362882"/>
            <a:ext cx="4714313" cy="710348"/>
            <a:chOff x="5205386" y="3999768"/>
            <a:chExt cx="4197370" cy="632457"/>
          </a:xfrm>
        </p:grpSpPr>
        <p:sp>
          <p:nvSpPr>
            <p:cNvPr id="16" name="椭圆 15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5614504" y="3999768"/>
              <a:ext cx="3788252" cy="63245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资金：近</a:t>
              </a: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10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天出紫旗</a:t>
              </a:r>
              <a:endParaRPr lang="en-US" altLang="zh-CN" sz="1400" dirty="0">
                <a:solidFill>
                  <a:schemeClr val="lt1"/>
                </a:solidFill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en-US" altLang="zh-CN" sz="1400" dirty="0">
                  <a:solidFill>
                    <a:schemeClr val="lt1"/>
                  </a:solidFill>
                  <a:cs typeface="+mn-ea"/>
                  <a:sym typeface="+mn-lt"/>
                </a:rPr>
                <a:t>(</a:t>
              </a:r>
              <a:r>
                <a:rPr lang="zh-CN" altLang="en-US" sz="1400" dirty="0">
                  <a:solidFill>
                    <a:schemeClr val="lt1"/>
                  </a:solidFill>
                  <a:cs typeface="+mn-ea"/>
                  <a:sym typeface="+mn-lt"/>
                </a:rPr>
                <a:t>龙虎资金净买入，且有机构参与，稳中带强）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39194" y="2990834"/>
            <a:ext cx="2942662" cy="710348"/>
            <a:chOff x="5205386" y="3999768"/>
            <a:chExt cx="2619988" cy="632457"/>
          </a:xfrm>
        </p:grpSpPr>
        <p:sp>
          <p:nvSpPr>
            <p:cNvPr id="19" name="椭圆 18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2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4" y="3999768"/>
              <a:ext cx="2210870" cy="632457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趋势：智能辅助线</a:t>
              </a:r>
              <a:endParaRPr lang="en-US" altLang="zh-CN" sz="1400" dirty="0">
                <a:cs typeface="+mn-ea"/>
                <a:sym typeface="+mn-lt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跌破辅助线则为战法结束</a:t>
              </a:r>
            </a:p>
          </p:txBody>
        </p:sp>
      </p:grpSp>
      <p:sp>
        <p:nvSpPr>
          <p:cNvPr id="22" name="椭圆 21"/>
          <p:cNvSpPr/>
          <p:nvPr/>
        </p:nvSpPr>
        <p:spPr>
          <a:xfrm>
            <a:off x="8010525" y="2500530"/>
            <a:ext cx="676275" cy="400050"/>
          </a:xfrm>
          <a:prstGeom prst="ellipse">
            <a:avLst/>
          </a:prstGeom>
          <a:noFill/>
          <a:ln w="25400" cap="flat" cmpd="sng" algn="ctr">
            <a:solidFill>
              <a:srgbClr val="FF4DFF"/>
            </a:solidFill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14110" y="4080324"/>
            <a:ext cx="2433357" cy="383192"/>
            <a:chOff x="5205386" y="4145409"/>
            <a:chExt cx="2166530" cy="341174"/>
          </a:xfrm>
        </p:grpSpPr>
        <p:sp>
          <p:nvSpPr>
            <p:cNvPr id="24" name="椭圆 23"/>
            <p:cNvSpPr/>
            <p:nvPr/>
          </p:nvSpPr>
          <p:spPr>
            <a:xfrm>
              <a:off x="5205386" y="4145409"/>
              <a:ext cx="341173" cy="34117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24"/>
            <p:cNvSpPr/>
            <p:nvPr/>
          </p:nvSpPr>
          <p:spPr>
            <a:xfrm>
              <a:off x="5614504" y="4145409"/>
              <a:ext cx="1757412" cy="341174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cs typeface="+mn-ea"/>
                  <a:sym typeface="+mn-lt"/>
                </a:rPr>
                <a:t>买卖点：金叉死叉</a:t>
              </a:r>
            </a:p>
          </p:txBody>
        </p:sp>
      </p:grpSp>
      <p:sp>
        <p:nvSpPr>
          <p:cNvPr id="26" name="矩形: 圆角 25"/>
          <p:cNvSpPr/>
          <p:nvPr/>
        </p:nvSpPr>
        <p:spPr>
          <a:xfrm>
            <a:off x="6374809" y="5079381"/>
            <a:ext cx="1973853" cy="383192"/>
          </a:xfrm>
          <a:prstGeom prst="roundRect">
            <a:avLst/>
          </a:prstGeom>
          <a:solidFill>
            <a:srgbClr val="EE822F"/>
          </a:solidFill>
          <a:ln w="12700" cap="flat" cmpd="sng" algn="ctr">
            <a:gradFill>
              <a:gsLst>
                <a:gs pos="0">
                  <a:sysClr val="window" lastClr="FFFFFF">
                    <a:hueOff val="-4200000"/>
                  </a:sysClr>
                </a:gs>
                <a:gs pos="100000">
                  <a:sysClr val="window" lastClr="FFFFFF"/>
                </a:gs>
              </a:gsLst>
              <a:lin ang="2700000" scaled="1"/>
            </a:gradFill>
            <a:prstDash val="solid"/>
            <a:miter lim="800000"/>
          </a:ln>
          <a:effectLst>
            <a:outerShdw blurRad="101600" dist="50800" dir="5400000" algn="ctr" rotWithShape="0">
              <a:srgbClr val="E54C5E">
                <a:alpha val="60000"/>
              </a:srgbClr>
            </a:outerShdw>
          </a:effectLst>
        </p:spPr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lt1"/>
                </a:solidFill>
                <a:cs typeface="+mn-ea"/>
                <a:sym typeface="+mn-lt"/>
              </a:rPr>
              <a:t>有其他资金支持更好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紫旗突破熊线（强者恒强）</a:t>
            </a:r>
          </a:p>
        </p:txBody>
      </p:sp>
      <p:sp>
        <p:nvSpPr>
          <p:cNvPr id="4" name="文本占位符 1"/>
          <p:cNvSpPr>
            <a:spLocks noGrp="1"/>
          </p:cNvSpPr>
          <p:nvPr/>
        </p:nvSpPr>
        <p:spPr>
          <a:xfrm>
            <a:off x="1310790" y="5984391"/>
            <a:ext cx="9834880" cy="54419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dirty="0">
                <a:sym typeface="+mn-ea"/>
              </a:rPr>
              <a:t>近期</a:t>
            </a:r>
            <a:r>
              <a:rPr lang="zh-CN" altLang="en-US" dirty="0"/>
              <a:t>龙虎紫旗</a:t>
            </a:r>
            <a:r>
              <a:rPr lang="en-US" altLang="zh-CN" dirty="0"/>
              <a:t>+</a:t>
            </a:r>
            <a:r>
              <a:rPr lang="zh-CN" altLang="en-US" dirty="0"/>
              <a:t>涨幅超</a:t>
            </a:r>
            <a:r>
              <a:rPr lang="en-US" altLang="zh-CN" dirty="0"/>
              <a:t>20%</a:t>
            </a:r>
            <a:r>
              <a:rPr lang="zh-CN" altLang="en-US" dirty="0"/>
              <a:t>，确保有主力关注</a:t>
            </a:r>
            <a:r>
              <a:rPr lang="en-US" altLang="zh-CN" dirty="0"/>
              <a:t>+</a:t>
            </a:r>
            <a:r>
              <a:rPr dirty="0"/>
              <a:t>势头强劲，吸引更多资金关注</a:t>
            </a:r>
          </a:p>
        </p:txBody>
      </p:sp>
      <p:pic>
        <p:nvPicPr>
          <p:cNvPr id="5" name="图片占位符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" b="200"/>
          <a:stretch/>
        </p:blipFill>
        <p:spPr>
          <a:xfrm>
            <a:off x="1782763" y="888516"/>
            <a:ext cx="8610600" cy="4824095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grpSp>
        <p:nvGrpSpPr>
          <p:cNvPr id="6" name="组合 5"/>
          <p:cNvGrpSpPr/>
          <p:nvPr/>
        </p:nvGrpSpPr>
        <p:grpSpPr>
          <a:xfrm>
            <a:off x="1909947" y="3847454"/>
            <a:ext cx="2670047" cy="1042637"/>
            <a:chOff x="5205386" y="3999767"/>
            <a:chExt cx="2670047" cy="1042637"/>
          </a:xfrm>
          <a:effectLst/>
        </p:grpSpPr>
        <p:sp>
          <p:nvSpPr>
            <p:cNvPr id="23" name="椭圆 22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1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矩形: 圆角 23"/>
            <p:cNvSpPr/>
            <p:nvPr/>
          </p:nvSpPr>
          <p:spPr>
            <a:xfrm>
              <a:off x="5614504" y="3999767"/>
              <a:ext cx="2260929" cy="1042637"/>
            </a:xfrm>
            <a:prstGeom prst="roundRect">
              <a:avLst/>
            </a:prstGeom>
            <a:solidFill>
              <a:srgbClr val="EE822F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强者形态条件：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近10日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「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涨幅超20%</a:t>
              </a: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+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有龙虎紫旗出现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endParaRPr lang="zh-CN" altLang="en-US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</p:txBody>
        </p:sp>
      </p:grpSp>
      <p:sp>
        <p:nvSpPr>
          <p:cNvPr id="7" name="椭圆 6"/>
          <p:cNvSpPr/>
          <p:nvPr/>
        </p:nvSpPr>
        <p:spPr>
          <a:xfrm>
            <a:off x="2294433" y="3152905"/>
            <a:ext cx="352425" cy="16668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491355" y="2692809"/>
            <a:ext cx="352425" cy="113550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5886341" y="2927572"/>
            <a:ext cx="3587858" cy="1268010"/>
            <a:chOff x="5205386" y="3623851"/>
            <a:chExt cx="3587858" cy="1268010"/>
          </a:xfrm>
          <a:effectLst/>
        </p:grpSpPr>
        <p:sp>
          <p:nvSpPr>
            <p:cNvPr id="19" name="椭圆 18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3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0" name="矩形: 圆角 19"/>
            <p:cNvSpPr/>
            <p:nvPr/>
          </p:nvSpPr>
          <p:spPr>
            <a:xfrm>
              <a:off x="5614503" y="3623851"/>
              <a:ext cx="3178741" cy="1268010"/>
            </a:xfrm>
            <a:prstGeom prst="roundRect">
              <a:avLst/>
            </a:prstGeom>
            <a:solidFill>
              <a:srgbClr val="E54C5E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买点：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1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</a:t>
              </a:r>
              <a:r>
                <a:rPr lang="zh-CN" altLang="en-US" sz="1400" kern="0" dirty="0">
                  <a:solidFill>
                    <a:prstClr val="white"/>
                  </a:solidFill>
                  <a:ea typeface="微软雅黑" panose="020B0503020204020204" charset="-122"/>
                  <a:cs typeface="+mn-ea"/>
                  <a:sym typeface="+mn-lt"/>
                </a:rPr>
                <a:t>激进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」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熊线附近，提前布局</a:t>
              </a:r>
              <a:endParaRPr lang="en-US" altLang="zh-CN" sz="1400" kern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2</a:t>
              </a:r>
              <a:r>
                <a:rPr lang="zh-CN" altLang="en-US" sz="1400" kern="0" dirty="0">
                  <a:solidFill>
                    <a:prstClr val="white"/>
                  </a:solidFill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、「保守」辅助线附近，提前布局</a:t>
              </a:r>
              <a:endParaRPr lang="en-US" altLang="zh-CN" sz="1400" kern="0" dirty="0">
                <a:solidFill>
                  <a:prstClr val="white"/>
                </a:solidFill>
                <a:latin typeface="Arial" panose="020B0604020202020204"/>
                <a:ea typeface="微软雅黑" panose="020B0503020204020204" charset="-122"/>
                <a:cs typeface="+mn-ea"/>
                <a:sym typeface="+mn-lt"/>
              </a:endParaRPr>
            </a:p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en-US" altLang="zh-CN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3</a:t>
              </a: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、「安全」回档金叉，进攻</a:t>
              </a:r>
            </a:p>
          </p:txBody>
        </p:sp>
      </p:grpSp>
      <p:cxnSp>
        <p:nvCxnSpPr>
          <p:cNvPr id="11" name="直接箭头连接符 10"/>
          <p:cNvCxnSpPr>
            <a:cxnSpLocks/>
            <a:stCxn id="19" idx="1"/>
          </p:cNvCxnSpPr>
          <p:nvPr/>
        </p:nvCxnSpPr>
        <p:spPr>
          <a:xfrm flipH="1" flipV="1">
            <a:off x="4749800" y="2920925"/>
            <a:ext cx="1186505" cy="448632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/>
        </p:nvGrpSpPr>
        <p:grpSpPr>
          <a:xfrm>
            <a:off x="7114903" y="4467362"/>
            <a:ext cx="2559593" cy="373380"/>
            <a:chOff x="5205386" y="3999768"/>
            <a:chExt cx="2559593" cy="373380"/>
          </a:xfrm>
          <a:effectLst/>
        </p:grpSpPr>
        <p:sp>
          <p:nvSpPr>
            <p:cNvPr id="17" name="椭圆 16"/>
            <p:cNvSpPr/>
            <p:nvPr/>
          </p:nvSpPr>
          <p:spPr>
            <a:xfrm>
              <a:off x="5205386" y="4015872"/>
              <a:ext cx="341173" cy="341173"/>
            </a:xfrm>
            <a:prstGeom prst="ellipse">
              <a:avLst/>
            </a:prstGeom>
            <a:effectLst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>
                  <a:cs typeface="+mn-ea"/>
                  <a:sym typeface="+mn-lt"/>
                </a:rPr>
                <a:t>4</a:t>
              </a:r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8" name="矩形: 圆角 17"/>
            <p:cNvSpPr/>
            <p:nvPr/>
          </p:nvSpPr>
          <p:spPr>
            <a:xfrm>
              <a:off x="5614505" y="3999768"/>
              <a:ext cx="2150474" cy="373380"/>
            </a:xfrm>
            <a:prstGeom prst="roundRect">
              <a:avLst/>
            </a:prstGeom>
            <a:solidFill>
              <a:srgbClr val="00B050"/>
            </a:solidFill>
            <a:ln w="12700" cap="flat" cmpd="sng" algn="ctr">
              <a:gradFill>
                <a:gsLst>
                  <a:gs pos="0">
                    <a:sysClr val="window" lastClr="FFFFFF">
                      <a:hueOff val="-4200000"/>
                    </a:sysClr>
                  </a:gs>
                  <a:gs pos="100000">
                    <a:sysClr val="window" lastClr="FFFFFF"/>
                  </a:gs>
                </a:gsLst>
                <a:lin ang="2700000" scaled="1"/>
              </a:gradFill>
              <a:prstDash val="solid"/>
              <a:miter lim="800000"/>
            </a:ln>
            <a:effectLst>
              <a:outerShdw blurRad="101600" dist="50800" dir="5400000" algn="ctr" rotWithShape="0">
                <a:srgbClr val="E54C5E">
                  <a:alpha val="60000"/>
                </a:srgbClr>
              </a:outerShdw>
            </a:effectLst>
          </p:spPr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defRPr/>
              </a:pPr>
              <a:r>
                <a:rPr lang="zh-CN" altLang="en-US" sz="1400" kern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ea"/>
                  <a:sym typeface="+mn-lt"/>
                </a:rPr>
                <a:t>卖点：捕捞季节死叉</a:t>
              </a:r>
            </a:p>
          </p:txBody>
        </p:sp>
      </p:grpSp>
      <p:cxnSp>
        <p:nvCxnSpPr>
          <p:cNvPr id="13" name="直接箭头连接符 12"/>
          <p:cNvCxnSpPr>
            <a:cxnSpLocks/>
            <a:endCxn id="17" idx="2"/>
          </p:cNvCxnSpPr>
          <p:nvPr/>
        </p:nvCxnSpPr>
        <p:spPr>
          <a:xfrm flipV="1">
            <a:off x="6832712" y="4654053"/>
            <a:ext cx="282191" cy="274391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  <a:effectLst>
            <a:outerShdw blurRad="50800" dist="38100" dir="2700000" algn="tl" rotWithShape="0">
              <a:schemeClr val="bg1">
                <a:alpha val="8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"/>
          <p:cNvSpPr txBox="1"/>
          <p:nvPr/>
        </p:nvSpPr>
        <p:spPr>
          <a:xfrm>
            <a:off x="5275095" y="5691021"/>
            <a:ext cx="1905000" cy="2914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000" dirty="0">
                <a:solidFill>
                  <a:srgbClr val="B4B4B4"/>
                </a:solidFill>
              </a:rPr>
              <a:t>资料来源：经传软件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D9BD6918-F7C5-F2DD-B9AA-D55BAD32E44F}"/>
              </a:ext>
            </a:extLst>
          </p:cNvPr>
          <p:cNvCxnSpPr>
            <a:cxnSpLocks/>
          </p:cNvCxnSpPr>
          <p:nvPr/>
        </p:nvCxnSpPr>
        <p:spPr>
          <a:xfrm flipH="1">
            <a:off x="5116296" y="3728217"/>
            <a:ext cx="820009" cy="1389883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>
            <a:extLst>
              <a:ext uri="{FF2B5EF4-FFF2-40B4-BE49-F238E27FC236}">
                <a16:creationId xmlns:a16="http://schemas.microsoft.com/office/drawing/2014/main" id="{B2A21D6F-EE38-D7F9-EF7E-0A9606C9DB46}"/>
              </a:ext>
            </a:extLst>
          </p:cNvPr>
          <p:cNvCxnSpPr>
            <a:cxnSpLocks/>
          </p:cNvCxnSpPr>
          <p:nvPr/>
        </p:nvCxnSpPr>
        <p:spPr>
          <a:xfrm flipV="1">
            <a:off x="6586668" y="2014788"/>
            <a:ext cx="1808032" cy="967104"/>
          </a:xfrm>
          <a:prstGeom prst="straightConnector1">
            <a:avLst/>
          </a:prstGeom>
          <a:ln w="22225">
            <a:solidFill>
              <a:srgbClr val="F31BF3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>
            <a:extLst>
              <a:ext uri="{FF2B5EF4-FFF2-40B4-BE49-F238E27FC236}">
                <a16:creationId xmlns:a16="http://schemas.microsoft.com/office/drawing/2014/main" id="{F3A6F08E-52E4-8D26-FAFF-3231506ED863}"/>
              </a:ext>
            </a:extLst>
          </p:cNvPr>
          <p:cNvSpPr/>
          <p:nvPr/>
        </p:nvSpPr>
        <p:spPr>
          <a:xfrm>
            <a:off x="8192155" y="1835150"/>
            <a:ext cx="493754" cy="179638"/>
          </a:xfrm>
          <a:prstGeom prst="ellipse">
            <a:avLst/>
          </a:prstGeom>
          <a:noFill/>
          <a:ln w="22225">
            <a:solidFill>
              <a:srgbClr val="F31BF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强者恒强的选股和操作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51299"/>
            <a:ext cx="7820008" cy="506496"/>
          </a:xfrm>
        </p:spPr>
        <p:txBody>
          <a:bodyPr/>
          <a:lstStyle/>
          <a:p>
            <a:r>
              <a:rPr lang="zh-CN" altLang="en-US" dirty="0"/>
              <a:t>要有强者恒强的思维，敢操作，更要耐心持有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6" y="1135400"/>
            <a:ext cx="7860992" cy="4421808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21386" b="5567"/>
          <a:stretch>
            <a:fillRect/>
          </a:stretch>
        </p:blipFill>
        <p:spPr>
          <a:xfrm>
            <a:off x="457200" y="1135399"/>
            <a:ext cx="3147060" cy="175026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7695" b="3339"/>
          <a:stretch>
            <a:fillRect/>
          </a:stretch>
        </p:blipFill>
        <p:spPr>
          <a:xfrm>
            <a:off x="457200" y="3474719"/>
            <a:ext cx="3147060" cy="209397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2" name="矩形: 圆角 11"/>
          <p:cNvSpPr/>
          <p:nvPr/>
        </p:nvSpPr>
        <p:spPr>
          <a:xfrm>
            <a:off x="1059815" y="2338007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短线</a:t>
            </a:r>
            <a:r>
              <a:rPr lang="en-US" altLang="zh-CN" dirty="0">
                <a:cs typeface="+mn-ea"/>
                <a:sym typeface="+mn-lt"/>
              </a:rPr>
              <a:t>/</a:t>
            </a:r>
            <a:r>
              <a:rPr lang="zh-CN" altLang="en-US" dirty="0">
                <a:cs typeface="+mn-ea"/>
                <a:sym typeface="+mn-lt"/>
              </a:rPr>
              <a:t>选股王</a:t>
            </a:r>
          </a:p>
        </p:txBody>
      </p:sp>
      <p:sp>
        <p:nvSpPr>
          <p:cNvPr id="8" name="矩形: 圆角 11"/>
          <p:cNvSpPr/>
          <p:nvPr/>
        </p:nvSpPr>
        <p:spPr>
          <a:xfrm>
            <a:off x="1059815" y="4952160"/>
            <a:ext cx="1941830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dirty="0">
                <a:cs typeface="+mn-ea"/>
                <a:sym typeface="+mn-lt"/>
              </a:rPr>
              <a:t>机构版</a:t>
            </a:r>
          </a:p>
        </p:txBody>
      </p:sp>
      <p:sp>
        <p:nvSpPr>
          <p:cNvPr id="7" name="矩形: 圆角 11"/>
          <p:cNvSpPr/>
          <p:nvPr/>
        </p:nvSpPr>
        <p:spPr>
          <a:xfrm>
            <a:off x="4093528" y="4379976"/>
            <a:ext cx="5379656" cy="903478"/>
          </a:xfrm>
          <a:prstGeom prst="roundRect">
            <a:avLst/>
          </a:prstGeom>
          <a:solidFill>
            <a:schemeClr val="accent4">
              <a:lumMod val="75000"/>
              <a:alpha val="83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熊线「上</a:t>
            </a:r>
            <a:r>
              <a:rPr lang="en-US" altLang="zh-CN" dirty="0">
                <a:cs typeface="+mn-ea"/>
                <a:sym typeface="+mn-lt"/>
              </a:rPr>
              <a:t>+</a:t>
            </a:r>
            <a:r>
              <a:rPr lang="zh-CN" altLang="en-US" dirty="0">
                <a:cs typeface="+mn-ea"/>
                <a:sym typeface="+mn-lt"/>
              </a:rPr>
              <a:t>下」是为方便选票，实战 </a:t>
            </a:r>
            <a:r>
              <a:rPr lang="en-US" altLang="zh-CN" dirty="0">
                <a:cs typeface="+mn-ea"/>
                <a:sym typeface="+mn-lt"/>
              </a:rPr>
              <a:t>× </a:t>
            </a:r>
            <a:r>
              <a:rPr lang="zh-CN" altLang="en-US" dirty="0">
                <a:cs typeface="+mn-ea"/>
                <a:sym typeface="+mn-lt"/>
              </a:rPr>
              <a:t>掉其中一个</a:t>
            </a:r>
            <a:endParaRPr lang="en-US" altLang="zh-CN" dirty="0">
              <a:cs typeface="+mn-ea"/>
              <a:sym typeface="+mn-lt"/>
            </a:endParaRPr>
          </a:p>
          <a:p>
            <a:pPr algn="ctr">
              <a:lnSpc>
                <a:spcPct val="120000"/>
              </a:lnSpc>
            </a:pPr>
            <a:r>
              <a:rPr lang="zh-CN" altLang="en-US" dirty="0">
                <a:cs typeface="+mn-ea"/>
                <a:sym typeface="+mn-lt"/>
              </a:rPr>
              <a:t>线上是选熊线支撑，线下选向上突破</a:t>
            </a:r>
          </a:p>
        </p:txBody>
      </p:sp>
      <p:sp>
        <p:nvSpPr>
          <p:cNvPr id="9" name="矩形: 圆角 11"/>
          <p:cNvSpPr/>
          <p:nvPr/>
        </p:nvSpPr>
        <p:spPr>
          <a:xfrm>
            <a:off x="2848865" y="2559871"/>
            <a:ext cx="2628391" cy="925422"/>
          </a:xfrm>
          <a:prstGeom prst="roundRect">
            <a:avLst/>
          </a:prstGeom>
          <a:solidFill>
            <a:schemeClr val="accent4">
              <a:lumMod val="75000"/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尽量贴近龙虎强势思路选取指标，结合行业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2063598" y="4185504"/>
            <a:ext cx="1921028" cy="423693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 flipH="1" flipV="1">
            <a:off x="1930088" y="4528467"/>
            <a:ext cx="2054538" cy="459248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ED49D05-943B-C700-F6B2-1A8B49281D7F}"/>
              </a:ext>
            </a:extLst>
          </p:cNvPr>
          <p:cNvCxnSpPr>
            <a:cxnSpLocks/>
          </p:cNvCxnSpPr>
          <p:nvPr/>
        </p:nvCxnSpPr>
        <p:spPr>
          <a:xfrm flipH="1" flipV="1">
            <a:off x="2357253" y="1988880"/>
            <a:ext cx="1736275" cy="382945"/>
          </a:xfrm>
          <a:prstGeom prst="straightConnector1">
            <a:avLst/>
          </a:prstGeom>
          <a:ln w="50800">
            <a:gradFill flip="none" rotWithShape="1">
              <a:gsLst>
                <a:gs pos="0">
                  <a:srgbClr val="F53F44"/>
                </a:gs>
                <a:gs pos="100000">
                  <a:srgbClr val="00B0F0"/>
                </a:gs>
              </a:gsLst>
              <a:lin ang="0" scaled="1"/>
              <a:tileRect/>
            </a:gra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</p:spPr>
        <p:txBody>
          <a:bodyPr/>
          <a:lstStyle/>
          <a:p>
            <a:r>
              <a:rPr lang="zh-CN" altLang="en-US" dirty="0"/>
              <a:t>选股条件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4331688" y="2203980"/>
            <a:ext cx="1090432" cy="4045128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选择紫旗（机构版以上），寻找金叉「进攻」初期的节奏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6553" y="821707"/>
            <a:ext cx="2908630" cy="118404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463" y="821706"/>
            <a:ext cx="3087442" cy="107190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r="1051"/>
          <a:stretch>
            <a:fillRect/>
          </a:stretch>
        </p:blipFill>
        <p:spPr>
          <a:xfrm>
            <a:off x="883235" y="2203980"/>
            <a:ext cx="3284906" cy="4045129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" r="1696"/>
          <a:stretch>
            <a:fillRect/>
          </a:stretch>
        </p:blipFill>
        <p:spPr>
          <a:xfrm>
            <a:off x="6494056" y="2128488"/>
            <a:ext cx="3172256" cy="412062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矩形: 圆角 3"/>
          <p:cNvSpPr/>
          <p:nvPr/>
        </p:nvSpPr>
        <p:spPr>
          <a:xfrm>
            <a:off x="5741119" y="3276473"/>
            <a:ext cx="354881" cy="959215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/>
            <a:r>
              <a:rPr lang="en-US" altLang="zh-CN" sz="1400" spc="300" dirty="0">
                <a:cs typeface="+mn-ea"/>
                <a:sym typeface="+mn-lt"/>
              </a:rPr>
              <a:t>6</a:t>
            </a:r>
            <a:r>
              <a:rPr lang="zh-CN" altLang="en-US" sz="1400" spc="300" dirty="0">
                <a:cs typeface="+mn-ea"/>
                <a:sym typeface="+mn-lt"/>
              </a:rPr>
              <a:t>月</a:t>
            </a:r>
            <a:r>
              <a:rPr lang="en-US" altLang="zh-CN" sz="1400" spc="300" dirty="0">
                <a:cs typeface="+mn-ea"/>
                <a:sym typeface="+mn-lt"/>
              </a:rPr>
              <a:t>7</a:t>
            </a:r>
            <a:endParaRPr lang="zh-CN" altLang="en-US" sz="1400" spc="300" dirty="0">
              <a:cs typeface="+mn-ea"/>
              <a:sym typeface="+mn-lt"/>
            </a:endParaRPr>
          </a:p>
        </p:txBody>
      </p:sp>
      <p:sp>
        <p:nvSpPr>
          <p:cNvPr id="8" name="矩形: 圆角 7"/>
          <p:cNvSpPr/>
          <p:nvPr/>
        </p:nvSpPr>
        <p:spPr>
          <a:xfrm>
            <a:off x="4394035" y="1046656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盘中</a:t>
            </a:r>
          </a:p>
        </p:txBody>
      </p:sp>
      <p:sp>
        <p:nvSpPr>
          <p:cNvPr id="11" name="矩形: 圆角 10"/>
          <p:cNvSpPr/>
          <p:nvPr/>
        </p:nvSpPr>
        <p:spPr>
          <a:xfrm>
            <a:off x="10343014" y="1207327"/>
            <a:ext cx="965738" cy="373380"/>
          </a:xfrm>
          <a:prstGeom prst="roundRect">
            <a:avLst/>
          </a:prstGeom>
          <a:solidFill>
            <a:schemeClr val="accent6">
              <a:alpha val="84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cs typeface="+mn-ea"/>
                <a:sym typeface="+mn-lt"/>
              </a:rPr>
              <a:t>盘后</a:t>
            </a:r>
          </a:p>
        </p:txBody>
      </p:sp>
      <p:sp>
        <p:nvSpPr>
          <p:cNvPr id="6" name="文本占位符 2"/>
          <p:cNvSpPr txBox="1"/>
          <p:nvPr/>
        </p:nvSpPr>
        <p:spPr>
          <a:xfrm>
            <a:off x="10280667" y="2203980"/>
            <a:ext cx="1090432" cy="4045128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u="none" strike="noStrike" kern="1200" cap="none" spc="150" normalizeH="0" baseline="0" dirty="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直接选「紫旗回档」，死叉</a:t>
            </a:r>
            <a:r>
              <a:rPr lang="en-US" altLang="zh-CN" dirty="0"/>
              <a:t>3</a:t>
            </a:r>
            <a:r>
              <a:rPr lang="zh-CN" altLang="en-US" dirty="0"/>
              <a:t>天以上，等待回档的「潜力」股</a:t>
            </a:r>
          </a:p>
        </p:txBody>
      </p:sp>
      <p:sp>
        <p:nvSpPr>
          <p:cNvPr id="5" name="空白"/>
          <p:cNvSpPr/>
          <p:nvPr/>
        </p:nvSpPr>
        <p:spPr>
          <a:xfrm>
            <a:off x="7983454" y="1187562"/>
            <a:ext cx="1509796" cy="3427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7" name="辅助线附近"/>
          <p:cNvSpPr/>
          <p:nvPr/>
        </p:nvSpPr>
        <p:spPr>
          <a:xfrm>
            <a:off x="8026400" y="1280509"/>
            <a:ext cx="1219200" cy="3204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6" name="控盘增加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3453" y="1178016"/>
            <a:ext cx="1533333" cy="409524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Y2VjMWU5MTk5OGQyZDRjNDI5M2FkMjMzMDk5YzdjNm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1996</TotalTime>
  <Words>566</Words>
  <Application>Microsoft Office PowerPoint</Application>
  <PresentationFormat>宽屏</PresentationFormat>
  <Paragraphs>77</Paragraphs>
  <Slides>14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Noto Sans S Chinese Bold</vt:lpstr>
      <vt:lpstr>Roboto</vt:lpstr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猪肠 十二</cp:lastModifiedBy>
  <cp:revision>2169</cp:revision>
  <dcterms:created xsi:type="dcterms:W3CDTF">2019-06-19T02:08:00Z</dcterms:created>
  <dcterms:modified xsi:type="dcterms:W3CDTF">2026-07-02T01:37:21Z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EBF8DB5FD94B49F7B17BC65F9BA08668</vt:lpwstr>
  </property>
</Properties>
</file>