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868" r:id="rId2"/>
    <p:sldId id="1412" r:id="rId3"/>
    <p:sldId id="1442" r:id="rId4"/>
    <p:sldId id="1430" r:id="rId5"/>
    <p:sldId id="1431" r:id="rId6"/>
    <p:sldId id="1439" r:id="rId7"/>
    <p:sldId id="1443" r:id="rId8"/>
    <p:sldId id="1432" r:id="rId9"/>
    <p:sldId id="1445" r:id="rId10"/>
    <p:sldId id="1441" r:id="rId11"/>
    <p:sldId id="1419" r:id="rId12"/>
    <p:sldId id="1440" r:id="rId13"/>
    <p:sldId id="1201" r:id="rId14"/>
    <p:sldId id="734" r:id="rId15"/>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29297D41-D083-44DC-9F39-60E18FCB5294}">
          <p14:sldIdLst>
            <p14:sldId id="868"/>
            <p14:sldId id="1412"/>
            <p14:sldId id="1442"/>
            <p14:sldId id="1430"/>
            <p14:sldId id="1431"/>
            <p14:sldId id="1439"/>
            <p14:sldId id="1443"/>
            <p14:sldId id="1432"/>
            <p14:sldId id="1445"/>
            <p14:sldId id="1441"/>
            <p14:sldId id="1419"/>
            <p14:sldId id="1440"/>
            <p14:sldId id="1201"/>
            <p14:sldId id="734"/>
          </p14:sldIdLst>
        </p14:section>
      </p14:sectionLst>
    </p:ext>
    <p:ext uri="{EFAFB233-063F-42B5-8137-9DF3F51BA10A}">
      <p15:sldGuideLst xmlns:p15="http://schemas.microsoft.com/office/powerpoint/2012/main">
        <p15:guide id="1" pos="7423" userDrawn="1">
          <p15:clr>
            <a:srgbClr val="A4A3A4"/>
          </p15:clr>
        </p15:guide>
        <p15:guide id="4" pos="279" userDrawn="1">
          <p15:clr>
            <a:srgbClr val="A4A3A4"/>
          </p15:clr>
        </p15:guide>
        <p15:guide id="5"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十二 猪肠" initials="十二"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56389"/>
    <a:srgbClr val="FF4DFF"/>
    <a:srgbClr val="EC5F74"/>
    <a:srgbClr val="F2991E"/>
    <a:srgbClr val="7A5CB3"/>
    <a:srgbClr val="555452"/>
    <a:srgbClr val="FFFA9D"/>
    <a:srgbClr val="FFFFFF"/>
    <a:srgbClr val="ED000E"/>
    <a:srgbClr val="4E83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86" autoAdjust="0"/>
    <p:restoredTop sz="91436" autoAdjust="0"/>
  </p:normalViewPr>
  <p:slideViewPr>
    <p:cSldViewPr snapToGrid="0" showGuides="1">
      <p:cViewPr varScale="1">
        <p:scale>
          <a:sx n="101" d="100"/>
          <a:sy n="101" d="100"/>
        </p:scale>
        <p:origin x="1338" y="102"/>
      </p:cViewPr>
      <p:guideLst>
        <p:guide pos="7423"/>
        <p:guide pos="279"/>
        <p:guide orient="horz" pos="2160"/>
      </p:guideLst>
    </p:cSldViewPr>
  </p:slideViewPr>
  <p:notesTextViewPr>
    <p:cViewPr>
      <p:scale>
        <a:sx n="100" d="100"/>
        <a:sy n="100" d="100"/>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2025/7/6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B177E-A36A-4FAC-A81D-A76AEDFB431B}" type="datetimeFigureOut">
              <a:rPr lang="zh-CN" altLang="en-US" smtClean="0"/>
              <a:t>2025/7/6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A8A0F-2889-48AE-A0D4-B2585C9A381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2</a:t>
            </a:fld>
            <a:endParaRPr lang="zh-CN" altLang="en-US"/>
          </a:p>
        </p:txBody>
      </p:sp>
    </p:spTree>
    <p:extLst>
      <p:ext uri="{BB962C8B-B14F-4D97-AF65-F5344CB8AC3E}">
        <p14:creationId xmlns:p14="http://schemas.microsoft.com/office/powerpoint/2010/main" val="941501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69A8A0F-2889-48AE-A0D4-B2585C9A3812}" type="slidenum">
              <a:rPr lang="zh-CN" altLang="en-US" smtClean="0"/>
              <a:t>7</a:t>
            </a:fld>
            <a:endParaRPr lang="zh-CN" altLang="en-US"/>
          </a:p>
        </p:txBody>
      </p:sp>
    </p:spTree>
    <p:extLst>
      <p:ext uri="{BB962C8B-B14F-4D97-AF65-F5344CB8AC3E}">
        <p14:creationId xmlns:p14="http://schemas.microsoft.com/office/powerpoint/2010/main" val="3737227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solidFill>
                  <a:srgbClr val="00C8C8"/>
                </a:solidFill>
                <a:effectLst/>
              </a:rPr>
              <a:t>https://neican.n8n8.cn/vip-column-h5/column-detail/6</a:t>
            </a:r>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11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en-US" altLang="zh-CN" dirty="0">
                <a:solidFill>
                  <a:srgbClr val="00C8C8"/>
                </a:solidFill>
                <a:effectLst/>
              </a:rPr>
              <a:t>https://a1.n8n8.cn/pc-page/lhtj?open=renewal&amp;pageId=400000980</a:t>
            </a:r>
            <a:endParaRPr lang="en-US" altLang="zh-CN" dirty="0">
              <a:effectLst/>
            </a:endParaRPr>
          </a:p>
        </p:txBody>
      </p:sp>
      <p:sp>
        <p:nvSpPr>
          <p:cNvPr id="4" name="灯片编号占位符 3"/>
          <p:cNvSpPr>
            <a:spLocks noGrp="1"/>
          </p:cNvSpPr>
          <p:nvPr>
            <p:ph type="sldNum" sz="quarter" idx="5"/>
          </p:nvPr>
        </p:nvSpPr>
        <p:spPr/>
        <p:txBody>
          <a:bodyPr/>
          <a:lstStyle/>
          <a:p>
            <a:fld id="{769A8A0F-2889-48AE-A0D4-B2585C9A3812}"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图文">
    <p:spTree>
      <p:nvGrpSpPr>
        <p:cNvPr id="1" name=""/>
        <p:cNvGrpSpPr/>
        <p:nvPr/>
      </p:nvGrpSpPr>
      <p:grpSpPr>
        <a:xfrm>
          <a:off x="0" y="0"/>
          <a:ext cx="0" cy="0"/>
          <a:chOff x="0" y="0"/>
          <a:chExt cx="0" cy="0"/>
        </a:xfrm>
      </p:grpSpPr>
      <p:pic>
        <p:nvPicPr>
          <p:cNvPr id="10" name="图片 9" descr="PPT封面 拷贝"/>
          <p:cNvPicPr>
            <a:picLocks noChangeAspect="1"/>
          </p:cNvPicPr>
          <p:nvPr userDrawn="1"/>
        </p:nvPicPr>
        <p:blipFill>
          <a:blip r:embed="rId2"/>
          <a:stretch>
            <a:fillRect/>
          </a:stretch>
        </p:blipFill>
        <p:spPr>
          <a:xfrm>
            <a:off x="0" y="-11430"/>
            <a:ext cx="12192000" cy="6858000"/>
          </a:xfrm>
          <a:prstGeom prst="rect">
            <a:avLst/>
          </a:prstGeom>
        </p:spPr>
      </p:pic>
      <p:sp>
        <p:nvSpPr>
          <p:cNvPr id="11" name="矩形 10"/>
          <p:cNvSpPr/>
          <p:nvPr userDrawn="1"/>
        </p:nvSpPr>
        <p:spPr>
          <a:xfrm>
            <a:off x="1" y="791210"/>
            <a:ext cx="12191364" cy="6066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endParaRPr lang="zh-CN" altLang="en-US">
              <a:ln w="22225">
                <a:solidFill>
                  <a:schemeClr val="accent2"/>
                </a:solidFill>
                <a:prstDash val="solid"/>
              </a:ln>
              <a:solidFill>
                <a:schemeClr val="accent2">
                  <a:lumMod val="40000"/>
                  <a:lumOff val="60000"/>
                </a:schemeClr>
              </a:solidFill>
              <a:effectLst/>
            </a:endParaRPr>
          </a:p>
        </p:txBody>
      </p:sp>
      <p:sp>
        <p:nvSpPr>
          <p:cNvPr id="12" name="文本框 11"/>
          <p:cNvSpPr txBox="1"/>
          <p:nvPr userDrawn="1"/>
        </p:nvSpPr>
        <p:spPr>
          <a:xfrm>
            <a:off x="530860" y="6582410"/>
            <a:ext cx="11130280" cy="275590"/>
          </a:xfrm>
          <a:prstGeom prst="rect">
            <a:avLst/>
          </a:prstGeom>
          <a:noFill/>
        </p:spPr>
        <p:txBody>
          <a:bodyPr wrap="square" rtlCol="0">
            <a:spAutoFit/>
          </a:bodyPr>
          <a:lstStyle/>
          <a:p>
            <a:pPr algn="ctr"/>
            <a:r>
              <a:rPr lang="zh-CN"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经传多赢投资顾问：张明科</a:t>
            </a:r>
            <a:r>
              <a:rPr lang="zh-CN" altLang="en-US"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丨执业编号：A1120619100001</a:t>
            </a:r>
            <a:r>
              <a:rPr lang="en-US" altLang="zh-CN"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  </a:t>
            </a:r>
            <a:r>
              <a:rPr lang="zh-CN" altLang="en-US"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风险提示:观点基于软件数据和理论模型分析，仅供参考，不构成投资建议，股市有风险，投资需谨慎。</a:t>
            </a:r>
            <a:endParaRPr lang="zh-CN" altLang="en-US" sz="1200">
              <a:solidFill>
                <a:schemeClr val="tx1">
                  <a:lumMod val="65000"/>
                  <a:lumOff val="3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endParaRPr>
          </a:p>
        </p:txBody>
      </p:sp>
      <p:pic>
        <p:nvPicPr>
          <p:cNvPr id="16" name="图片 15" descr="经传logo白色"/>
          <p:cNvPicPr>
            <a:picLocks noChangeAspect="1"/>
          </p:cNvPicPr>
          <p:nvPr userDrawn="1"/>
        </p:nvPicPr>
        <p:blipFill>
          <a:blip r:embed="rId3"/>
          <a:stretch>
            <a:fillRect/>
          </a:stretch>
        </p:blipFill>
        <p:spPr>
          <a:xfrm>
            <a:off x="294005" y="200025"/>
            <a:ext cx="1797685" cy="405765"/>
          </a:xfrm>
          <a:prstGeom prst="rect">
            <a:avLst/>
          </a:prstGeom>
        </p:spPr>
      </p:pic>
      <p:pic>
        <p:nvPicPr>
          <p:cNvPr id="13" name="图片 12" descr="龙头"/>
          <p:cNvPicPr>
            <a:picLocks noChangeAspect="1"/>
          </p:cNvPicPr>
          <p:nvPr userDrawn="1"/>
        </p:nvPicPr>
        <p:blipFill>
          <a:blip r:embed="rId4"/>
          <a:stretch>
            <a:fillRect/>
          </a:stretch>
        </p:blipFill>
        <p:spPr>
          <a:xfrm>
            <a:off x="10100310" y="254635"/>
            <a:ext cx="1762125" cy="335915"/>
          </a:xfrm>
          <a:prstGeom prst="rect">
            <a:avLst/>
          </a:prstGeom>
        </p:spPr>
      </p:pic>
      <p:sp>
        <p:nvSpPr>
          <p:cNvPr id="9" name="文本占位符 2"/>
          <p:cNvSpPr>
            <a:spLocks noGrp="1"/>
          </p:cNvSpPr>
          <p:nvPr>
            <p:ph type="body" sz="quarter" idx="10"/>
          </p:nvPr>
        </p:nvSpPr>
        <p:spPr>
          <a:xfrm>
            <a:off x="3471863" y="69925"/>
            <a:ext cx="5248274" cy="622300"/>
          </a:xfrm>
          <a:prstGeom prst="rect">
            <a:avLst/>
          </a:prstGeom>
        </p:spPr>
        <p:txBody>
          <a:bodyPr anchor="ctr" anchorCtr="0">
            <a:noAutofit/>
          </a:bodyPr>
          <a:lstStyle>
            <a:lvl1pPr marL="0" indent="0" algn="ctr" defTabSz="914400" rtl="0" eaLnBrk="1" latinLnBrk="0" hangingPunct="1">
              <a:spcAft>
                <a:spcPts val="0"/>
              </a:spcAft>
              <a:buNone/>
              <a:defRPr lang="zh-CN" altLang="en-US" sz="4200" u="none" strike="noStrike" kern="1200" cap="none" spc="-200" normalizeH="0" baseline="0" dirty="0">
                <a:gradFill>
                  <a:gsLst>
                    <a:gs pos="0">
                      <a:srgbClr val="FFEFCE"/>
                    </a:gs>
                    <a:gs pos="100000">
                      <a:srgbClr val="FFD483"/>
                    </a:gs>
                  </a:gsLst>
                  <a:lin ang="5400000" scaled="0"/>
                </a:gradFill>
                <a:uFillTx/>
                <a:latin typeface="Noto Sans S Chinese Bold" panose="020B0800000000000000" charset="-122"/>
                <a:ea typeface="Noto Sans S Chinese Bold" panose="020B0800000000000000" charset="-122"/>
                <a:cs typeface="+mn-cs"/>
              </a:defRPr>
            </a:lvl1pPr>
          </a:lstStyle>
          <a:p>
            <a:pPr marL="0" lvl="0" indent="0" algn="ctr" defTabSz="914400" rtl="0" eaLnBrk="1" fontAlgn="auto" latinLnBrk="0" hangingPunct="1">
              <a:lnSpc>
                <a:spcPct val="100000"/>
              </a:lnSpc>
              <a:spcBef>
                <a:spcPts val="0"/>
              </a:spcBef>
              <a:spcAft>
                <a:spcPts val="1000"/>
              </a:spcAft>
              <a:buFont typeface="Arial" panose="020B0604020202020204" pitchFamily="34" charset="0"/>
              <a:buNone/>
            </a:pPr>
            <a:endParaRPr lang="zh-CN" altLang="en-US" dirty="0"/>
          </a:p>
        </p:txBody>
      </p:sp>
      <p:sp>
        <p:nvSpPr>
          <p:cNvPr id="14" name="文本占位符 11"/>
          <p:cNvSpPr>
            <a:spLocks noGrp="1"/>
          </p:cNvSpPr>
          <p:nvPr>
            <p:ph type="body" sz="quarter" idx="11"/>
          </p:nvPr>
        </p:nvSpPr>
        <p:spPr>
          <a:xfrm>
            <a:off x="2185996" y="5691299"/>
            <a:ext cx="7820008" cy="544401"/>
          </a:xfrm>
          <a:prstGeom prst="rect">
            <a:avLst/>
          </a:prstGeom>
        </p:spPr>
        <p:txBody>
          <a:bodyPr>
            <a:normAutofit/>
          </a:bodyPr>
          <a:lstStyle>
            <a:lvl1pPr marL="0" indent="0" algn="ctr" defTabSz="914400" rtl="0" eaLnBrk="1" fontAlgn="auto" latinLnBrk="0" hangingPunct="1">
              <a:lnSpc>
                <a:spcPct val="120000"/>
              </a:lnSpc>
              <a:spcBef>
                <a:spcPts val="500"/>
              </a:spcBef>
              <a:spcAft>
                <a:spcPts val="0"/>
              </a:spcAft>
              <a:buFont typeface="Arial" panose="020B0604020202020204" pitchFamily="34" charset="0"/>
              <a:buNone/>
              <a:defRPr lang="zh-CN" altLang="en-US" sz="2000" b="1" u="none" strike="noStrike" kern="1200" cap="none" spc="150" normalizeH="0" baseline="0" dirty="0">
                <a:solidFill>
                  <a:srgbClr val="B34500"/>
                </a:solidFill>
                <a:uFillTx/>
                <a:latin typeface="思源黑体 CN Regular" panose="020B0500000000000000" pitchFamily="34" charset="-122"/>
                <a:ea typeface="思源黑体 CN Regular" panose="020B0500000000000000" pitchFamily="34" charset="-122"/>
                <a:cs typeface="+mn-cs"/>
              </a:defRPr>
            </a:lvl1pPr>
          </a:lstStyle>
          <a:p>
            <a:pPr lvl="0"/>
            <a:endParaRPr lang="zh-CN" altLang="en-US" dirty="0"/>
          </a:p>
        </p:txBody>
      </p:sp>
      <p:sp>
        <p:nvSpPr>
          <p:cNvPr id="15" name="图片占位符 15"/>
          <p:cNvSpPr>
            <a:spLocks noGrp="1"/>
          </p:cNvSpPr>
          <p:nvPr>
            <p:ph type="pic" sz="quarter" idx="12"/>
          </p:nvPr>
        </p:nvSpPr>
        <p:spPr>
          <a:xfrm>
            <a:off x="2270224" y="1086636"/>
            <a:ext cx="7656168" cy="4289274"/>
          </a:xfrm>
          <a:prstGeom prst="rect">
            <a:avLst/>
          </a:prstGeom>
          <a:ln>
            <a:solidFill>
              <a:srgbClr val="074D93">
                <a:lumMod val="60000"/>
                <a:lumOff val="40000"/>
              </a:srgbClr>
            </a:solidFill>
          </a:ln>
        </p:spPr>
        <p:txBody>
          <a:bodyPr/>
          <a:lstStyle>
            <a:lvl1pPr>
              <a:defRPr kumimoji="0" lang="zh-CN" altLang="en-US" b="0" i="0" dirty="0">
                <a:ln>
                  <a:noFill/>
                </a:ln>
                <a:solidFill>
                  <a:srgbClr val="000000">
                    <a:lumMod val="65000"/>
                    <a:lumOff val="35000"/>
                  </a:srgbClr>
                </a:solidFill>
                <a:effectLst/>
                <a:uLnTx/>
              </a:defRPr>
            </a:lvl1pPr>
          </a:lstStyle>
          <a:p>
            <a:pPr marR="0" lvl="0">
              <a:buClrTx/>
              <a:buSzTx/>
            </a:pP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正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rcRect l="5556" r="5556"/>
          <a:stretch>
            <a:fillRect/>
          </a:stretch>
        </p:blipFill>
        <p:spPr>
          <a:xfrm>
            <a:off x="0" y="0"/>
            <a:ext cx="12192000" cy="6858000"/>
          </a:xfrm>
          <a:prstGeom prst="rect">
            <a:avLst/>
          </a:prstGeom>
        </p:spPr>
      </p:pic>
      <p:sp>
        <p:nvSpPr>
          <p:cNvPr id="6" name="矩形: 圆角 5"/>
          <p:cNvSpPr/>
          <p:nvPr userDrawn="1"/>
        </p:nvSpPr>
        <p:spPr>
          <a:xfrm>
            <a:off x="0" y="600075"/>
            <a:ext cx="12192000" cy="5871491"/>
          </a:xfrm>
          <a:prstGeom prst="roundRect">
            <a:avLst>
              <a:gd name="adj" fmla="val 1031"/>
            </a:avLst>
          </a:prstGeom>
          <a:solidFill>
            <a:schemeClr val="bg1"/>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9" name="图片 8" descr="经传logo白色"/>
          <p:cNvPicPr>
            <a:picLocks noChangeAspect="1"/>
          </p:cNvPicPr>
          <p:nvPr userDrawn="1"/>
        </p:nvPicPr>
        <p:blipFill>
          <a:blip r:embed="rId3"/>
          <a:stretch>
            <a:fillRect/>
          </a:stretch>
        </p:blipFill>
        <p:spPr>
          <a:xfrm>
            <a:off x="142875" y="168910"/>
            <a:ext cx="1162170" cy="262255"/>
          </a:xfrm>
          <a:prstGeom prst="rect">
            <a:avLst/>
          </a:prstGeom>
        </p:spPr>
      </p:pic>
      <p:sp>
        <p:nvSpPr>
          <p:cNvPr id="10" name="文本占位符 7"/>
          <p:cNvSpPr>
            <a:spLocks noGrp="1"/>
          </p:cNvSpPr>
          <p:nvPr>
            <p:ph type="body" sz="quarter" idx="10"/>
          </p:nvPr>
        </p:nvSpPr>
        <p:spPr>
          <a:xfrm>
            <a:off x="3141552" y="0"/>
            <a:ext cx="5908896" cy="660400"/>
          </a:xfrm>
          <a:prstGeom prst="rect">
            <a:avLst/>
          </a:prstGeom>
        </p:spPr>
        <p:txBody>
          <a:bodyPr anchor="ctr" anchorCtr="1"/>
          <a:lstStyle>
            <a:lvl1pPr marL="0" indent="0" algn="ctr" defTabSz="457200" rtl="0" eaLnBrk="1" latinLnBrk="0" hangingPunct="1">
              <a:lnSpc>
                <a:spcPct val="120000"/>
              </a:lnSpc>
              <a:buNone/>
              <a:defRPr lang="zh-CN" altLang="en-US" sz="2800" b="1" kern="1200" dirty="0">
                <a:solidFill>
                  <a:schemeClr val="bg1"/>
                </a:solidFill>
                <a:latin typeface="微软雅黑" panose="020B0503020204020204" charset="-122"/>
                <a:ea typeface="微软雅黑" panose="020B0503020204020204" charset="-122"/>
                <a:cs typeface="+mn-cs"/>
              </a:defRPr>
            </a:lvl1pPr>
          </a:lstStyle>
          <a:p>
            <a:pPr lvl="0"/>
            <a:endParaRPr lang="zh-CN" altLang="en-US" dirty="0"/>
          </a:p>
        </p:txBody>
      </p:sp>
      <p:sp>
        <p:nvSpPr>
          <p:cNvPr id="11" name="文本占位符 11"/>
          <p:cNvSpPr>
            <a:spLocks noGrp="1"/>
          </p:cNvSpPr>
          <p:nvPr>
            <p:ph type="body" sz="quarter" idx="11"/>
          </p:nvPr>
        </p:nvSpPr>
        <p:spPr>
          <a:xfrm>
            <a:off x="2185996" y="5991704"/>
            <a:ext cx="7820008" cy="506496"/>
          </a:xfrm>
          <a:prstGeom prst="rect">
            <a:avLst/>
          </a:prstGeom>
        </p:spPr>
        <p:txBody>
          <a:bodyPr>
            <a:normAutofit/>
          </a:bodyPr>
          <a:lstStyle>
            <a:lvl1pPr marL="0" indent="0" algn="ctr" defTabSz="914400" rtl="0" eaLnBrk="1" fontAlgn="auto" latinLnBrk="0" hangingPunct="1">
              <a:lnSpc>
                <a:spcPct val="130000"/>
              </a:lnSpc>
              <a:spcBef>
                <a:spcPts val="500"/>
              </a:spcBef>
              <a:spcAft>
                <a:spcPts val="0"/>
              </a:spcAft>
              <a:buFont typeface="Arial" panose="020B0604020202020204" pitchFamily="34" charset="0"/>
              <a:buNone/>
              <a:defRPr lang="zh-CN" altLang="en-US" sz="2000" u="none" strike="noStrike" kern="1200" cap="none" spc="150" normalizeH="0" baseline="0" dirty="0">
                <a:solidFill>
                  <a:srgbClr val="C00000"/>
                </a:solidFill>
                <a:uFillTx/>
                <a:latin typeface="微软雅黑" panose="020B0503020204020204" charset="-122"/>
                <a:ea typeface="微软雅黑" panose="020B0503020204020204" charset="-122"/>
                <a:cs typeface="+mn-cs"/>
              </a:defRPr>
            </a:lvl1pPr>
          </a:lstStyle>
          <a:p>
            <a:pPr lvl="0"/>
            <a:endParaRPr lang="zh-CN" altLang="en-US" dirty="0"/>
          </a:p>
        </p:txBody>
      </p:sp>
      <p:sp>
        <p:nvSpPr>
          <p:cNvPr id="15" name="文本框 14"/>
          <p:cNvSpPr txBox="1"/>
          <p:nvPr userDrawn="1"/>
        </p:nvSpPr>
        <p:spPr>
          <a:xfrm>
            <a:off x="5667374" y="6541135"/>
            <a:ext cx="6255385" cy="261610"/>
          </a:xfrm>
          <a:prstGeom prst="rect">
            <a:avLst/>
          </a:prstGeom>
          <a:noFill/>
        </p:spPr>
        <p:txBody>
          <a:bodyPr wrap="square" rtlCol="0">
            <a:spAutoFit/>
          </a:bodyPr>
          <a:lstStyle/>
          <a:p>
            <a:pPr marL="0" algn="r" defTabSz="914400" rtl="0" eaLnBrk="1" latinLnBrk="0" hangingPunct="1"/>
            <a:r>
              <a:rPr lang="zh-CN" altLang="en-US" sz="1050" kern="1200" dirty="0">
                <a:solidFill>
                  <a:schemeClr val="bg1">
                    <a:lumMod val="85000"/>
                  </a:schemeClr>
                </a:solidFill>
                <a:latin typeface="+mn-lt"/>
                <a:ea typeface="+mn-ea"/>
                <a:cs typeface="+mn-cs"/>
              </a:rPr>
              <a:t>风险提示：观点基于软件数据与理论模型分析，仅供参考，不构成买卖建议，市场有风险，投资需谨慎</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正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6858000"/>
          </a:xfrm>
          <a:prstGeom prst="rect">
            <a:avLst/>
          </a:prstGeom>
        </p:spPr>
      </p:pic>
      <p:sp>
        <p:nvSpPr>
          <p:cNvPr id="6" name="矩形: 圆角 5"/>
          <p:cNvSpPr/>
          <p:nvPr userDrawn="1"/>
        </p:nvSpPr>
        <p:spPr>
          <a:xfrm>
            <a:off x="740939" y="771525"/>
            <a:ext cx="10710122" cy="5700041"/>
          </a:xfrm>
          <a:prstGeom prst="roundRect">
            <a:avLst>
              <a:gd name="adj" fmla="val 3789"/>
            </a:avLst>
          </a:prstGeom>
          <a:solidFill>
            <a:schemeClr val="accent4">
              <a:lumMod val="20000"/>
              <a:lumOff val="80000"/>
            </a:schemeClr>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8" name="图片 7" descr="经传logo白色"/>
          <p:cNvPicPr>
            <a:picLocks noChangeAspect="1"/>
          </p:cNvPicPr>
          <p:nvPr userDrawn="1"/>
        </p:nvPicPr>
        <p:blipFill>
          <a:blip r:embed="rId3"/>
          <a:stretch>
            <a:fillRect/>
          </a:stretch>
        </p:blipFill>
        <p:spPr>
          <a:xfrm>
            <a:off x="10368795" y="330199"/>
            <a:ext cx="1162170" cy="262255"/>
          </a:xfrm>
          <a:prstGeom prst="rect">
            <a:avLst/>
          </a:prstGeom>
        </p:spPr>
      </p:pic>
      <p:pic>
        <p:nvPicPr>
          <p:cNvPr id="9" name="图片 8" descr="经传logo白色"/>
          <p:cNvPicPr>
            <a:picLocks noChangeAspect="1"/>
          </p:cNvPicPr>
          <p:nvPr userDrawn="1"/>
        </p:nvPicPr>
        <p:blipFill>
          <a:blip r:embed="rId3"/>
          <a:stretch>
            <a:fillRect/>
          </a:stretch>
        </p:blipFill>
        <p:spPr>
          <a:xfrm>
            <a:off x="10368795" y="330199"/>
            <a:ext cx="1162170" cy="262255"/>
          </a:xfrm>
          <a:prstGeom prst="rect">
            <a:avLst/>
          </a:prstGeom>
        </p:spPr>
      </p:pic>
      <p:sp>
        <p:nvSpPr>
          <p:cNvPr id="10" name="文本占位符 7"/>
          <p:cNvSpPr>
            <a:spLocks noGrp="1"/>
          </p:cNvSpPr>
          <p:nvPr>
            <p:ph type="body" sz="quarter" idx="10"/>
          </p:nvPr>
        </p:nvSpPr>
        <p:spPr>
          <a:xfrm>
            <a:off x="3294743" y="918060"/>
            <a:ext cx="5602514" cy="660400"/>
          </a:xfrm>
          <a:prstGeom prst="rect">
            <a:avLst/>
          </a:prstGeom>
        </p:spPr>
        <p:txBody>
          <a:bodyPr anchor="ctr" anchorCtr="1"/>
          <a:lstStyle>
            <a:lvl1pPr marL="0" indent="0" algn="ctr" defTabSz="457200" rtl="0" eaLnBrk="1" latinLnBrk="0" hangingPunct="1">
              <a:lnSpc>
                <a:spcPct val="120000"/>
              </a:lnSpc>
              <a:buNone/>
              <a:defRPr lang="zh-CN" altLang="en-US" sz="3200" b="1" kern="1200" dirty="0">
                <a:gradFill flip="none" rotWithShape="1">
                  <a:gsLst>
                    <a:gs pos="100000">
                      <a:schemeClr val="accent6">
                        <a:lumMod val="75000"/>
                      </a:schemeClr>
                    </a:gs>
                    <a:gs pos="0">
                      <a:schemeClr val="accent6">
                        <a:lumMod val="50000"/>
                      </a:schemeClr>
                    </a:gs>
                  </a:gsLst>
                  <a:path path="shape">
                    <a:fillToRect l="50000" t="50000" r="50000" b="50000"/>
                  </a:path>
                  <a:tileRect/>
                </a:gradFill>
                <a:latin typeface="微软雅黑" panose="020B0503020204020204" charset="-122"/>
                <a:ea typeface="微软雅黑" panose="020B0503020204020204" charset="-122"/>
                <a:cs typeface="+mn-cs"/>
              </a:defRPr>
            </a:lvl1pPr>
          </a:lstStyle>
          <a:p>
            <a:pPr lvl="0"/>
            <a:endParaRPr lang="zh-CN" altLang="en-US" dirty="0"/>
          </a:p>
        </p:txBody>
      </p:sp>
      <p:sp>
        <p:nvSpPr>
          <p:cNvPr id="11" name="文本占位符 11"/>
          <p:cNvSpPr>
            <a:spLocks noGrp="1"/>
          </p:cNvSpPr>
          <p:nvPr>
            <p:ph type="body" sz="quarter" idx="11"/>
          </p:nvPr>
        </p:nvSpPr>
        <p:spPr>
          <a:xfrm>
            <a:off x="2185996" y="1831658"/>
            <a:ext cx="7820008" cy="1012991"/>
          </a:xfrm>
          <a:prstGeom prst="rect">
            <a:avLst/>
          </a:prstGeom>
        </p:spPr>
        <p:txBody>
          <a:bodyPr/>
          <a:lstStyle>
            <a:lvl1pPr marL="0" indent="0" algn="just">
              <a:lnSpc>
                <a:spcPct val="130000"/>
              </a:lnSpc>
              <a:spcBef>
                <a:spcPts val="500"/>
              </a:spcBef>
              <a:spcAft>
                <a:spcPts val="0"/>
              </a:spcAft>
              <a:buNone/>
              <a:defRPr lang="zh-CN" altLang="en-US" sz="1800" kern="1200" dirty="0">
                <a:solidFill>
                  <a:schemeClr val="tx1">
                    <a:lumMod val="85000"/>
                    <a:lumOff val="15000"/>
                  </a:schemeClr>
                </a:solidFill>
                <a:latin typeface="微软雅黑" panose="020B0503020204020204" charset="-122"/>
                <a:ea typeface="微软雅黑" panose="020B0503020204020204" charset="-122"/>
                <a:cs typeface="+mn-cs"/>
              </a:defRPr>
            </a:lvl1pPr>
          </a:lstStyle>
          <a:p>
            <a:pPr lvl="0"/>
            <a:endParaRPr lang="zh-CN" altLang="en-US" dirty="0"/>
          </a:p>
        </p:txBody>
      </p:sp>
      <p:grpSp>
        <p:nvGrpSpPr>
          <p:cNvPr id="12" name="组合 11"/>
          <p:cNvGrpSpPr/>
          <p:nvPr userDrawn="1"/>
        </p:nvGrpSpPr>
        <p:grpSpPr>
          <a:xfrm>
            <a:off x="1213811" y="1266190"/>
            <a:ext cx="9764378" cy="0"/>
            <a:chOff x="1179830" y="1653540"/>
            <a:chExt cx="9764378" cy="0"/>
          </a:xfrm>
        </p:grpSpPr>
        <p:cxnSp>
          <p:nvCxnSpPr>
            <p:cNvPr id="13" name="直接连接符 12"/>
            <p:cNvCxnSpPr/>
            <p:nvPr userDrawn="1"/>
          </p:nvCxnSpPr>
          <p:spPr>
            <a:xfrm>
              <a:off x="1179830"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8999838"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userDrawn="1"/>
        </p:nvSpPr>
        <p:spPr>
          <a:xfrm>
            <a:off x="661035" y="6541135"/>
            <a:ext cx="7594600" cy="261610"/>
          </a:xfrm>
          <a:prstGeom prst="rect">
            <a:avLst/>
          </a:prstGeom>
          <a:noFill/>
        </p:spPr>
        <p:txBody>
          <a:bodyPr wrap="square" rtlCol="0">
            <a:spAutoFit/>
          </a:bodyPr>
          <a:lstStyle/>
          <a:p>
            <a:pPr marL="0" algn="just" defTabSz="914400" rtl="0" eaLnBrk="1" latinLnBrk="0" hangingPunct="1"/>
            <a:r>
              <a:rPr lang="zh-CN" altLang="en-US" sz="1050" kern="1200" dirty="0">
                <a:solidFill>
                  <a:schemeClr val="bg1">
                    <a:lumMod val="85000"/>
                  </a:schemeClr>
                </a:solidFill>
                <a:latin typeface="+mn-lt"/>
                <a:ea typeface="+mn-ea"/>
                <a:cs typeface="+mn-cs"/>
              </a:rPr>
              <a:t>风险提示：观点基于软件数据与理论模型分析，仅供参考，不构成买卖建议，市场有风险，投资需谨慎</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上图下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6858000"/>
          </a:xfrm>
          <a:prstGeom prst="rect">
            <a:avLst/>
          </a:prstGeom>
        </p:spPr>
      </p:pic>
      <p:sp>
        <p:nvSpPr>
          <p:cNvPr id="6" name="矩形: 圆角 5"/>
          <p:cNvSpPr/>
          <p:nvPr userDrawn="1"/>
        </p:nvSpPr>
        <p:spPr>
          <a:xfrm>
            <a:off x="740939" y="771525"/>
            <a:ext cx="10710122" cy="5700041"/>
          </a:xfrm>
          <a:prstGeom prst="roundRect">
            <a:avLst>
              <a:gd name="adj" fmla="val 3789"/>
            </a:avLst>
          </a:prstGeom>
          <a:solidFill>
            <a:schemeClr val="accent4">
              <a:lumMod val="20000"/>
              <a:lumOff val="80000"/>
            </a:schemeClr>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8" name="图片 7" descr="经传logo白色"/>
          <p:cNvPicPr>
            <a:picLocks noChangeAspect="1"/>
          </p:cNvPicPr>
          <p:nvPr userDrawn="1"/>
        </p:nvPicPr>
        <p:blipFill>
          <a:blip r:embed="rId3"/>
          <a:stretch>
            <a:fillRect/>
          </a:stretch>
        </p:blipFill>
        <p:spPr>
          <a:xfrm>
            <a:off x="10368795" y="330199"/>
            <a:ext cx="1162170" cy="262255"/>
          </a:xfrm>
          <a:prstGeom prst="rect">
            <a:avLst/>
          </a:prstGeom>
        </p:spPr>
      </p:pic>
      <p:pic>
        <p:nvPicPr>
          <p:cNvPr id="9" name="图片 8" descr="经传logo白色"/>
          <p:cNvPicPr>
            <a:picLocks noChangeAspect="1"/>
          </p:cNvPicPr>
          <p:nvPr userDrawn="1"/>
        </p:nvPicPr>
        <p:blipFill>
          <a:blip r:embed="rId3"/>
          <a:stretch>
            <a:fillRect/>
          </a:stretch>
        </p:blipFill>
        <p:spPr>
          <a:xfrm>
            <a:off x="10368795" y="330199"/>
            <a:ext cx="1162170" cy="262255"/>
          </a:xfrm>
          <a:prstGeom prst="rect">
            <a:avLst/>
          </a:prstGeom>
        </p:spPr>
      </p:pic>
      <p:sp>
        <p:nvSpPr>
          <p:cNvPr id="10" name="文本占位符 7"/>
          <p:cNvSpPr>
            <a:spLocks noGrp="1"/>
          </p:cNvSpPr>
          <p:nvPr>
            <p:ph type="body" sz="quarter" idx="10"/>
          </p:nvPr>
        </p:nvSpPr>
        <p:spPr>
          <a:xfrm>
            <a:off x="3294743" y="918060"/>
            <a:ext cx="5602514" cy="660400"/>
          </a:xfrm>
          <a:prstGeom prst="rect">
            <a:avLst/>
          </a:prstGeom>
        </p:spPr>
        <p:txBody>
          <a:bodyPr anchor="ctr" anchorCtr="1"/>
          <a:lstStyle>
            <a:lvl1pPr marL="0" indent="0" algn="ctr" defTabSz="457200" rtl="0" eaLnBrk="1" latinLnBrk="0" hangingPunct="1">
              <a:lnSpc>
                <a:spcPct val="120000"/>
              </a:lnSpc>
              <a:buNone/>
              <a:defRPr lang="zh-CN" altLang="en-US" sz="3200" b="1" kern="1200" dirty="0">
                <a:gradFill flip="none" rotWithShape="1">
                  <a:gsLst>
                    <a:gs pos="100000">
                      <a:schemeClr val="accent6">
                        <a:lumMod val="75000"/>
                      </a:schemeClr>
                    </a:gs>
                    <a:gs pos="0">
                      <a:schemeClr val="accent6">
                        <a:lumMod val="50000"/>
                      </a:schemeClr>
                    </a:gs>
                  </a:gsLst>
                  <a:path path="shape">
                    <a:fillToRect l="50000" t="50000" r="50000" b="50000"/>
                  </a:path>
                  <a:tileRect/>
                </a:gradFill>
                <a:latin typeface="微软雅黑" panose="020B0503020204020204" charset="-122"/>
                <a:ea typeface="微软雅黑" panose="020B0503020204020204" charset="-122"/>
                <a:cs typeface="+mn-cs"/>
              </a:defRPr>
            </a:lvl1pPr>
          </a:lstStyle>
          <a:p>
            <a:pPr lvl="0"/>
            <a:endParaRPr lang="zh-CN" altLang="en-US" dirty="0"/>
          </a:p>
        </p:txBody>
      </p:sp>
      <p:sp>
        <p:nvSpPr>
          <p:cNvPr id="11" name="文本占位符 11"/>
          <p:cNvSpPr>
            <a:spLocks noGrp="1"/>
          </p:cNvSpPr>
          <p:nvPr>
            <p:ph type="body" sz="quarter" idx="11"/>
          </p:nvPr>
        </p:nvSpPr>
        <p:spPr>
          <a:xfrm>
            <a:off x="2185996" y="5629869"/>
            <a:ext cx="7820008" cy="544401"/>
          </a:xfrm>
          <a:prstGeom prst="rect">
            <a:avLst/>
          </a:prstGeom>
        </p:spPr>
        <p:txBody>
          <a:bodyPr/>
          <a:lstStyle>
            <a:lvl1pPr marL="0" indent="0" algn="ctr">
              <a:lnSpc>
                <a:spcPct val="130000"/>
              </a:lnSpc>
              <a:spcBef>
                <a:spcPts val="500"/>
              </a:spcBef>
              <a:spcAft>
                <a:spcPts val="0"/>
              </a:spcAft>
              <a:buNone/>
              <a:defRPr lang="zh-CN" altLang="en-US" sz="1800" kern="1200" dirty="0">
                <a:solidFill>
                  <a:schemeClr val="tx1">
                    <a:lumMod val="85000"/>
                    <a:lumOff val="15000"/>
                  </a:schemeClr>
                </a:solidFill>
                <a:latin typeface="微软雅黑" panose="020B0503020204020204" charset="-122"/>
                <a:ea typeface="微软雅黑" panose="020B0503020204020204" charset="-122"/>
                <a:cs typeface="+mn-cs"/>
              </a:defRPr>
            </a:lvl1pPr>
          </a:lstStyle>
          <a:p>
            <a:pPr lvl="0"/>
            <a:endParaRPr lang="zh-CN" altLang="en-US" dirty="0"/>
          </a:p>
        </p:txBody>
      </p:sp>
      <p:grpSp>
        <p:nvGrpSpPr>
          <p:cNvPr id="12" name="组合 11"/>
          <p:cNvGrpSpPr/>
          <p:nvPr userDrawn="1"/>
        </p:nvGrpSpPr>
        <p:grpSpPr>
          <a:xfrm>
            <a:off x="1213811" y="1266190"/>
            <a:ext cx="9764378" cy="0"/>
            <a:chOff x="1179830" y="1653540"/>
            <a:chExt cx="9764378" cy="0"/>
          </a:xfrm>
        </p:grpSpPr>
        <p:cxnSp>
          <p:nvCxnSpPr>
            <p:cNvPr id="13" name="直接连接符 12"/>
            <p:cNvCxnSpPr/>
            <p:nvPr userDrawn="1"/>
          </p:nvCxnSpPr>
          <p:spPr>
            <a:xfrm>
              <a:off x="1179830"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8999838"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userDrawn="1"/>
        </p:nvSpPr>
        <p:spPr>
          <a:xfrm>
            <a:off x="661035" y="6541135"/>
            <a:ext cx="6277647" cy="261610"/>
          </a:xfrm>
          <a:prstGeom prst="rect">
            <a:avLst/>
          </a:prstGeom>
          <a:noFill/>
        </p:spPr>
        <p:txBody>
          <a:bodyPr wrap="square" rtlCol="0">
            <a:spAutoFit/>
          </a:bodyPr>
          <a:lstStyle/>
          <a:p>
            <a:pPr algn="just"/>
            <a:r>
              <a:rPr lang="zh-CN" altLang="en-US" sz="1050" dirty="0">
                <a:solidFill>
                  <a:schemeClr val="bg1">
                    <a:lumMod val="85000"/>
                  </a:schemeClr>
                </a:solidFill>
              </a:rPr>
              <a:t>风险提示：观点基于软件数据与理论模型分析，仅供参考，不构成买卖建议，市场有风险，投资需谨慎</a:t>
            </a:r>
          </a:p>
        </p:txBody>
      </p:sp>
      <p:sp>
        <p:nvSpPr>
          <p:cNvPr id="16" name="图片占位符 15"/>
          <p:cNvSpPr>
            <a:spLocks noGrp="1"/>
          </p:cNvSpPr>
          <p:nvPr>
            <p:ph type="pic" sz="quarter" idx="12"/>
          </p:nvPr>
        </p:nvSpPr>
        <p:spPr>
          <a:xfrm>
            <a:off x="2766508" y="1827101"/>
            <a:ext cx="6663600" cy="3733200"/>
          </a:xfrm>
          <a:prstGeom prst="rect">
            <a:avLst/>
          </a:prstGeom>
          <a:ln>
            <a:solidFill>
              <a:srgbClr val="074D93">
                <a:lumMod val="60000"/>
                <a:lumOff val="40000"/>
              </a:srgbClr>
            </a:solidFill>
          </a:ln>
        </p:spPr>
        <p:txBody>
          <a:bodyPr/>
          <a:lstStyle>
            <a:lvl1pPr>
              <a:defRPr kumimoji="0" lang="zh-CN" altLang="en-US" b="0" i="0" dirty="0">
                <a:ln>
                  <a:noFill/>
                </a:ln>
                <a:solidFill>
                  <a:srgbClr val="000000">
                    <a:lumMod val="65000"/>
                    <a:lumOff val="35000"/>
                  </a:srgbClr>
                </a:solidFill>
                <a:effectLst/>
                <a:uLnTx/>
              </a:defRPr>
            </a:lvl1pPr>
          </a:lstStyle>
          <a:p>
            <a:pPr marR="0" lvl="0">
              <a:buClrTx/>
              <a:buSzTx/>
            </a:pP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正文_双图">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0" y="0"/>
            <a:ext cx="12192000" cy="6858000"/>
          </a:xfrm>
          <a:prstGeom prst="rect">
            <a:avLst/>
          </a:prstGeom>
        </p:spPr>
      </p:pic>
      <p:sp>
        <p:nvSpPr>
          <p:cNvPr id="6" name="矩形: 圆角 5"/>
          <p:cNvSpPr/>
          <p:nvPr userDrawn="1"/>
        </p:nvSpPr>
        <p:spPr>
          <a:xfrm>
            <a:off x="740939" y="771525"/>
            <a:ext cx="10710122" cy="5700041"/>
          </a:xfrm>
          <a:prstGeom prst="roundRect">
            <a:avLst>
              <a:gd name="adj" fmla="val 3789"/>
            </a:avLst>
          </a:prstGeom>
          <a:solidFill>
            <a:schemeClr val="accent4">
              <a:lumMod val="20000"/>
              <a:lumOff val="80000"/>
            </a:schemeClr>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8" name="图片 7" descr="经传logo白色"/>
          <p:cNvPicPr>
            <a:picLocks noChangeAspect="1"/>
          </p:cNvPicPr>
          <p:nvPr userDrawn="1"/>
        </p:nvPicPr>
        <p:blipFill>
          <a:blip r:embed="rId3"/>
          <a:stretch>
            <a:fillRect/>
          </a:stretch>
        </p:blipFill>
        <p:spPr>
          <a:xfrm>
            <a:off x="10368795" y="330199"/>
            <a:ext cx="1162170" cy="262255"/>
          </a:xfrm>
          <a:prstGeom prst="rect">
            <a:avLst/>
          </a:prstGeom>
        </p:spPr>
      </p:pic>
      <p:pic>
        <p:nvPicPr>
          <p:cNvPr id="9" name="图片 8" descr="经传logo白色"/>
          <p:cNvPicPr>
            <a:picLocks noChangeAspect="1"/>
          </p:cNvPicPr>
          <p:nvPr userDrawn="1"/>
        </p:nvPicPr>
        <p:blipFill>
          <a:blip r:embed="rId3"/>
          <a:stretch>
            <a:fillRect/>
          </a:stretch>
        </p:blipFill>
        <p:spPr>
          <a:xfrm>
            <a:off x="10368795" y="330199"/>
            <a:ext cx="1162170" cy="262255"/>
          </a:xfrm>
          <a:prstGeom prst="rect">
            <a:avLst/>
          </a:prstGeom>
        </p:spPr>
      </p:pic>
      <p:sp>
        <p:nvSpPr>
          <p:cNvPr id="10" name="文本占位符 7"/>
          <p:cNvSpPr>
            <a:spLocks noGrp="1"/>
          </p:cNvSpPr>
          <p:nvPr>
            <p:ph type="body" sz="quarter" idx="10"/>
          </p:nvPr>
        </p:nvSpPr>
        <p:spPr>
          <a:xfrm>
            <a:off x="3294743" y="918060"/>
            <a:ext cx="5602514" cy="660400"/>
          </a:xfrm>
          <a:prstGeom prst="rect">
            <a:avLst/>
          </a:prstGeom>
        </p:spPr>
        <p:txBody>
          <a:bodyPr anchor="ctr" anchorCtr="1"/>
          <a:lstStyle>
            <a:lvl1pPr marL="0" indent="0" algn="ctr" defTabSz="457200" rtl="0" eaLnBrk="1" latinLnBrk="0" hangingPunct="1">
              <a:lnSpc>
                <a:spcPct val="120000"/>
              </a:lnSpc>
              <a:buNone/>
              <a:defRPr lang="zh-CN" altLang="en-US" sz="3200" b="1" kern="1200" dirty="0">
                <a:gradFill flip="none" rotWithShape="1">
                  <a:gsLst>
                    <a:gs pos="100000">
                      <a:schemeClr val="accent6">
                        <a:lumMod val="75000"/>
                      </a:schemeClr>
                    </a:gs>
                    <a:gs pos="0">
                      <a:schemeClr val="accent6">
                        <a:lumMod val="50000"/>
                      </a:schemeClr>
                    </a:gs>
                  </a:gsLst>
                  <a:path path="shape">
                    <a:fillToRect l="50000" t="50000" r="50000" b="50000"/>
                  </a:path>
                  <a:tileRect/>
                </a:gradFill>
                <a:latin typeface="微软雅黑" panose="020B0503020204020204" charset="-122"/>
                <a:ea typeface="微软雅黑" panose="020B0503020204020204" charset="-122"/>
                <a:cs typeface="+mn-cs"/>
              </a:defRPr>
            </a:lvl1pPr>
          </a:lstStyle>
          <a:p>
            <a:pPr lvl="0"/>
            <a:endParaRPr lang="zh-CN" altLang="en-US" dirty="0"/>
          </a:p>
        </p:txBody>
      </p:sp>
      <p:grpSp>
        <p:nvGrpSpPr>
          <p:cNvPr id="12" name="组合 11"/>
          <p:cNvGrpSpPr/>
          <p:nvPr userDrawn="1"/>
        </p:nvGrpSpPr>
        <p:grpSpPr>
          <a:xfrm>
            <a:off x="1213811" y="1266190"/>
            <a:ext cx="9764378" cy="0"/>
            <a:chOff x="1179830" y="1653540"/>
            <a:chExt cx="9764378" cy="0"/>
          </a:xfrm>
        </p:grpSpPr>
        <p:cxnSp>
          <p:nvCxnSpPr>
            <p:cNvPr id="13" name="直接连接符 12"/>
            <p:cNvCxnSpPr/>
            <p:nvPr userDrawn="1"/>
          </p:nvCxnSpPr>
          <p:spPr>
            <a:xfrm>
              <a:off x="1179830"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8999838"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userDrawn="1"/>
        </p:nvSpPr>
        <p:spPr>
          <a:xfrm>
            <a:off x="661035" y="6541135"/>
            <a:ext cx="7594600" cy="261610"/>
          </a:xfrm>
          <a:prstGeom prst="rect">
            <a:avLst/>
          </a:prstGeom>
          <a:noFill/>
        </p:spPr>
        <p:txBody>
          <a:bodyPr wrap="square" rtlCol="0">
            <a:spAutoFit/>
          </a:bodyPr>
          <a:lstStyle/>
          <a:p>
            <a:pPr marL="0" algn="just" defTabSz="914400" rtl="0" eaLnBrk="1" latinLnBrk="0" hangingPunct="1"/>
            <a:r>
              <a:rPr lang="zh-CN" altLang="en-US" sz="1050" kern="1200" dirty="0">
                <a:solidFill>
                  <a:schemeClr val="bg1">
                    <a:lumMod val="85000"/>
                  </a:schemeClr>
                </a:solidFill>
                <a:latin typeface="+mn-lt"/>
                <a:ea typeface="+mn-ea"/>
                <a:cs typeface="+mn-cs"/>
              </a:rPr>
              <a:t>风险提示：观点基于软件数据与理论模型分析，仅供参考，不构成买卖建议，市场有风险，投资需谨慎</a:t>
            </a:r>
          </a:p>
        </p:txBody>
      </p:sp>
      <p:sp>
        <p:nvSpPr>
          <p:cNvPr id="3" name="图片占位符 2"/>
          <p:cNvSpPr>
            <a:spLocks noGrp="1"/>
          </p:cNvSpPr>
          <p:nvPr>
            <p:ph type="pic" sz="quarter" idx="11"/>
          </p:nvPr>
        </p:nvSpPr>
        <p:spPr>
          <a:xfrm>
            <a:off x="1128713" y="2271881"/>
            <a:ext cx="4832350" cy="2718197"/>
          </a:xfrm>
          <a:prstGeom prst="rect">
            <a:avLst/>
          </a:prstGeom>
          <a:ln>
            <a:solidFill>
              <a:srgbClr val="074D93">
                <a:lumMod val="60000"/>
                <a:lumOff val="40000"/>
              </a:srgbClr>
            </a:solidFill>
          </a:ln>
        </p:spPr>
        <p:txBody>
          <a:bodyPr/>
          <a:lstStyle>
            <a:lvl1pPr>
              <a:defRPr kumimoji="0" lang="zh-CN" altLang="en-US" b="0" i="0">
                <a:ln>
                  <a:noFill/>
                </a:ln>
                <a:solidFill>
                  <a:srgbClr val="000000">
                    <a:lumMod val="65000"/>
                    <a:lumOff val="35000"/>
                  </a:srgbClr>
                </a:solidFill>
                <a:effectLst/>
                <a:uLnTx/>
              </a:defRPr>
            </a:lvl1pPr>
          </a:lstStyle>
          <a:p>
            <a:pPr marR="0" lvl="0">
              <a:buClrTx/>
              <a:buSzTx/>
            </a:pPr>
            <a:endParaRPr lang="zh-CN" altLang="en-US"/>
          </a:p>
        </p:txBody>
      </p:sp>
      <p:sp>
        <p:nvSpPr>
          <p:cNvPr id="19" name="图片占位符 2"/>
          <p:cNvSpPr>
            <a:spLocks noGrp="1"/>
          </p:cNvSpPr>
          <p:nvPr>
            <p:ph type="pic" sz="quarter" idx="12"/>
          </p:nvPr>
        </p:nvSpPr>
        <p:spPr>
          <a:xfrm>
            <a:off x="6231336" y="2271881"/>
            <a:ext cx="4832350" cy="2718197"/>
          </a:xfrm>
          <a:prstGeom prst="rect">
            <a:avLst/>
          </a:prstGeom>
          <a:ln>
            <a:solidFill>
              <a:srgbClr val="074D93">
                <a:lumMod val="60000"/>
                <a:lumOff val="40000"/>
              </a:srgbClr>
            </a:solidFill>
          </a:ln>
        </p:spPr>
        <p:txBody>
          <a:bodyPr/>
          <a:lstStyle>
            <a:lvl1pPr>
              <a:defRPr kumimoji="0" lang="zh-CN" altLang="en-US" b="0" i="0">
                <a:ln>
                  <a:noFill/>
                </a:ln>
                <a:solidFill>
                  <a:srgbClr val="000000">
                    <a:lumMod val="65000"/>
                    <a:lumOff val="35000"/>
                  </a:srgbClr>
                </a:solidFill>
                <a:effectLst/>
                <a:uLnTx/>
              </a:defRPr>
            </a:lvl1pPr>
          </a:lstStyle>
          <a:p>
            <a:pPr marR="0" lvl="0">
              <a:buClrTx/>
              <a:buSzTx/>
            </a:pPr>
            <a:endParaRPr lang="zh-CN" altLang="en-US" dirty="0"/>
          </a:p>
        </p:txBody>
      </p:sp>
      <p:sp>
        <p:nvSpPr>
          <p:cNvPr id="11" name="文本占位符 10"/>
          <p:cNvSpPr>
            <a:spLocks noGrp="1"/>
          </p:cNvSpPr>
          <p:nvPr>
            <p:ph type="body" sz="quarter" idx="13" hasCustomPrompt="1"/>
          </p:nvPr>
        </p:nvSpPr>
        <p:spPr>
          <a:xfrm>
            <a:off x="2517221" y="5354223"/>
            <a:ext cx="2055334" cy="340405"/>
          </a:xfrm>
          <a:prstGeom prst="rect">
            <a:avLst/>
          </a:prstGeom>
        </p:spPr>
        <p:txBody>
          <a:bodyPr anchor="ctr" anchorCtr="1"/>
          <a:lstStyle>
            <a:lvl1pPr marL="0" indent="0">
              <a:buNone/>
              <a:defRPr kumimoji="0" lang="zh-CN" altLang="en-US" sz="2000" b="0" i="0" u="none" strike="noStrike" kern="1200" cap="none" spc="150" normalizeH="0" baseline="0" dirty="0">
                <a:ln>
                  <a:noFill/>
                </a:ln>
                <a:solidFill>
                  <a:srgbClr val="000000"/>
                </a:solidFill>
                <a:effectLst/>
                <a:uLnTx/>
                <a:uFillTx/>
                <a:latin typeface="Arial" panose="020B0604020202020204"/>
                <a:ea typeface="微软雅黑" panose="020B0503020204020204" charset="-122"/>
                <a:cs typeface="+mn-cs"/>
              </a:defRPr>
            </a:lvl1pPr>
          </a:lstStyle>
          <a:p>
            <a:pPr marL="0" marR="0" lvl="0" indent="0" algn="ctr" defTabSz="914400" rtl="0" eaLnBrk="1" fontAlgn="auto" latinLnBrk="0" hangingPunct="1">
              <a:lnSpc>
                <a:spcPct val="90000"/>
              </a:lnSpc>
              <a:spcBef>
                <a:spcPts val="1000"/>
              </a:spcBef>
              <a:spcAft>
                <a:spcPts val="1000"/>
              </a:spcAft>
              <a:buClrTx/>
              <a:buSzTx/>
              <a:buFont typeface="Arial" panose="020B0604020202020204" pitchFamily="34" charset="0"/>
              <a:buNone/>
              <a:defRPr/>
            </a:pPr>
            <a:r>
              <a:rPr lang="zh-CN" altLang="en-US" dirty="0"/>
              <a:t>文本</a:t>
            </a:r>
            <a:r>
              <a:rPr lang="en-US" altLang="zh-CN" dirty="0"/>
              <a:t>1</a:t>
            </a:r>
            <a:endParaRPr lang="zh-CN" altLang="en-US" dirty="0"/>
          </a:p>
        </p:txBody>
      </p:sp>
      <p:sp>
        <p:nvSpPr>
          <p:cNvPr id="24" name="文本占位符 10"/>
          <p:cNvSpPr>
            <a:spLocks noGrp="1"/>
          </p:cNvSpPr>
          <p:nvPr>
            <p:ph type="body" sz="quarter" idx="14" hasCustomPrompt="1"/>
          </p:nvPr>
        </p:nvSpPr>
        <p:spPr>
          <a:xfrm>
            <a:off x="7619844" y="5354223"/>
            <a:ext cx="2055334" cy="340405"/>
          </a:xfrm>
          <a:prstGeom prst="rect">
            <a:avLst/>
          </a:prstGeom>
        </p:spPr>
        <p:txBody>
          <a:bodyPr anchor="ctr" anchorCtr="1"/>
          <a:lstStyle>
            <a:lvl1pPr marL="0" indent="0">
              <a:buNone/>
              <a:defRPr kumimoji="0" lang="zh-CN" altLang="en-US" sz="2000" b="0" i="0" u="none" strike="noStrike" kern="1200" cap="none" spc="150" normalizeH="0" baseline="0" dirty="0">
                <a:ln>
                  <a:noFill/>
                </a:ln>
                <a:solidFill>
                  <a:srgbClr val="000000"/>
                </a:solidFill>
                <a:effectLst/>
                <a:uLnTx/>
                <a:uFillTx/>
                <a:latin typeface="Arial" panose="020B0604020202020204"/>
                <a:ea typeface="微软雅黑" panose="020B0503020204020204" charset="-122"/>
                <a:cs typeface="+mn-cs"/>
              </a:defRPr>
            </a:lvl1pPr>
          </a:lstStyle>
          <a:p>
            <a:pPr marL="0" marR="0" lvl="0" indent="0" algn="ctr" defTabSz="914400" rtl="0" eaLnBrk="1" fontAlgn="auto" latinLnBrk="0" hangingPunct="1">
              <a:lnSpc>
                <a:spcPct val="90000"/>
              </a:lnSpc>
              <a:spcBef>
                <a:spcPts val="1000"/>
              </a:spcBef>
              <a:spcAft>
                <a:spcPts val="1000"/>
              </a:spcAft>
              <a:buClrTx/>
              <a:buSzTx/>
              <a:buFont typeface="Arial" panose="020B0604020202020204" pitchFamily="34" charset="0"/>
              <a:buNone/>
              <a:defRPr/>
            </a:pPr>
            <a:r>
              <a:rPr lang="zh-CN" altLang="en-US" dirty="0"/>
              <a:t>文本</a:t>
            </a:r>
            <a:r>
              <a:rPr lang="en-US" altLang="zh-CN" dirty="0"/>
              <a:t>2</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30" name="矩形 29"/>
          <p:cNvSpPr/>
          <p:nvPr userDrawn="1"/>
        </p:nvSpPr>
        <p:spPr>
          <a:xfrm>
            <a:off x="0" y="-7156"/>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2262925" y="-273323"/>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5" name="弧形 14"/>
            <p:cNvSpPr/>
            <p:nvPr userDrawn="1"/>
          </p:nvSpPr>
          <p:spPr>
            <a:xfrm>
              <a:off x="1393825"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rPr>
                  <a:t>01</a:t>
                </a: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02</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
        <p:nvSpPr>
          <p:cNvPr id="32" name="弧形 31"/>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03</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
        <p:nvSpPr>
          <p:cNvPr id="29" name="弧形 28"/>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04</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
        <p:nvSpPr>
          <p:cNvPr id="29" name="弧形 28"/>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结尾">
    <p:spTree>
      <p:nvGrpSpPr>
        <p:cNvPr id="1" name=""/>
        <p:cNvGrpSpPr/>
        <p:nvPr/>
      </p:nvGrpSpPr>
      <p:grpSpPr>
        <a:xfrm>
          <a:off x="0" y="0"/>
          <a:ext cx="0" cy="0"/>
          <a:chOff x="0" y="0"/>
          <a:chExt cx="0" cy="0"/>
        </a:xfrm>
      </p:grpSpPr>
      <p:pic>
        <p:nvPicPr>
          <p:cNvPr id="8" name="图片 7" descr="图片3"/>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userDrawn="1"/>
        </p:nvGrpSpPr>
        <p:grpSpPr>
          <a:xfrm>
            <a:off x="0" y="-11461750"/>
            <a:ext cx="12192000" cy="29781500"/>
            <a:chOff x="0" y="-11461750"/>
            <a:chExt cx="12192000" cy="29781500"/>
          </a:xfrm>
        </p:grpSpPr>
        <p:grpSp>
          <p:nvGrpSpPr>
            <p:cNvPr id="15" name="组合 14"/>
            <p:cNvGrpSpPr/>
            <p:nvPr userDrawn="1"/>
          </p:nvGrpSpPr>
          <p:grpSpPr>
            <a:xfrm>
              <a:off x="0" y="-11461750"/>
              <a:ext cx="12192000" cy="1790700"/>
              <a:chOff x="0" y="-11461750"/>
              <a:chExt cx="12192000" cy="1790700"/>
            </a:xfrm>
          </p:grpSpPr>
          <p:sp>
            <p:nvSpPr>
              <p:cNvPr id="7" name="星形: 七角 6"/>
              <p:cNvSpPr/>
              <p:nvPr userDrawn="1"/>
            </p:nvSpPr>
            <p:spPr>
              <a:xfrm>
                <a:off x="0" y="-114617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星形: 七角 7"/>
              <p:cNvSpPr/>
              <p:nvPr userDrawn="1"/>
            </p:nvSpPr>
            <p:spPr>
              <a:xfrm>
                <a:off x="10401300" y="-114617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userDrawn="1"/>
          </p:nvGrpSpPr>
          <p:grpSpPr>
            <a:xfrm>
              <a:off x="0" y="16529050"/>
              <a:ext cx="12192000" cy="1790700"/>
              <a:chOff x="0" y="16529050"/>
              <a:chExt cx="12192000" cy="1790700"/>
            </a:xfrm>
          </p:grpSpPr>
          <p:sp>
            <p:nvSpPr>
              <p:cNvPr id="11" name="星形: 七角 10"/>
              <p:cNvSpPr/>
              <p:nvPr userDrawn="1"/>
            </p:nvSpPr>
            <p:spPr>
              <a:xfrm>
                <a:off x="0" y="165290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星形: 七角 11"/>
              <p:cNvSpPr/>
              <p:nvPr userDrawn="1"/>
            </p:nvSpPr>
            <p:spPr>
              <a:xfrm>
                <a:off x="10401300" y="165290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notesSlide" Target="../notesSlides/notesSlide1.xml"/><Relationship Id="rId18" Type="http://schemas.openxmlformats.org/officeDocument/2006/relationships/image" Target="../media/image10.png"/><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slideLayout" Target="../slideLayouts/slideLayout1.xml"/><Relationship Id="rId17" Type="http://schemas.openxmlformats.org/officeDocument/2006/relationships/image" Target="../media/image9.png"/><Relationship Id="rId2" Type="http://schemas.openxmlformats.org/officeDocument/2006/relationships/tags" Target="../tags/tag4.xml"/><Relationship Id="rId16" Type="http://schemas.openxmlformats.org/officeDocument/2006/relationships/image" Target="../media/image2.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image" Target="../media/image8.png"/><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资源 6-8"/>
          <p:cNvPicPr>
            <a:picLocks noChangeAspect="1"/>
          </p:cNvPicPr>
          <p:nvPr/>
        </p:nvPicPr>
        <p:blipFill>
          <a:blip r:embed="rId14"/>
          <a:stretch>
            <a:fillRect/>
          </a:stretch>
        </p:blipFill>
        <p:spPr>
          <a:xfrm>
            <a:off x="-1270" y="318"/>
            <a:ext cx="12194540" cy="6857365"/>
          </a:xfrm>
          <a:prstGeom prst="rect">
            <a:avLst/>
          </a:prstGeom>
        </p:spPr>
      </p:pic>
      <p:pic>
        <p:nvPicPr>
          <p:cNvPr id="12" name="图片 11" descr="资源 4-8"/>
          <p:cNvPicPr>
            <a:picLocks noChangeAspect="1"/>
          </p:cNvPicPr>
          <p:nvPr/>
        </p:nvPicPr>
        <p:blipFill>
          <a:blip r:embed="rId15"/>
          <a:stretch>
            <a:fillRect/>
          </a:stretch>
        </p:blipFill>
        <p:spPr>
          <a:xfrm>
            <a:off x="0" y="4121150"/>
            <a:ext cx="12192000" cy="2736850"/>
          </a:xfrm>
          <a:prstGeom prst="rect">
            <a:avLst/>
          </a:prstGeom>
        </p:spPr>
      </p:pic>
      <p:sp>
        <p:nvSpPr>
          <p:cNvPr id="5" name="文本框 4"/>
          <p:cNvSpPr txBox="1"/>
          <p:nvPr/>
        </p:nvSpPr>
        <p:spPr>
          <a:xfrm>
            <a:off x="541655" y="277495"/>
            <a:ext cx="55543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FFFF"/>
                </a:solidFill>
                <a:effectLst/>
                <a:uLnTx/>
                <a:uFillTx/>
                <a:latin typeface="+mn-ea"/>
                <a:cs typeface="阿里巴巴和七个小矮人" panose="00000500000000000000" charset="-122"/>
              </a:rPr>
              <a:t>全国</a:t>
            </a:r>
            <a:r>
              <a:rPr lang="zh-CN" altLang="en-US" sz="2400" dirty="0">
                <a:solidFill>
                  <a:srgbClr val="FFFFFF"/>
                </a:solidFill>
                <a:latin typeface="+mn-ea"/>
                <a:cs typeface="阿里巴巴和七个小矮人" panose="00000500000000000000" charset="-122"/>
              </a:rPr>
              <a:t>公开</a:t>
            </a:r>
            <a:r>
              <a:rPr kumimoji="0" lang="zh-CN" altLang="en-US" sz="2400" b="0" i="0" u="none" strike="noStrike" kern="1200" cap="none" spc="0" normalizeH="0" baseline="0" noProof="0" dirty="0">
                <a:ln>
                  <a:noFill/>
                </a:ln>
                <a:solidFill>
                  <a:srgbClr val="FFFFFF"/>
                </a:solidFill>
                <a:effectLst/>
                <a:uLnTx/>
                <a:uFillTx/>
                <a:latin typeface="+mn-ea"/>
                <a:cs typeface="阿里巴巴和七个小矮人" panose="00000500000000000000" charset="-122"/>
              </a:rPr>
              <a:t>课系列———</a:t>
            </a:r>
          </a:p>
        </p:txBody>
      </p:sp>
      <p:sp>
        <p:nvSpPr>
          <p:cNvPr id="8" name="文本框 7"/>
          <p:cNvSpPr txBox="1"/>
          <p:nvPr/>
        </p:nvSpPr>
        <p:spPr>
          <a:xfrm>
            <a:off x="1971675" y="1517650"/>
            <a:ext cx="8248650" cy="2123658"/>
          </a:xfrm>
          <a:prstGeom prst="rect">
            <a:avLst/>
          </a:prstGeom>
          <a:noFill/>
        </p:spPr>
        <p:txBody>
          <a:bodyPr wrap="square" rtlCol="0">
            <a:spAutoFit/>
          </a:bodyPr>
          <a:lstStyle/>
          <a:p>
            <a:pPr algn="ctr">
              <a:defRPr/>
            </a:pPr>
            <a:r>
              <a:rPr lang="zh-CN" altLang="en-US"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rPr>
              <a:t>资金轮动</a:t>
            </a:r>
            <a:endParaRPr lang="en-US" altLang="zh-CN"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endParaRPr>
          </a:p>
          <a:p>
            <a:pPr algn="ctr">
              <a:defRPr/>
            </a:pPr>
            <a:r>
              <a:rPr lang="zh-CN" altLang="en-US"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rPr>
              <a:t>题材大乱斗</a:t>
            </a:r>
            <a:endParaRPr lang="zh-CN"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endParaRPr>
          </a:p>
        </p:txBody>
      </p:sp>
      <p:pic>
        <p:nvPicPr>
          <p:cNvPr id="7" name="图片 6" descr="经传logo白色"/>
          <p:cNvPicPr>
            <a:picLocks noChangeAspect="1"/>
          </p:cNvPicPr>
          <p:nvPr/>
        </p:nvPicPr>
        <p:blipFill>
          <a:blip r:embed="rId16"/>
          <a:stretch>
            <a:fillRect/>
          </a:stretch>
        </p:blipFill>
        <p:spPr>
          <a:xfrm>
            <a:off x="10368795" y="330199"/>
            <a:ext cx="1162170" cy="262255"/>
          </a:xfrm>
          <a:prstGeom prst="rect">
            <a:avLst/>
          </a:prstGeom>
        </p:spPr>
      </p:pic>
      <p:grpSp>
        <p:nvGrpSpPr>
          <p:cNvPr id="6" name="组合 5"/>
          <p:cNvGrpSpPr/>
          <p:nvPr/>
        </p:nvGrpSpPr>
        <p:grpSpPr>
          <a:xfrm>
            <a:off x="3886197" y="4146550"/>
            <a:ext cx="4509135" cy="899739"/>
            <a:chOff x="3498844" y="5502275"/>
            <a:chExt cx="4509135" cy="899739"/>
          </a:xfrm>
        </p:grpSpPr>
        <p:sp>
          <p:nvSpPr>
            <p:cNvPr id="26" name="矩形 25"/>
            <p:cNvSpPr/>
            <p:nvPr/>
          </p:nvSpPr>
          <p:spPr>
            <a:xfrm>
              <a:off x="3536944" y="5523408"/>
              <a:ext cx="1963129"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custDataLst>
                <p:tags r:id="rId2"/>
              </p:custDataLst>
            </p:nvPr>
          </p:nvSpPr>
          <p:spPr>
            <a:xfrm>
              <a:off x="3543294" y="5523408"/>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custDataLst>
                <p:tags r:id="rId3"/>
              </p:custDataLst>
            </p:nvPr>
          </p:nvSpPr>
          <p:spPr>
            <a:xfrm>
              <a:off x="3498844" y="5530393"/>
              <a:ext cx="1143000" cy="368300"/>
            </a:xfrm>
            <a:prstGeom prst="rect">
              <a:avLst/>
            </a:prstGeom>
            <a:noFill/>
          </p:spPr>
          <p:txBody>
            <a:bodyPr wrap="square" rtlCol="0">
              <a:spAutoFit/>
            </a:bodyPr>
            <a:lstStyle/>
            <a:p>
              <a:r>
                <a:rPr lang="zh-CN" altLang="en-US" dirty="0">
                  <a:solidFill>
                    <a:srgbClr val="C00000"/>
                  </a:solidFill>
                  <a:latin typeface="思源黑体 CN Medium" panose="020B0600000000000000" charset="-122"/>
                  <a:ea typeface="思源黑体 CN Medium" panose="020B0600000000000000" charset="-122"/>
                  <a:cs typeface="思源黑体 CN Medium" panose="020B0600000000000000" charset="-122"/>
                </a:rPr>
                <a:t>经传投研</a:t>
              </a:r>
            </a:p>
          </p:txBody>
        </p:sp>
        <p:sp>
          <p:nvSpPr>
            <p:cNvPr id="29" name="文本框 28"/>
            <p:cNvSpPr txBox="1"/>
            <p:nvPr>
              <p:custDataLst>
                <p:tags r:id="rId4"/>
              </p:custDataLst>
            </p:nvPr>
          </p:nvSpPr>
          <p:spPr>
            <a:xfrm>
              <a:off x="4547864" y="5518328"/>
              <a:ext cx="952209" cy="368300"/>
            </a:xfrm>
            <a:prstGeom prst="rect">
              <a:avLst/>
            </a:prstGeom>
            <a:noFill/>
          </p:spPr>
          <p:txBody>
            <a:bodyPr wrap="square" rtlCol="0">
              <a:spAutoFit/>
            </a:bodyPr>
            <a:lstStyle/>
            <a:p>
              <a:r>
                <a:rPr kumimoji="0" lang="zh-CN" altLang="en-US" sz="1800" b="0" i="0" u="none" strike="noStrike" kern="1200" cap="none" spc="0" normalizeH="0" baseline="0" noProof="0" dirty="0">
                  <a:ln>
                    <a:noFill/>
                  </a:ln>
                  <a:solidFill>
                    <a:srgbClr val="FFFFFF"/>
                  </a:solidFill>
                  <a:effectLst/>
                  <a:uLnTx/>
                  <a:uFillTx/>
                  <a:latin typeface="+mn-ea"/>
                  <a:cs typeface="思源黑体 CN Light" panose="020B0300000000000000" charset="-122"/>
                </a:rPr>
                <a:t>张明科</a:t>
              </a:r>
              <a:endParaRPr lang="zh-CN" altLang="en-US" dirty="0">
                <a:solidFill>
                  <a:schemeClr val="bg1"/>
                </a:solidFill>
                <a:latin typeface="思源黑体 CN Medium" panose="020B0600000000000000" charset="-122"/>
                <a:ea typeface="思源黑体 CN Medium" panose="020B0600000000000000" charset="-122"/>
                <a:cs typeface="思源黑体 CN Medium" panose="020B0600000000000000" charset="-122"/>
              </a:endParaRPr>
            </a:p>
          </p:txBody>
        </p:sp>
        <p:grpSp>
          <p:nvGrpSpPr>
            <p:cNvPr id="30" name="组合 29"/>
            <p:cNvGrpSpPr/>
            <p:nvPr/>
          </p:nvGrpSpPr>
          <p:grpSpPr>
            <a:xfrm>
              <a:off x="3536944" y="6027606"/>
              <a:ext cx="4471035" cy="374408"/>
              <a:chOff x="7093" y="6616"/>
              <a:chExt cx="7859" cy="656"/>
            </a:xfrm>
          </p:grpSpPr>
          <p:sp>
            <p:nvSpPr>
              <p:cNvPr id="31" name="矩形 30"/>
              <p:cNvSpPr/>
              <p:nvPr>
                <p:custDataLst>
                  <p:tags r:id="rId8"/>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custDataLst>
                  <p:tags r:id="rId9"/>
                </p:custDataLst>
              </p:nvPr>
            </p:nvSpPr>
            <p:spPr>
              <a:xfrm>
                <a:off x="7105" y="6626"/>
                <a:ext cx="2519"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custDataLst>
                  <p:tags r:id="rId10"/>
                </p:custDataLst>
              </p:nvPr>
            </p:nvSpPr>
            <p:spPr>
              <a:xfrm>
                <a:off x="7360" y="6627"/>
                <a:ext cx="2009" cy="645"/>
              </a:xfrm>
              <a:prstGeom prst="rect">
                <a:avLst/>
              </a:prstGeom>
              <a:noFill/>
            </p:spPr>
            <p:txBody>
              <a:bodyPr wrap="square" rtlCol="0">
                <a:spAutoFit/>
              </a:bodyPr>
              <a:lstStyle/>
              <a:p>
                <a:r>
                  <a:rPr lang="zh-CN" altLang="en-US" dirty="0">
                    <a:solidFill>
                      <a:srgbClr val="C00000"/>
                    </a:solidFill>
                    <a:latin typeface="思源黑体 CN Medium" panose="020B0600000000000000" charset="-122"/>
                    <a:ea typeface="思源黑体 CN Medium" panose="020B0600000000000000" charset="-122"/>
                    <a:cs typeface="思源黑体 CN Medium" panose="020B0600000000000000" charset="-122"/>
                  </a:rPr>
                  <a:t>执业编号</a:t>
                </a:r>
              </a:p>
            </p:txBody>
          </p:sp>
          <p:sp>
            <p:nvSpPr>
              <p:cNvPr id="34" name="文本框 33"/>
              <p:cNvSpPr txBox="1"/>
              <p:nvPr>
                <p:custDataLst>
                  <p:tags r:id="rId11"/>
                </p:custDataLst>
              </p:nvPr>
            </p:nvSpPr>
            <p:spPr>
              <a:xfrm>
                <a:off x="10001" y="6616"/>
                <a:ext cx="4318" cy="645"/>
              </a:xfrm>
              <a:prstGeom prst="rect">
                <a:avLst/>
              </a:prstGeom>
              <a:noFill/>
            </p:spPr>
            <p:txBody>
              <a:bodyPr wrap="square" rtlCol="0">
                <a:spAutoFit/>
              </a:bodyPr>
              <a:lstStyle/>
              <a:p>
                <a:pPr algn="dist"/>
                <a:r>
                  <a:rPr lang="en-US" altLang="zh-CN" sz="1800" dirty="0">
                    <a:solidFill>
                      <a:srgbClr val="FFFFFF"/>
                    </a:solidFill>
                    <a:latin typeface="+mn-ea"/>
                  </a:rPr>
                  <a:t>A1120619100001</a:t>
                </a:r>
                <a:endParaRPr lang="en-US" altLang="zh-CN" dirty="0">
                  <a:solidFill>
                    <a:schemeClr val="bg1"/>
                  </a:solidFill>
                  <a:latin typeface="思源黑体 CN Medium" panose="020B0600000000000000" charset="-122"/>
                  <a:ea typeface="思源黑体 CN Medium" panose="020B0600000000000000" charset="-122"/>
                  <a:cs typeface="思源黑体 CN Medium" panose="020B0600000000000000" charset="-122"/>
                </a:endParaRPr>
              </a:p>
            </p:txBody>
          </p:sp>
        </p:grpSp>
        <p:sp>
          <p:nvSpPr>
            <p:cNvPr id="36" name="矩形 35"/>
            <p:cNvSpPr/>
            <p:nvPr>
              <p:custDataLst>
                <p:tags r:id="rId5"/>
              </p:custDataLst>
            </p:nvPr>
          </p:nvSpPr>
          <p:spPr>
            <a:xfrm>
              <a:off x="5827839" y="5524678"/>
              <a:ext cx="2179849" cy="356781"/>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custDataLst>
                <p:tags r:id="rId6"/>
              </p:custDataLst>
            </p:nvPr>
          </p:nvSpPr>
          <p:spPr>
            <a:xfrm>
              <a:off x="5710205" y="5524678"/>
              <a:ext cx="995495" cy="3567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文本框 37"/>
            <p:cNvSpPr txBox="1"/>
            <p:nvPr>
              <p:custDataLst>
                <p:tags r:id="rId7"/>
              </p:custDataLst>
            </p:nvPr>
          </p:nvSpPr>
          <p:spPr>
            <a:xfrm>
              <a:off x="5690864" y="5537808"/>
              <a:ext cx="1142828" cy="368197"/>
            </a:xfrm>
            <a:prstGeom prst="rect">
              <a:avLst/>
            </a:prstGeom>
            <a:noFill/>
          </p:spPr>
          <p:txBody>
            <a:bodyPr wrap="square" rtlCol="0">
              <a:spAutoFit/>
            </a:bodyPr>
            <a:lstStyle/>
            <a:p>
              <a:r>
                <a:rPr lang="zh-CN" altLang="en-US" dirty="0">
                  <a:solidFill>
                    <a:srgbClr val="C00000"/>
                  </a:solidFill>
                  <a:latin typeface="思源黑体 CN Medium" panose="020B0600000000000000" charset="-122"/>
                  <a:ea typeface="思源黑体 CN Medium" panose="020B0600000000000000" charset="-122"/>
                  <a:cs typeface="思源黑体 CN Medium" panose="020B0600000000000000" charset="-122"/>
                </a:rPr>
                <a:t>课程日期</a:t>
              </a:r>
            </a:p>
          </p:txBody>
        </p:sp>
        <p:sp>
          <p:nvSpPr>
            <p:cNvPr id="4" name="文本框 3"/>
            <p:cNvSpPr txBox="1"/>
            <p:nvPr/>
          </p:nvSpPr>
          <p:spPr>
            <a:xfrm>
              <a:off x="6725041" y="5502275"/>
              <a:ext cx="1282647" cy="386131"/>
            </a:xfrm>
            <a:prstGeom prst="rect">
              <a:avLst/>
            </a:prstGeom>
            <a:noFill/>
          </p:spPr>
          <p:txBody>
            <a:bodyPr wrap="square" rtlCol="0">
              <a:spAutoFit/>
            </a:bodyPr>
            <a:lstStyle/>
            <a:p>
              <a:pPr>
                <a:lnSpc>
                  <a:spcPct val="130000"/>
                </a:lnSpc>
                <a:spcBef>
                  <a:spcPts val="500"/>
                </a:spcBef>
              </a:pPr>
              <a:fld id="{44E84A3E-DAD5-46E0-B2CD-606E2199FB3C}" type="datetime1">
                <a:rPr lang="zh-CN" altLang="en-US" sz="1600">
                  <a:solidFill>
                    <a:schemeClr val="bg1"/>
                  </a:solidFill>
                  <a:latin typeface="思源黑体 CN Medium" panose="020B0600000000000000" charset="-122"/>
                  <a:ea typeface="思源黑体 CN Medium" panose="020B0600000000000000" charset="-122"/>
                </a:rPr>
                <a:t>2025/7/6</a:t>
              </a:fld>
              <a:endParaRPr lang="zh-CN" altLang="en-US" dirty="0">
                <a:solidFill>
                  <a:schemeClr val="bg1"/>
                </a:solidFill>
                <a:latin typeface="思源黑体 CN Medium" panose="020B0600000000000000" charset="-122"/>
                <a:ea typeface="思源黑体 CN Medium" panose="020B0600000000000000" charset="-122"/>
              </a:endParaRPr>
            </a:p>
          </p:txBody>
        </p:sp>
      </p:grpSp>
      <p:pic>
        <p:nvPicPr>
          <p:cNvPr id="3" name="图片 2"/>
          <p:cNvPicPr>
            <a:picLocks noChangeAspect="1"/>
          </p:cNvPicPr>
          <p:nvPr/>
        </p:nvPicPr>
        <p:blipFill>
          <a:blip r:embed="rId17"/>
          <a:stretch>
            <a:fillRect/>
          </a:stretch>
        </p:blipFill>
        <p:spPr>
          <a:xfrm>
            <a:off x="-90685" y="3198475"/>
            <a:ext cx="3633591" cy="3854867"/>
          </a:xfrm>
          <a:prstGeom prst="rect">
            <a:avLst/>
          </a:prstGeom>
        </p:spPr>
      </p:pic>
      <p:pic>
        <p:nvPicPr>
          <p:cNvPr id="10" name="图片 9"/>
          <p:cNvPicPr>
            <a:picLocks noChangeAspect="1"/>
          </p:cNvPicPr>
          <p:nvPr/>
        </p:nvPicPr>
        <p:blipFill>
          <a:blip r:embed="rId18"/>
          <a:stretch>
            <a:fillRect/>
          </a:stretch>
        </p:blipFill>
        <p:spPr>
          <a:xfrm>
            <a:off x="9363075" y="3161686"/>
            <a:ext cx="2496822" cy="3745234"/>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龙虎活跃行情的思路</a:t>
            </a:r>
          </a:p>
        </p:txBody>
      </p:sp>
      <p:sp>
        <p:nvSpPr>
          <p:cNvPr id="3" name="文本占位符 2"/>
          <p:cNvSpPr>
            <a:spLocks noGrp="1"/>
          </p:cNvSpPr>
          <p:nvPr>
            <p:ph type="body" sz="quarter" idx="11"/>
          </p:nvPr>
        </p:nvSpPr>
        <p:spPr>
          <a:xfrm>
            <a:off x="2185996" y="5896006"/>
            <a:ext cx="7820008" cy="506496"/>
          </a:xfrm>
        </p:spPr>
        <p:txBody>
          <a:bodyPr/>
          <a:lstStyle/>
          <a:p>
            <a:r>
              <a:rPr lang="zh-CN" altLang="en-US" dirty="0"/>
              <a:t>强者反而恒强，资金</a:t>
            </a:r>
            <a:r>
              <a:rPr lang="en-US" altLang="zh-CN" dirty="0"/>
              <a:t>+</a:t>
            </a:r>
            <a:r>
              <a:rPr lang="zh-CN" altLang="en-US" dirty="0"/>
              <a:t>趋势</a:t>
            </a:r>
            <a:r>
              <a:rPr lang="en-US" altLang="zh-CN" dirty="0"/>
              <a:t>+</a:t>
            </a:r>
            <a:r>
              <a:rPr lang="zh-CN" altLang="en-US" dirty="0"/>
              <a:t>位置选好，就好做很多！</a:t>
            </a:r>
          </a:p>
        </p:txBody>
      </p:sp>
      <p:pic>
        <p:nvPicPr>
          <p:cNvPr id="1026" name="Picture 2">
            <a:extLst>
              <a:ext uri="{FF2B5EF4-FFF2-40B4-BE49-F238E27FC236}">
                <a16:creationId xmlns:a16="http://schemas.microsoft.com/office/drawing/2014/main" id="{A5ED44B9-1650-1667-828C-F6679D2398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0" r="39771"/>
          <a:stretch>
            <a:fillRect/>
          </a:stretch>
        </p:blipFill>
        <p:spPr bwMode="auto">
          <a:xfrm>
            <a:off x="925512" y="904875"/>
            <a:ext cx="2575047" cy="935808"/>
          </a:xfrm>
          <a:prstGeom prst="rect">
            <a:avLst/>
          </a:prstGeom>
          <a:ln>
            <a:solidFill>
              <a:srgbClr val="156389"/>
            </a:solidFill>
          </a:ln>
          <a:extLst>
            <a:ext uri="{909E8E84-426E-40DD-AFC4-6F175D3DCCD1}">
              <a14:hiddenFill xmlns:a14="http://schemas.microsoft.com/office/drawing/2010/main">
                <a:solidFill>
                  <a:srgbClr val="FFFFFF"/>
                </a:solidFill>
              </a14:hiddenFill>
            </a:ext>
          </a:extLst>
        </p:spPr>
      </p:pic>
      <p:pic>
        <p:nvPicPr>
          <p:cNvPr id="20" name="图片 19">
            <a:extLst>
              <a:ext uri="{FF2B5EF4-FFF2-40B4-BE49-F238E27FC236}">
                <a16:creationId xmlns:a16="http://schemas.microsoft.com/office/drawing/2014/main" id="{1D6101A2-8BCF-05C4-EDB8-5EB16E2B8088}"/>
              </a:ext>
            </a:extLst>
          </p:cNvPr>
          <p:cNvPicPr>
            <a:picLocks noChangeAspect="1"/>
          </p:cNvPicPr>
          <p:nvPr/>
        </p:nvPicPr>
        <p:blipFill>
          <a:blip r:embed="rId3">
            <a:extLst>
              <a:ext uri="{28A0092B-C50C-407E-A947-70E740481C1C}">
                <a14:useLocalDpi xmlns:a14="http://schemas.microsoft.com/office/drawing/2010/main" val="0"/>
              </a:ext>
            </a:extLst>
          </a:blip>
          <a:srcRect t="7717" b="7717"/>
          <a:stretch/>
        </p:blipFill>
        <p:spPr>
          <a:xfrm>
            <a:off x="4800713" y="961994"/>
            <a:ext cx="2590573" cy="805316"/>
          </a:xfrm>
          <a:prstGeom prst="rect">
            <a:avLst/>
          </a:prstGeom>
          <a:ln>
            <a:solidFill>
              <a:srgbClr val="156389"/>
            </a:solidFill>
          </a:ln>
        </p:spPr>
      </p:pic>
      <p:pic>
        <p:nvPicPr>
          <p:cNvPr id="5" name="图片 4">
            <a:extLst>
              <a:ext uri="{FF2B5EF4-FFF2-40B4-BE49-F238E27FC236}">
                <a16:creationId xmlns:a16="http://schemas.microsoft.com/office/drawing/2014/main" id="{B3E5479C-8606-E6CC-1FC6-33C4353B430C}"/>
              </a:ext>
            </a:extLst>
          </p:cNvPr>
          <p:cNvPicPr>
            <a:picLocks noChangeAspect="1"/>
          </p:cNvPicPr>
          <p:nvPr/>
        </p:nvPicPr>
        <p:blipFill>
          <a:blip r:embed="rId4"/>
          <a:stretch>
            <a:fillRect/>
          </a:stretch>
        </p:blipFill>
        <p:spPr>
          <a:xfrm>
            <a:off x="4614404" y="1925539"/>
            <a:ext cx="3462797" cy="3709868"/>
          </a:xfrm>
          <a:prstGeom prst="rect">
            <a:avLst/>
          </a:prstGeom>
          <a:ln>
            <a:solidFill>
              <a:srgbClr val="156389"/>
            </a:solidFill>
          </a:ln>
        </p:spPr>
      </p:pic>
      <p:pic>
        <p:nvPicPr>
          <p:cNvPr id="10" name="图片 9">
            <a:extLst>
              <a:ext uri="{FF2B5EF4-FFF2-40B4-BE49-F238E27FC236}">
                <a16:creationId xmlns:a16="http://schemas.microsoft.com/office/drawing/2014/main" id="{059E3C9E-F864-F363-B2F1-8FBEF043610A}"/>
              </a:ext>
            </a:extLst>
          </p:cNvPr>
          <p:cNvPicPr>
            <a:picLocks noChangeAspect="1"/>
          </p:cNvPicPr>
          <p:nvPr/>
        </p:nvPicPr>
        <p:blipFill>
          <a:blip r:embed="rId5"/>
          <a:stretch>
            <a:fillRect/>
          </a:stretch>
        </p:blipFill>
        <p:spPr>
          <a:xfrm>
            <a:off x="442913" y="1922093"/>
            <a:ext cx="3671888" cy="3713314"/>
          </a:xfrm>
          <a:prstGeom prst="rect">
            <a:avLst/>
          </a:prstGeom>
          <a:ln>
            <a:solidFill>
              <a:srgbClr val="156389"/>
            </a:solidFill>
          </a:ln>
        </p:spPr>
      </p:pic>
      <p:pic>
        <p:nvPicPr>
          <p:cNvPr id="14" name="图片 13">
            <a:extLst>
              <a:ext uri="{FF2B5EF4-FFF2-40B4-BE49-F238E27FC236}">
                <a16:creationId xmlns:a16="http://schemas.microsoft.com/office/drawing/2014/main" id="{6C42B6F1-F81B-3570-A45C-E2045240F90D}"/>
              </a:ext>
            </a:extLst>
          </p:cNvPr>
          <p:cNvPicPr>
            <a:picLocks noChangeAspect="1"/>
          </p:cNvPicPr>
          <p:nvPr/>
        </p:nvPicPr>
        <p:blipFill>
          <a:blip r:embed="rId6"/>
          <a:stretch>
            <a:fillRect/>
          </a:stretch>
        </p:blipFill>
        <p:spPr>
          <a:xfrm>
            <a:off x="8554500" y="767827"/>
            <a:ext cx="3138232" cy="1046078"/>
          </a:xfrm>
          <a:prstGeom prst="rect">
            <a:avLst/>
          </a:prstGeom>
          <a:ln>
            <a:solidFill>
              <a:schemeClr val="accent1"/>
            </a:solidFill>
          </a:ln>
        </p:spPr>
      </p:pic>
      <p:pic>
        <p:nvPicPr>
          <p:cNvPr id="16" name="图片 15">
            <a:extLst>
              <a:ext uri="{FF2B5EF4-FFF2-40B4-BE49-F238E27FC236}">
                <a16:creationId xmlns:a16="http://schemas.microsoft.com/office/drawing/2014/main" id="{443247D8-BAC3-3C74-CC05-7D0C9C8200DA}"/>
              </a:ext>
            </a:extLst>
          </p:cNvPr>
          <p:cNvPicPr>
            <a:picLocks noChangeAspect="1"/>
          </p:cNvPicPr>
          <p:nvPr/>
        </p:nvPicPr>
        <p:blipFill>
          <a:blip r:embed="rId7"/>
          <a:stretch>
            <a:fillRect/>
          </a:stretch>
        </p:blipFill>
        <p:spPr>
          <a:xfrm>
            <a:off x="8463219" y="1869517"/>
            <a:ext cx="3320794" cy="3765889"/>
          </a:xfrm>
          <a:prstGeom prst="rect">
            <a:avLst/>
          </a:prstGeom>
          <a:ln>
            <a:solidFill>
              <a:schemeClr val="accent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90CF765-CFBF-B73A-3F39-EA3E1F51225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7889363" y="415753"/>
            <a:ext cx="3332030" cy="4447658"/>
            <a:chOff x="1895475" y="366971"/>
            <a:chExt cx="3332030" cy="4447658"/>
          </a:xfrm>
        </p:grpSpPr>
        <p:pic>
          <p:nvPicPr>
            <p:cNvPr id="7" name="图片 6"/>
            <p:cNvPicPr>
              <a:picLocks noChangeAspect="1"/>
            </p:cNvPicPr>
            <p:nvPr/>
          </p:nvPicPr>
          <p:blipFill>
            <a:blip r:embed="rId2"/>
            <a:srcRect l="9487" r="9487"/>
            <a:stretch>
              <a:fillRect/>
            </a:stretch>
          </p:blipFill>
          <p:spPr>
            <a:xfrm>
              <a:off x="1895475" y="366971"/>
              <a:ext cx="3332030" cy="4447658"/>
            </a:xfrm>
            <a:prstGeom prst="rect">
              <a:avLst/>
            </a:prstGeom>
            <a:ln>
              <a:solidFill>
                <a:schemeClr val="accent1"/>
              </a:solidFill>
            </a:ln>
          </p:spPr>
        </p:pic>
        <p:sp>
          <p:nvSpPr>
            <p:cNvPr id="14" name="矩形: 圆角 13"/>
            <p:cNvSpPr/>
            <p:nvPr/>
          </p:nvSpPr>
          <p:spPr>
            <a:xfrm>
              <a:off x="3082110" y="381703"/>
              <a:ext cx="958760" cy="31292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某友商</a:t>
              </a:r>
            </a:p>
          </p:txBody>
        </p:sp>
      </p:grpSp>
      <p:grpSp>
        <p:nvGrpSpPr>
          <p:cNvPr id="19" name="组合 18"/>
          <p:cNvGrpSpPr/>
          <p:nvPr/>
        </p:nvGrpSpPr>
        <p:grpSpPr>
          <a:xfrm>
            <a:off x="1593848" y="415754"/>
            <a:ext cx="2850301" cy="4447657"/>
            <a:chOff x="7625297" y="366972"/>
            <a:chExt cx="2850301" cy="4447657"/>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rcRect/>
            <a:stretch/>
          </p:blipFill>
          <p:spPr>
            <a:xfrm>
              <a:off x="7625297" y="366972"/>
              <a:ext cx="2850301" cy="4447657"/>
            </a:xfrm>
            <a:prstGeom prst="rect">
              <a:avLst/>
            </a:prstGeom>
            <a:ln>
              <a:solidFill>
                <a:schemeClr val="accent1"/>
              </a:solidFill>
            </a:ln>
          </p:spPr>
        </p:pic>
        <p:sp>
          <p:nvSpPr>
            <p:cNvPr id="15" name="矩形: 圆角 14"/>
            <p:cNvSpPr/>
            <p:nvPr/>
          </p:nvSpPr>
          <p:spPr>
            <a:xfrm>
              <a:off x="8571067" y="386470"/>
              <a:ext cx="958760" cy="31292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龙虎金榜</a:t>
              </a:r>
            </a:p>
          </p:txBody>
        </p:sp>
      </p:grpSp>
      <p:pic>
        <p:nvPicPr>
          <p:cNvPr id="17" name="图片 16"/>
          <p:cNvPicPr>
            <a:picLocks noChangeAspect="1"/>
          </p:cNvPicPr>
          <p:nvPr/>
        </p:nvPicPr>
        <p:blipFill>
          <a:blip r:embed="rId4"/>
          <a:stretch>
            <a:fillRect/>
          </a:stretch>
        </p:blipFill>
        <p:spPr>
          <a:xfrm>
            <a:off x="1450759" y="5100730"/>
            <a:ext cx="4095238" cy="1466667"/>
          </a:xfrm>
          <a:prstGeom prst="rect">
            <a:avLst/>
          </a:prstGeom>
        </p:spPr>
      </p:pic>
      <p:grpSp>
        <p:nvGrpSpPr>
          <p:cNvPr id="13" name="组合 12"/>
          <p:cNvGrpSpPr/>
          <p:nvPr/>
        </p:nvGrpSpPr>
        <p:grpSpPr>
          <a:xfrm>
            <a:off x="3794125" y="2195330"/>
            <a:ext cx="4603750" cy="1859158"/>
            <a:chOff x="6029325" y="-148735"/>
            <a:chExt cx="4603750" cy="1859158"/>
          </a:xfrm>
        </p:grpSpPr>
        <p:pic>
          <p:nvPicPr>
            <p:cNvPr id="10" name="图形 9" descr="爆炸"/>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29325" y="-148735"/>
              <a:ext cx="4603750" cy="1859158"/>
            </a:xfrm>
            <a:prstGeom prst="rect">
              <a:avLst/>
            </a:prstGeom>
          </p:spPr>
        </p:pic>
        <p:sp>
          <p:nvSpPr>
            <p:cNvPr id="11" name="文本框 10"/>
            <p:cNvSpPr txBox="1"/>
            <p:nvPr/>
          </p:nvSpPr>
          <p:spPr>
            <a:xfrm>
              <a:off x="7651741" y="565640"/>
              <a:ext cx="1934200" cy="772006"/>
            </a:xfrm>
            <a:prstGeom prst="rect">
              <a:avLst/>
            </a:prstGeom>
            <a:noFill/>
          </p:spPr>
          <p:txBody>
            <a:bodyPr wrap="square" rtlCol="0">
              <a:spAutoFit/>
            </a:bodyPr>
            <a:lstStyle/>
            <a:p>
              <a:pPr algn="ctr">
                <a:spcBef>
                  <a:spcPts val="500"/>
                </a:spcBef>
              </a:pPr>
              <a:r>
                <a:rPr lang="zh-CN" altLang="en-US" sz="2000" spc="150" dirty="0">
                  <a:solidFill>
                    <a:srgbClr val="C00000"/>
                  </a:solidFill>
                  <a:latin typeface="华文行楷" panose="02010800040101010101" pitchFamily="2" charset="-122"/>
                  <a:ea typeface="华文行楷" panose="02010800040101010101" pitchFamily="2" charset="-122"/>
                </a:rPr>
                <a:t>龙虎金榜</a:t>
              </a:r>
              <a:endParaRPr lang="en-US" altLang="zh-CN" sz="2000" spc="150" dirty="0">
                <a:solidFill>
                  <a:srgbClr val="C00000"/>
                </a:solidFill>
                <a:latin typeface="华文行楷" panose="02010800040101010101" pitchFamily="2" charset="-122"/>
                <a:ea typeface="华文行楷" panose="02010800040101010101" pitchFamily="2" charset="-122"/>
              </a:endParaRPr>
            </a:p>
            <a:p>
              <a:pPr algn="ctr">
                <a:spcBef>
                  <a:spcPts val="500"/>
                </a:spcBef>
              </a:pPr>
              <a:r>
                <a:rPr lang="zh-CN" altLang="en-US" sz="2000" spc="150" dirty="0">
                  <a:solidFill>
                    <a:srgbClr val="C00000"/>
                  </a:solidFill>
                  <a:latin typeface="华文行楷" panose="02010800040101010101" pitchFamily="2" charset="-122"/>
                  <a:ea typeface="华文行楷" panose="02010800040101010101" pitchFamily="2" charset="-122"/>
                </a:rPr>
                <a:t>直接打骨折</a:t>
              </a:r>
              <a:endParaRPr lang="en-US" altLang="zh-CN" sz="2000" spc="150" dirty="0">
                <a:solidFill>
                  <a:srgbClr val="C00000"/>
                </a:solidFill>
                <a:latin typeface="华文行楷" panose="02010800040101010101" pitchFamily="2" charset="-122"/>
                <a:ea typeface="华文行楷" panose="02010800040101010101" pitchFamily="2" charset="-122"/>
              </a:endParaRPr>
            </a:p>
          </p:txBody>
        </p:sp>
      </p:grpSp>
      <p:sp>
        <p:nvSpPr>
          <p:cNvPr id="20" name="文本框 19"/>
          <p:cNvSpPr txBox="1"/>
          <p:nvPr/>
        </p:nvSpPr>
        <p:spPr>
          <a:xfrm>
            <a:off x="5981700" y="5486400"/>
            <a:ext cx="5048250" cy="847476"/>
          </a:xfrm>
          <a:prstGeom prst="rect">
            <a:avLst/>
          </a:prstGeom>
          <a:noFill/>
        </p:spPr>
        <p:txBody>
          <a:bodyPr wrap="square" rtlCol="0">
            <a:spAutoFit/>
          </a:bodyPr>
          <a:lstStyle/>
          <a:p>
            <a:pPr algn="just">
              <a:lnSpc>
                <a:spcPct val="130000"/>
              </a:lnSpc>
              <a:spcBef>
                <a:spcPts val="500"/>
              </a:spcBef>
            </a:pP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订阅</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龙虎金榜</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，畅享一周</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4</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篇策略服务</a:t>
            </a:r>
            <a:endPar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a:p>
            <a:pPr algn="just">
              <a:lnSpc>
                <a:spcPct val="130000"/>
              </a:lnSpc>
              <a:spcBef>
                <a:spcPts val="500"/>
              </a:spcBef>
            </a:pP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挖掘更多强势龙虎方向！</a:t>
            </a:r>
            <a:endPar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大盘及市场节奏</a:t>
            </a:r>
          </a:p>
        </p:txBody>
      </p:sp>
      <p:sp>
        <p:nvSpPr>
          <p:cNvPr id="3" name="文本占位符 2"/>
          <p:cNvSpPr>
            <a:spLocks noGrp="1"/>
          </p:cNvSpPr>
          <p:nvPr>
            <p:ph type="body" sz="quarter" idx="11"/>
          </p:nvPr>
        </p:nvSpPr>
        <p:spPr>
          <a:xfrm>
            <a:off x="442912" y="4869398"/>
            <a:ext cx="11306176" cy="1480602"/>
          </a:xfrm>
        </p:spPr>
        <p:txBody>
          <a:bodyPr>
            <a:normAutofit/>
          </a:bodyPr>
          <a:lstStyle/>
          <a:p>
            <a:pPr marL="457200" indent="-457200">
              <a:buFont typeface="+mj-lt"/>
              <a:buAutoNum type="arabicPeriod"/>
            </a:pPr>
            <a:r>
              <a:rPr lang="zh-CN" altLang="en-US" dirty="0"/>
              <a:t>两市总成交</a:t>
            </a:r>
            <a:r>
              <a:rPr lang="en-US" altLang="zh-CN" dirty="0"/>
              <a:t>1. 43</a:t>
            </a:r>
            <a:r>
              <a:rPr lang="zh-CN" altLang="en-US" dirty="0"/>
              <a:t>万亿，增量，资金总体翻红</a:t>
            </a:r>
            <a:endParaRPr lang="en-US" altLang="zh-CN" dirty="0"/>
          </a:p>
          <a:p>
            <a:pPr marL="457200" indent="-457200">
              <a:buFont typeface="+mj-lt"/>
              <a:buAutoNum type="arabicPeriod"/>
            </a:pPr>
            <a:r>
              <a:rPr lang="zh-CN" altLang="en-US" dirty="0"/>
              <a:t>操作思路：极端下跌（</a:t>
            </a:r>
            <a:r>
              <a:rPr lang="en-US" altLang="zh-CN" dirty="0"/>
              <a:t>4000+</a:t>
            </a:r>
            <a:r>
              <a:rPr lang="zh-CN" altLang="en-US" dirty="0"/>
              <a:t>），周一看低吸（资金趋势</a:t>
            </a:r>
            <a:r>
              <a:rPr lang="en-US" altLang="zh-CN" dirty="0"/>
              <a:t>+</a:t>
            </a:r>
            <a:r>
              <a:rPr lang="zh-CN" altLang="en-US" dirty="0"/>
              <a:t>辅助线</a:t>
            </a:r>
            <a:r>
              <a:rPr lang="en-US" altLang="zh-CN" dirty="0"/>
              <a:t>/</a:t>
            </a:r>
            <a:r>
              <a:rPr lang="zh-CN" altLang="en-US" dirty="0"/>
              <a:t>熊线支撑）</a:t>
            </a:r>
            <a:endParaRPr lang="en-US" altLang="zh-CN" dirty="0"/>
          </a:p>
          <a:p>
            <a:pPr marL="457200" indent="-457200">
              <a:buFont typeface="+mj-lt"/>
              <a:buAutoNum type="arabicPeriod"/>
            </a:pPr>
            <a:r>
              <a:rPr lang="zh-CN" altLang="en-US" dirty="0"/>
              <a:t>涨停家数</a:t>
            </a:r>
            <a:r>
              <a:rPr lang="en-US" altLang="zh-CN" dirty="0"/>
              <a:t>42</a:t>
            </a:r>
            <a:r>
              <a:rPr lang="zh-CN" altLang="en-US" dirty="0"/>
              <a:t>＞</a:t>
            </a:r>
            <a:r>
              <a:rPr lang="en-US" altLang="zh-CN" dirty="0"/>
              <a:t>12</a:t>
            </a:r>
            <a:r>
              <a:rPr lang="zh-CN" altLang="en-US" dirty="0"/>
              <a:t>，龙虎情绪活跃，胜率没有</a:t>
            </a:r>
            <a:r>
              <a:rPr lang="en-US" altLang="zh-CN" dirty="0"/>
              <a:t>1.5</a:t>
            </a:r>
            <a:r>
              <a:rPr lang="zh-CN" altLang="en-US" dirty="0"/>
              <a:t>万亿前高，但依然是优选</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rcRect/>
          <a:stretch/>
        </p:blipFill>
        <p:spPr>
          <a:xfrm>
            <a:off x="512352" y="1239435"/>
            <a:ext cx="2716676" cy="3050927"/>
          </a:xfrm>
          <a:prstGeom prst="rect">
            <a:avLst/>
          </a:prstGeom>
          <a:ln>
            <a:solidFill>
              <a:schemeClr val="accent1"/>
            </a:solidFill>
          </a:ln>
        </p:spPr>
      </p:pic>
      <p:pic>
        <p:nvPicPr>
          <p:cNvPr id="5" name="图片占位符 9"/>
          <p:cNvPicPr>
            <a:picLocks noChangeAspect="1"/>
          </p:cNvPicPr>
          <p:nvPr/>
        </p:nvPicPr>
        <p:blipFill rotWithShape="1">
          <a:blip r:embed="rId4" cstate="print">
            <a:extLst>
              <a:ext uri="{28A0092B-C50C-407E-A947-70E740481C1C}">
                <a14:useLocalDpi xmlns:a14="http://schemas.microsoft.com/office/drawing/2010/main" val="0"/>
              </a:ext>
            </a:extLst>
          </a:blip>
          <a:srcRect t="199" b="199"/>
          <a:stretch/>
        </p:blipFill>
        <p:spPr>
          <a:xfrm>
            <a:off x="5586413" y="1007621"/>
            <a:ext cx="6162675" cy="3452742"/>
          </a:xfrm>
          <a:prstGeom prst="rect">
            <a:avLst/>
          </a:prstGeom>
          <a:ln>
            <a:solidFill>
              <a:schemeClr val="accent1"/>
            </a:solidFill>
          </a:ln>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rcRect/>
          <a:stretch/>
        </p:blipFill>
        <p:spPr>
          <a:xfrm>
            <a:off x="4386508" y="1385533"/>
            <a:ext cx="2340779" cy="207798"/>
          </a:xfrm>
          <a:prstGeom prst="rect">
            <a:avLst/>
          </a:prstGeom>
          <a:ln>
            <a:solidFill>
              <a:schemeClr val="accent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龙虎炒作持续活跃</a:t>
            </a:r>
          </a:p>
        </p:txBody>
      </p:sp>
      <p:sp>
        <p:nvSpPr>
          <p:cNvPr id="3" name="文本占位符 2"/>
          <p:cNvSpPr>
            <a:spLocks noGrp="1"/>
          </p:cNvSpPr>
          <p:nvPr>
            <p:ph type="body" sz="quarter" idx="11"/>
          </p:nvPr>
        </p:nvSpPr>
        <p:spPr>
          <a:xfrm>
            <a:off x="2185996" y="5734529"/>
            <a:ext cx="7820008" cy="506496"/>
          </a:xfrm>
        </p:spPr>
        <p:txBody>
          <a:bodyPr/>
          <a:lstStyle/>
          <a:p>
            <a:endParaRPr lang="zh-CN" altLang="en-US" dirty="0"/>
          </a:p>
        </p:txBody>
      </p:sp>
      <p:sp>
        <p:nvSpPr>
          <p:cNvPr id="4" name="文本框 3"/>
          <p:cNvSpPr txBox="1"/>
          <p:nvPr/>
        </p:nvSpPr>
        <p:spPr>
          <a:xfrm>
            <a:off x="1743075" y="1139987"/>
            <a:ext cx="9169400" cy="1622047"/>
          </a:xfrm>
          <a:prstGeom prst="rect">
            <a:avLst/>
          </a:prstGeom>
          <a:noFill/>
        </p:spPr>
        <p:txBody>
          <a:bodyPr wrap="square" rtlCol="0">
            <a:spAutoFit/>
          </a:bodyPr>
          <a:lstStyle/>
          <a:p>
            <a:pPr algn="ctr">
              <a:lnSpc>
                <a:spcPct val="130000"/>
              </a:lnSpc>
              <a:spcBef>
                <a:spcPts val="500"/>
              </a:spcBef>
            </a:pPr>
            <a:r>
              <a:rPr lang="zh-CN" altLang="en-US"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涨跌停的背后，是游资机构的短线推动为主，</a:t>
            </a:r>
            <a:endParaRPr lang="en-US" altLang="zh-CN"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a:p>
            <a:pPr algn="ctr">
              <a:lnSpc>
                <a:spcPct val="130000"/>
              </a:lnSpc>
              <a:spcBef>
                <a:spcPts val="500"/>
              </a:spcBef>
            </a:pPr>
            <a:r>
              <a:rPr lang="zh-CN" altLang="en-US"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龙虎情绪活跃代表游资机构进攻意见统一，龙虎股溢价能力强</a:t>
            </a:r>
            <a:endParaRPr lang="en-US" altLang="zh-CN"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a:p>
            <a:pPr algn="ctr">
              <a:lnSpc>
                <a:spcPct val="130000"/>
              </a:lnSpc>
              <a:spcBef>
                <a:spcPts val="500"/>
              </a:spcBef>
            </a:pPr>
            <a:r>
              <a:rPr lang="zh-CN" altLang="en-US"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看阶段</a:t>
            </a:r>
            <a:r>
              <a:rPr lang="en-US" altLang="zh-CN"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3~5</a:t>
            </a:r>
            <a:r>
              <a:rPr lang="zh-CN" altLang="en-US"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日的龙虎情绪，偶尔单日低迷不影响</a:t>
            </a: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rcRect/>
          <a:stretch/>
        </p:blipFill>
        <p:spPr>
          <a:xfrm>
            <a:off x="3531712" y="2891269"/>
            <a:ext cx="8095238" cy="3333333"/>
          </a:xfrm>
          <a:prstGeom prst="rect">
            <a:avLst/>
          </a:prstGeom>
          <a:ln>
            <a:solidFill>
              <a:schemeClr val="accent1"/>
            </a:solidFill>
          </a:ln>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rcRect/>
          <a:stretch/>
        </p:blipFill>
        <p:spPr>
          <a:xfrm>
            <a:off x="590502" y="2942775"/>
            <a:ext cx="2440743" cy="3263167"/>
          </a:xfrm>
          <a:prstGeom prst="rect">
            <a:avLst/>
          </a:prstGeom>
          <a:ln>
            <a:solidFill>
              <a:schemeClr val="accent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dirty="0"/>
              <a:t>盘前消息看点</a:t>
            </a:r>
          </a:p>
        </p:txBody>
      </p:sp>
      <p:graphicFrame>
        <p:nvGraphicFramePr>
          <p:cNvPr id="2" name="表格 18"/>
          <p:cNvGraphicFramePr>
            <a:graphicFrameLocks noGrp="1"/>
          </p:cNvGraphicFramePr>
          <p:nvPr>
            <p:extLst>
              <p:ext uri="{D42A27DB-BD31-4B8C-83A1-F6EECF244321}">
                <p14:modId xmlns:p14="http://schemas.microsoft.com/office/powerpoint/2010/main" val="1964396887"/>
              </p:ext>
            </p:extLst>
          </p:nvPr>
        </p:nvGraphicFramePr>
        <p:xfrm>
          <a:off x="442913" y="588512"/>
          <a:ext cx="11341100" cy="5933326"/>
        </p:xfrm>
        <a:graphic>
          <a:graphicData uri="http://schemas.openxmlformats.org/drawingml/2006/table">
            <a:tbl>
              <a:tblPr firstRow="1" bandRow="1">
                <a:tableStyleId>{5C22544A-7EE6-4342-B048-85BDC9FD1C3A}</a:tableStyleId>
              </a:tblPr>
              <a:tblGrid>
                <a:gridCol w="658978">
                  <a:extLst>
                    <a:ext uri="{9D8B030D-6E8A-4147-A177-3AD203B41FA5}">
                      <a16:colId xmlns:a16="http://schemas.microsoft.com/office/drawing/2014/main" val="20000"/>
                    </a:ext>
                  </a:extLst>
                </a:gridCol>
                <a:gridCol w="2060409">
                  <a:extLst>
                    <a:ext uri="{9D8B030D-6E8A-4147-A177-3AD203B41FA5}">
                      <a16:colId xmlns:a16="http://schemas.microsoft.com/office/drawing/2014/main" val="20001"/>
                    </a:ext>
                  </a:extLst>
                </a:gridCol>
                <a:gridCol w="5248275">
                  <a:extLst>
                    <a:ext uri="{9D8B030D-6E8A-4147-A177-3AD203B41FA5}">
                      <a16:colId xmlns:a16="http://schemas.microsoft.com/office/drawing/2014/main" val="20002"/>
                    </a:ext>
                  </a:extLst>
                </a:gridCol>
                <a:gridCol w="3373438">
                  <a:extLst>
                    <a:ext uri="{9D8B030D-6E8A-4147-A177-3AD203B41FA5}">
                      <a16:colId xmlns:a16="http://schemas.microsoft.com/office/drawing/2014/main" val="20003"/>
                    </a:ext>
                  </a:extLst>
                </a:gridCol>
              </a:tblGrid>
              <a:tr h="548906">
                <a:tc>
                  <a:txBody>
                    <a:bodyPr/>
                    <a:lstStyle/>
                    <a:p>
                      <a:pPr algn="ctr"/>
                      <a:r>
                        <a:rPr lang="zh-CN" altLang="en-US" sz="1400" dirty="0"/>
                        <a:t>序号</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tc>
                  <a:txBody>
                    <a:bodyPr/>
                    <a:lstStyle/>
                    <a:p>
                      <a:pPr algn="ctr"/>
                      <a:r>
                        <a:rPr lang="zh-CN" altLang="en-US" sz="1400" dirty="0"/>
                        <a:t>消息简要</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tc>
                  <a:txBody>
                    <a:bodyPr/>
                    <a:lstStyle/>
                    <a:p>
                      <a:pPr algn="ctr"/>
                      <a:r>
                        <a:rPr lang="zh-CN" altLang="en-US" sz="1400" dirty="0"/>
                        <a:t>具体消息</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tc>
                  <a:txBody>
                    <a:bodyPr/>
                    <a:lstStyle/>
                    <a:p>
                      <a:pPr algn="ctr"/>
                      <a:r>
                        <a:rPr lang="zh-CN" altLang="en-US" sz="1400" dirty="0"/>
                        <a:t>相关个股</a:t>
                      </a:r>
                      <a:r>
                        <a:rPr lang="en-US" altLang="zh-CN" sz="1400" dirty="0"/>
                        <a:t>/</a:t>
                      </a:r>
                      <a:r>
                        <a:rPr lang="zh-CN" altLang="en-US" sz="1400" dirty="0"/>
                        <a:t>解读</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extLst>
                  <a:ext uri="{0D108BD9-81ED-4DB2-BD59-A6C34878D82A}">
                    <a16:rowId xmlns:a16="http://schemas.microsoft.com/office/drawing/2014/main" val="10000"/>
                  </a:ext>
                </a:extLst>
              </a:tr>
              <a:tr h="1922233">
                <a:tc>
                  <a:txBody>
                    <a:bodyPr/>
                    <a:lstStyle/>
                    <a:p>
                      <a:pPr algn="ctr">
                        <a:lnSpc>
                          <a:spcPct val="120000"/>
                        </a:lnSpc>
                      </a:pPr>
                      <a:r>
                        <a:rPr lang="en-US" altLang="zh-CN" sz="1400" kern="1200" dirty="0">
                          <a:solidFill>
                            <a:schemeClr val="bg1"/>
                          </a:solidFill>
                          <a:latin typeface="+mn-lt"/>
                          <a:ea typeface="+mn-ea"/>
                          <a:cs typeface="+mn-cs"/>
                        </a:rPr>
                        <a:t>1</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0" kern="1200" dirty="0">
                          <a:solidFill>
                            <a:schemeClr val="bg1"/>
                          </a:solidFill>
                          <a:latin typeface="+mn-lt"/>
                          <a:ea typeface="+mn-ea"/>
                          <a:cs typeface="+mn-cs"/>
                        </a:rPr>
                        <a:t>上交所、深交所半年报逐渐披露</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0" kern="1200" dirty="0">
                          <a:solidFill>
                            <a:schemeClr val="bg1"/>
                          </a:solidFill>
                          <a:latin typeface="+mn-lt"/>
                          <a:ea typeface="+mn-ea"/>
                          <a:cs typeface="+mn-cs"/>
                        </a:rPr>
                        <a:t>兄弟科技：上半年净利润</a:t>
                      </a:r>
                      <a:r>
                        <a:rPr lang="en-US" altLang="zh-CN" sz="1400" b="0" kern="1200" dirty="0">
                          <a:solidFill>
                            <a:schemeClr val="bg1"/>
                          </a:solidFill>
                          <a:latin typeface="+mn-lt"/>
                          <a:ea typeface="+mn-ea"/>
                          <a:cs typeface="+mn-cs"/>
                        </a:rPr>
                        <a:t>6000</a:t>
                      </a:r>
                      <a:r>
                        <a:rPr lang="zh-CN" altLang="en-US" sz="1400" b="0" kern="1200" dirty="0">
                          <a:solidFill>
                            <a:schemeClr val="bg1"/>
                          </a:solidFill>
                          <a:latin typeface="+mn-lt"/>
                          <a:ea typeface="+mn-ea"/>
                          <a:cs typeface="+mn-cs"/>
                        </a:rPr>
                        <a:t>万元</a:t>
                      </a:r>
                      <a:r>
                        <a:rPr lang="en-US" altLang="zh-CN" sz="1400" b="0" kern="1200" dirty="0">
                          <a:solidFill>
                            <a:schemeClr val="bg1"/>
                          </a:solidFill>
                          <a:latin typeface="+mn-lt"/>
                          <a:ea typeface="+mn-ea"/>
                          <a:cs typeface="+mn-cs"/>
                        </a:rPr>
                        <a:t>-7500</a:t>
                      </a:r>
                      <a:r>
                        <a:rPr lang="zh-CN" altLang="en-US" sz="1400" b="0" kern="1200" dirty="0">
                          <a:solidFill>
                            <a:schemeClr val="bg1"/>
                          </a:solidFill>
                          <a:latin typeface="+mn-lt"/>
                          <a:ea typeface="+mn-ea"/>
                          <a:cs typeface="+mn-cs"/>
                        </a:rPr>
                        <a:t>万元，同比增长</a:t>
                      </a:r>
                      <a:r>
                        <a:rPr lang="en-US" altLang="zh-CN" sz="1400" b="0" kern="1200" dirty="0">
                          <a:solidFill>
                            <a:schemeClr val="bg1"/>
                          </a:solidFill>
                          <a:latin typeface="+mn-lt"/>
                          <a:ea typeface="+mn-ea"/>
                          <a:cs typeface="+mn-cs"/>
                        </a:rPr>
                        <a:t>325.00%-431.25%</a:t>
                      </a:r>
                      <a:r>
                        <a:rPr lang="zh-CN" altLang="en-US" sz="1400" b="0" kern="1200" dirty="0">
                          <a:solidFill>
                            <a:schemeClr val="bg1"/>
                          </a:solidFill>
                          <a:latin typeface="+mn-lt"/>
                          <a:ea typeface="+mn-ea"/>
                          <a:cs typeface="+mn-cs"/>
                        </a:rPr>
                        <a:t>（维生素）</a:t>
                      </a:r>
                    </a:p>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0" kern="1200" dirty="0">
                          <a:solidFill>
                            <a:schemeClr val="bg1"/>
                          </a:solidFill>
                          <a:latin typeface="+mn-lt"/>
                          <a:ea typeface="+mn-ea"/>
                          <a:cs typeface="+mn-cs"/>
                        </a:rPr>
                        <a:t>诺泰生物：上半年净利润</a:t>
                      </a:r>
                      <a:r>
                        <a:rPr lang="en-US" altLang="zh-CN" sz="1400" b="0" kern="1200" dirty="0">
                          <a:solidFill>
                            <a:schemeClr val="bg1"/>
                          </a:solidFill>
                          <a:latin typeface="+mn-lt"/>
                          <a:ea typeface="+mn-ea"/>
                          <a:cs typeface="+mn-cs"/>
                        </a:rPr>
                        <a:t>3</a:t>
                      </a:r>
                      <a:r>
                        <a:rPr lang="zh-CN" altLang="en-US" sz="1400" b="0" kern="1200" dirty="0">
                          <a:solidFill>
                            <a:schemeClr val="bg1"/>
                          </a:solidFill>
                          <a:latin typeface="+mn-lt"/>
                          <a:ea typeface="+mn-ea"/>
                          <a:cs typeface="+mn-cs"/>
                        </a:rPr>
                        <a:t>亿元</a:t>
                      </a:r>
                      <a:r>
                        <a:rPr lang="en-US" altLang="zh-CN" sz="1400" b="0" kern="1200" dirty="0">
                          <a:solidFill>
                            <a:schemeClr val="bg1"/>
                          </a:solidFill>
                          <a:latin typeface="+mn-lt"/>
                          <a:ea typeface="+mn-ea"/>
                          <a:cs typeface="+mn-cs"/>
                        </a:rPr>
                        <a:t>-3.3</a:t>
                      </a:r>
                      <a:r>
                        <a:rPr lang="zh-CN" altLang="en-US" sz="1400" b="0" kern="1200" dirty="0">
                          <a:solidFill>
                            <a:schemeClr val="bg1"/>
                          </a:solidFill>
                          <a:latin typeface="+mn-lt"/>
                          <a:ea typeface="+mn-ea"/>
                          <a:cs typeface="+mn-cs"/>
                        </a:rPr>
                        <a:t>亿元，同比增长</a:t>
                      </a:r>
                      <a:r>
                        <a:rPr lang="en-US" altLang="zh-CN" sz="1400" b="0" kern="1200" dirty="0">
                          <a:solidFill>
                            <a:schemeClr val="bg1"/>
                          </a:solidFill>
                          <a:latin typeface="+mn-lt"/>
                          <a:ea typeface="+mn-ea"/>
                          <a:cs typeface="+mn-cs"/>
                        </a:rPr>
                        <a:t>32.06%-45.27%</a:t>
                      </a:r>
                      <a:r>
                        <a:rPr lang="zh-CN" altLang="en-US" sz="1400" b="0" kern="1200" dirty="0">
                          <a:solidFill>
                            <a:schemeClr val="bg1"/>
                          </a:solidFill>
                          <a:latin typeface="+mn-lt"/>
                          <a:ea typeface="+mn-ea"/>
                          <a:cs typeface="+mn-cs"/>
                        </a:rPr>
                        <a:t>（减肥药）</a:t>
                      </a:r>
                    </a:p>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0" kern="1200" dirty="0">
                          <a:solidFill>
                            <a:schemeClr val="bg1"/>
                          </a:solidFill>
                          <a:latin typeface="+mn-lt"/>
                          <a:ea typeface="+mn-ea"/>
                          <a:cs typeface="+mn-cs"/>
                        </a:rPr>
                        <a:t>渝开发：上半年净利润</a:t>
                      </a:r>
                      <a:r>
                        <a:rPr lang="en-US" altLang="zh-CN" sz="1400" b="0" kern="1200" dirty="0">
                          <a:solidFill>
                            <a:schemeClr val="bg1"/>
                          </a:solidFill>
                          <a:latin typeface="+mn-lt"/>
                          <a:ea typeface="+mn-ea"/>
                          <a:cs typeface="+mn-cs"/>
                        </a:rPr>
                        <a:t>1.75</a:t>
                      </a:r>
                      <a:r>
                        <a:rPr lang="zh-CN" altLang="en-US" sz="1400" b="0" kern="1200" dirty="0">
                          <a:solidFill>
                            <a:schemeClr val="bg1"/>
                          </a:solidFill>
                          <a:latin typeface="+mn-lt"/>
                          <a:ea typeface="+mn-ea"/>
                          <a:cs typeface="+mn-cs"/>
                        </a:rPr>
                        <a:t>亿元</a:t>
                      </a:r>
                      <a:r>
                        <a:rPr lang="en-US" altLang="zh-CN" sz="1400" b="0" kern="1200" dirty="0">
                          <a:solidFill>
                            <a:schemeClr val="bg1"/>
                          </a:solidFill>
                          <a:latin typeface="+mn-lt"/>
                          <a:ea typeface="+mn-ea"/>
                          <a:cs typeface="+mn-cs"/>
                        </a:rPr>
                        <a:t>-2.25</a:t>
                      </a:r>
                      <a:r>
                        <a:rPr lang="zh-CN" altLang="en-US" sz="1400" b="0" kern="1200" dirty="0">
                          <a:solidFill>
                            <a:schemeClr val="bg1"/>
                          </a:solidFill>
                          <a:latin typeface="+mn-lt"/>
                          <a:ea typeface="+mn-ea"/>
                          <a:cs typeface="+mn-cs"/>
                        </a:rPr>
                        <a:t>亿元，同比扭亏为盈（房地产）</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dirty="0">
                          <a:solidFill>
                            <a:schemeClr val="bg1"/>
                          </a:solidFill>
                        </a:rPr>
                        <a:t>关注中报业绩披露预期向好的股票</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0001"/>
                  </a:ext>
                </a:extLst>
              </a:tr>
              <a:tr h="1298806">
                <a:tc>
                  <a:txBody>
                    <a:bodyPr/>
                    <a:lstStyle/>
                    <a:p>
                      <a:pPr algn="ctr">
                        <a:lnSpc>
                          <a:spcPct val="120000"/>
                        </a:lnSpc>
                      </a:pPr>
                      <a:r>
                        <a:rPr lang="en-US" altLang="zh-CN" sz="1400" kern="1200" dirty="0">
                          <a:solidFill>
                            <a:schemeClr val="dk1"/>
                          </a:solidFill>
                          <a:latin typeface="+mn-lt"/>
                          <a:ea typeface="+mn-ea"/>
                          <a:cs typeface="+mn-cs"/>
                        </a:rPr>
                        <a:t>2</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just">
                        <a:lnSpc>
                          <a:spcPct val="150000"/>
                        </a:lnSpc>
                      </a:pPr>
                      <a:r>
                        <a:rPr lang="zh-CN" altLang="en-US" sz="1400" kern="1200" dirty="0">
                          <a:solidFill>
                            <a:schemeClr val="dk1"/>
                          </a:solidFill>
                          <a:latin typeface="+mn-lt"/>
                          <a:ea typeface="+mn-ea"/>
                          <a:cs typeface="+mn-cs"/>
                        </a:rPr>
                        <a:t>银电力半年报净利润增长</a:t>
                      </a:r>
                      <a:r>
                        <a:rPr lang="en-US" altLang="zh-CN" sz="1400" kern="1200" dirty="0">
                          <a:solidFill>
                            <a:schemeClr val="dk1"/>
                          </a:solidFill>
                          <a:latin typeface="+mn-lt"/>
                          <a:ea typeface="+mn-ea"/>
                          <a:cs typeface="+mn-cs"/>
                        </a:rPr>
                        <a:t>36-44</a:t>
                      </a:r>
                      <a:r>
                        <a:rPr lang="zh-CN" altLang="en-US" sz="1400" kern="1200" dirty="0">
                          <a:solidFill>
                            <a:schemeClr val="dk1"/>
                          </a:solidFill>
                          <a:latin typeface="+mn-lt"/>
                          <a:ea typeface="+mn-ea"/>
                          <a:cs typeface="+mn-cs"/>
                        </a:rPr>
                        <a:t>倍</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just">
                        <a:lnSpc>
                          <a:spcPct val="150000"/>
                        </a:lnSpc>
                      </a:pPr>
                      <a:r>
                        <a:rPr lang="zh-CN" altLang="en-US" sz="1400" kern="1200" dirty="0">
                          <a:solidFill>
                            <a:schemeClr val="dk1"/>
                          </a:solidFill>
                          <a:latin typeface="+mn-lt"/>
                          <a:ea typeface="+mn-ea"/>
                          <a:cs typeface="+mn-cs"/>
                        </a:rPr>
                        <a:t>华银电力发布异动公告（非正式中报预告），受发电量增加和燃料成本下降等因素影响，公司预计</a:t>
                      </a:r>
                      <a:r>
                        <a:rPr lang="en-US" altLang="zh-CN" sz="1400" kern="1200" dirty="0">
                          <a:solidFill>
                            <a:schemeClr val="dk1"/>
                          </a:solidFill>
                          <a:latin typeface="+mn-lt"/>
                          <a:ea typeface="+mn-ea"/>
                          <a:cs typeface="+mn-cs"/>
                        </a:rPr>
                        <a:t>2025</a:t>
                      </a:r>
                      <a:r>
                        <a:rPr lang="zh-CN" altLang="en-US" sz="1400" kern="1200" dirty="0">
                          <a:solidFill>
                            <a:schemeClr val="dk1"/>
                          </a:solidFill>
                          <a:latin typeface="+mn-lt"/>
                          <a:ea typeface="+mn-ea"/>
                          <a:cs typeface="+mn-cs"/>
                        </a:rPr>
                        <a:t>年半年度实现归属于母公司所有者的净利润</a:t>
                      </a:r>
                      <a:r>
                        <a:rPr lang="en-US" altLang="zh-CN" sz="1400" kern="1200" dirty="0">
                          <a:solidFill>
                            <a:schemeClr val="dk1"/>
                          </a:solidFill>
                          <a:latin typeface="+mn-lt"/>
                          <a:ea typeface="+mn-ea"/>
                          <a:cs typeface="+mn-cs"/>
                        </a:rPr>
                        <a:t>1.8</a:t>
                      </a:r>
                      <a:r>
                        <a:rPr lang="zh-CN" altLang="en-US" sz="1400" kern="1200" dirty="0">
                          <a:solidFill>
                            <a:schemeClr val="dk1"/>
                          </a:solidFill>
                          <a:latin typeface="+mn-lt"/>
                          <a:ea typeface="+mn-ea"/>
                          <a:cs typeface="+mn-cs"/>
                        </a:rPr>
                        <a:t>亿</a:t>
                      </a:r>
                      <a:r>
                        <a:rPr lang="en-US" altLang="zh-CN" sz="1400" kern="1200" dirty="0">
                          <a:solidFill>
                            <a:schemeClr val="dk1"/>
                          </a:solidFill>
                          <a:latin typeface="+mn-lt"/>
                          <a:ea typeface="+mn-ea"/>
                          <a:cs typeface="+mn-cs"/>
                        </a:rPr>
                        <a:t>-2.2</a:t>
                      </a:r>
                      <a:r>
                        <a:rPr lang="zh-CN" altLang="en-US" sz="1400" kern="1200" dirty="0">
                          <a:solidFill>
                            <a:schemeClr val="dk1"/>
                          </a:solidFill>
                          <a:latin typeface="+mn-lt"/>
                          <a:ea typeface="+mn-ea"/>
                          <a:cs typeface="+mn-cs"/>
                        </a:rPr>
                        <a:t>亿元，与上年同期相比将增加</a:t>
                      </a:r>
                      <a:r>
                        <a:rPr lang="en-US" altLang="zh-CN" sz="1400" kern="1200" dirty="0">
                          <a:solidFill>
                            <a:schemeClr val="dk1"/>
                          </a:solidFill>
                          <a:latin typeface="+mn-lt"/>
                          <a:ea typeface="+mn-ea"/>
                          <a:cs typeface="+mn-cs"/>
                        </a:rPr>
                        <a:t>1.75</a:t>
                      </a:r>
                      <a:r>
                        <a:rPr lang="zh-CN" altLang="en-US" sz="1400" kern="1200" dirty="0">
                          <a:solidFill>
                            <a:schemeClr val="dk1"/>
                          </a:solidFill>
                          <a:latin typeface="+mn-lt"/>
                          <a:ea typeface="+mn-ea"/>
                          <a:cs typeface="+mn-cs"/>
                        </a:rPr>
                        <a:t>亿</a:t>
                      </a:r>
                      <a:r>
                        <a:rPr lang="en-US" altLang="zh-CN" sz="1400" kern="1200" dirty="0">
                          <a:solidFill>
                            <a:schemeClr val="dk1"/>
                          </a:solidFill>
                          <a:latin typeface="+mn-lt"/>
                          <a:ea typeface="+mn-ea"/>
                          <a:cs typeface="+mn-cs"/>
                        </a:rPr>
                        <a:t>-2.15</a:t>
                      </a:r>
                      <a:r>
                        <a:rPr lang="zh-CN" altLang="en-US" sz="1400" kern="1200" dirty="0">
                          <a:solidFill>
                            <a:schemeClr val="dk1"/>
                          </a:solidFill>
                          <a:latin typeface="+mn-lt"/>
                          <a:ea typeface="+mn-ea"/>
                          <a:cs typeface="+mn-cs"/>
                        </a:rPr>
                        <a:t>亿元。据此计算，公司上半年净利润同比增长</a:t>
                      </a:r>
                      <a:r>
                        <a:rPr lang="en-US" altLang="zh-CN" sz="1400" kern="1200" dirty="0">
                          <a:solidFill>
                            <a:schemeClr val="dk1"/>
                          </a:solidFill>
                          <a:latin typeface="+mn-lt"/>
                          <a:ea typeface="+mn-ea"/>
                          <a:cs typeface="+mn-cs"/>
                        </a:rPr>
                        <a:t>3604%-4426%</a:t>
                      </a:r>
                      <a:r>
                        <a:rPr lang="zh-CN" altLang="en-US" sz="1400" kern="1200" dirty="0">
                          <a:solidFill>
                            <a:schemeClr val="dk1"/>
                          </a:solidFill>
                          <a:latin typeface="+mn-lt"/>
                          <a:ea typeface="+mn-ea"/>
                          <a:cs typeface="+mn-cs"/>
                        </a:rPr>
                        <a:t>。</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kern="1200" dirty="0">
                          <a:solidFill>
                            <a:schemeClr val="tx1"/>
                          </a:solidFill>
                          <a:latin typeface="+mn-lt"/>
                          <a:ea typeface="+mn-ea"/>
                          <a:cs typeface="+mn-cs"/>
                        </a:rPr>
                        <a:t>电力：华银电力、乐山电力、西昌电力、韶能股份</a:t>
                      </a:r>
                    </a:p>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kern="1200" dirty="0">
                          <a:solidFill>
                            <a:schemeClr val="tx1"/>
                          </a:solidFill>
                          <a:latin typeface="+mn-lt"/>
                          <a:ea typeface="+mn-ea"/>
                          <a:cs typeface="+mn-cs"/>
                        </a:rPr>
                        <a:t>北交所</a:t>
                      </a:r>
                      <a:r>
                        <a:rPr lang="en-US" altLang="zh-CN" sz="1400" b="1" kern="1200" dirty="0">
                          <a:solidFill>
                            <a:schemeClr val="tx1"/>
                          </a:solidFill>
                          <a:latin typeface="+mn-lt"/>
                          <a:ea typeface="+mn-ea"/>
                          <a:cs typeface="+mn-cs"/>
                        </a:rPr>
                        <a:t>+</a:t>
                      </a:r>
                      <a:r>
                        <a:rPr lang="zh-CN" altLang="en-US" sz="1400" b="1" kern="1200" dirty="0">
                          <a:solidFill>
                            <a:schemeClr val="tx1"/>
                          </a:solidFill>
                          <a:latin typeface="+mn-lt"/>
                          <a:ea typeface="+mn-ea"/>
                          <a:cs typeface="+mn-cs"/>
                        </a:rPr>
                        <a:t>电力：灿能电力、亿能电力</a:t>
                      </a:r>
                      <a:endParaRPr lang="en-US" altLang="zh-CN" sz="1400" b="1" kern="1200" dirty="0">
                        <a:solidFill>
                          <a:schemeClr val="tx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98806">
                <a:tc>
                  <a:txBody>
                    <a:bodyPr/>
                    <a:lstStyle/>
                    <a:p>
                      <a:pPr algn="ctr">
                        <a:lnSpc>
                          <a:spcPct val="120000"/>
                        </a:lnSpc>
                      </a:pPr>
                      <a:r>
                        <a:rPr lang="en-US" altLang="zh-CN" sz="1400" kern="1200" dirty="0">
                          <a:solidFill>
                            <a:schemeClr val="bg1"/>
                          </a:solidFill>
                          <a:latin typeface="+mn-lt"/>
                          <a:ea typeface="+mn-ea"/>
                          <a:cs typeface="+mn-cs"/>
                        </a:rPr>
                        <a:t>3</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algn="just">
                        <a:lnSpc>
                          <a:spcPct val="120000"/>
                        </a:lnSpc>
                      </a:pPr>
                      <a:r>
                        <a:rPr lang="zh-CN" altLang="en-US" sz="1400" kern="1200" dirty="0">
                          <a:solidFill>
                            <a:schemeClr val="bg1"/>
                          </a:solidFill>
                          <a:latin typeface="+mn-lt"/>
                          <a:ea typeface="+mn-ea"/>
                          <a:cs typeface="+mn-cs"/>
                        </a:rPr>
                        <a:t>国家药监局发布十大举措支持高端医疗器械创新发展</a:t>
                      </a:r>
                      <a:endParaRPr lang="en-US" altLang="zh-CN" sz="1400" kern="1200" dirty="0">
                        <a:solidFill>
                          <a:schemeClr val="bg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algn="just">
                        <a:lnSpc>
                          <a:spcPct val="150000"/>
                        </a:lnSpc>
                      </a:pPr>
                      <a:r>
                        <a:rPr lang="zh-CN" altLang="en-US" sz="1400" b="0" kern="1200" dirty="0">
                          <a:solidFill>
                            <a:schemeClr val="bg1"/>
                          </a:solidFill>
                          <a:latin typeface="+mn-lt"/>
                          <a:ea typeface="+mn-ea"/>
                          <a:cs typeface="+mn-cs"/>
                        </a:rPr>
                        <a:t>国家药监局关于发布优化全生命周期监管支持高端医疗器械创新发展有关举措的公告。加强人工智能、生物材料“揭榜挂帅”产品的注册指导，配合相关部门出台基于脑机接口技术的医疗器械产品支持政策。</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kern="1200" dirty="0">
                          <a:solidFill>
                            <a:schemeClr val="bg1"/>
                          </a:solidFill>
                          <a:latin typeface="+mn-lt"/>
                          <a:ea typeface="+mn-ea"/>
                          <a:cs typeface="+mn-cs"/>
                        </a:rPr>
                        <a:t>医疗：塞力医疗、创新医疗、爱朋医疗</a:t>
                      </a:r>
                    </a:p>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kern="1200" dirty="0">
                          <a:solidFill>
                            <a:schemeClr val="bg1"/>
                          </a:solidFill>
                          <a:latin typeface="+mn-lt"/>
                          <a:ea typeface="+mn-ea"/>
                          <a:cs typeface="+mn-cs"/>
                        </a:rPr>
                        <a:t>北交所</a:t>
                      </a:r>
                      <a:r>
                        <a:rPr lang="en-US" altLang="zh-CN" sz="1400" b="1" kern="1200" dirty="0">
                          <a:solidFill>
                            <a:schemeClr val="bg1"/>
                          </a:solidFill>
                          <a:latin typeface="+mn-lt"/>
                          <a:ea typeface="+mn-ea"/>
                          <a:cs typeface="+mn-cs"/>
                        </a:rPr>
                        <a:t>+</a:t>
                      </a:r>
                      <a:r>
                        <a:rPr lang="zh-CN" altLang="en-US" sz="1400" b="1" kern="1200" dirty="0">
                          <a:solidFill>
                            <a:schemeClr val="bg1"/>
                          </a:solidFill>
                          <a:latin typeface="+mn-lt"/>
                          <a:ea typeface="+mn-ea"/>
                          <a:cs typeface="+mn-cs"/>
                        </a:rPr>
                        <a:t>医疗：倍益康、锦好医疗</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0003"/>
                  </a:ext>
                </a:extLst>
              </a:tr>
              <a:tr h="362244">
                <a:tc>
                  <a:txBody>
                    <a:bodyPr/>
                    <a:lstStyle/>
                    <a:p>
                      <a:pPr algn="ctr">
                        <a:lnSpc>
                          <a:spcPct val="120000"/>
                        </a:lnSpc>
                      </a:pPr>
                      <a:r>
                        <a:rPr lang="en-US" altLang="zh-CN" sz="1400" kern="1200" dirty="0">
                          <a:solidFill>
                            <a:schemeClr val="tx1"/>
                          </a:solidFill>
                          <a:latin typeface="+mn-lt"/>
                          <a:ea typeface="+mn-ea"/>
                          <a:cs typeface="+mn-cs"/>
                        </a:rPr>
                        <a:t>4</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just">
                        <a:lnSpc>
                          <a:spcPct val="120000"/>
                        </a:lnSpc>
                      </a:pPr>
                      <a:endParaRPr lang="en-US" altLang="zh-CN" sz="1400" kern="1200" dirty="0">
                        <a:solidFill>
                          <a:schemeClr val="tx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en-US" altLang="zh-CN" sz="1400" dirty="0">
                        <a:solidFill>
                          <a:schemeClr val="tx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en-US" altLang="zh-CN" sz="1400" dirty="0">
                        <a:solidFill>
                          <a:schemeClr val="tx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62244">
                <a:tc>
                  <a:txBody>
                    <a:bodyPr/>
                    <a:lstStyle/>
                    <a:p>
                      <a:pPr algn="ctr">
                        <a:lnSpc>
                          <a:spcPct val="120000"/>
                        </a:lnSpc>
                      </a:pPr>
                      <a:r>
                        <a:rPr lang="en-US" altLang="zh-CN" sz="1400" kern="1200" dirty="0">
                          <a:solidFill>
                            <a:schemeClr val="bg1"/>
                          </a:solidFill>
                          <a:latin typeface="+mn-lt"/>
                          <a:ea typeface="+mn-ea"/>
                          <a:cs typeface="+mn-cs"/>
                        </a:rPr>
                        <a:t>5</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algn="just">
                        <a:lnSpc>
                          <a:spcPct val="120000"/>
                        </a:lnSpc>
                      </a:pPr>
                      <a:endParaRPr lang="en-US" altLang="zh-CN" sz="1400" kern="1200" dirty="0">
                        <a:solidFill>
                          <a:schemeClr val="bg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en-US" altLang="zh-CN" sz="1400" dirty="0">
                        <a:solidFill>
                          <a:schemeClr val="bg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en-US" altLang="zh-CN" sz="1400" dirty="0">
                        <a:solidFill>
                          <a:schemeClr val="bg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dirty="0"/>
              <a:t>板块看点</a:t>
            </a:r>
            <a:r>
              <a:rPr lang="en-US" altLang="zh-CN" dirty="0"/>
              <a:t>-</a:t>
            </a:r>
            <a:r>
              <a:rPr lang="zh-CN" altLang="en-US" dirty="0"/>
              <a:t>龙虎</a:t>
            </a: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rcRect l="131" r="131"/>
          <a:stretch/>
        </p:blipFill>
        <p:spPr>
          <a:xfrm>
            <a:off x="2026920" y="633216"/>
            <a:ext cx="8221036" cy="3927828"/>
          </a:xfrm>
          <a:prstGeom prst="rect">
            <a:avLst/>
          </a:prstGeom>
          <a:ln>
            <a:solidFill>
              <a:schemeClr val="accent1"/>
            </a:solidFill>
          </a:ln>
        </p:spPr>
      </p:pic>
      <p:sp>
        <p:nvSpPr>
          <p:cNvPr id="14" name="文本框 13"/>
          <p:cNvSpPr txBox="1"/>
          <p:nvPr/>
        </p:nvSpPr>
        <p:spPr>
          <a:xfrm>
            <a:off x="1733550" y="5411917"/>
            <a:ext cx="8724900" cy="96128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2000" dirty="0">
                <a:solidFill>
                  <a:prstClr val="black"/>
                </a:solidFill>
                <a:latin typeface="思源黑体 CN Regular" panose="020B0500000000000000" pitchFamily="34" charset="-122"/>
                <a:ea typeface="微软雅黑" panose="020B0503020204020204" charset="-122"/>
              </a:rPr>
              <a:t>行业：</a:t>
            </a:r>
            <a:r>
              <a:rPr lang="zh-CN" altLang="en-US" sz="2000" spc="150" dirty="0">
                <a:solidFill>
                  <a:srgbClr val="C00000"/>
                </a:solidFill>
                <a:latin typeface="微软雅黑" panose="020B0503020204020204" charset="-122"/>
                <a:ea typeface="微软雅黑" panose="020B0503020204020204" charset="-122"/>
              </a:rPr>
              <a:t>军工、电气设备、机械设备、化工、半导体</a:t>
            </a:r>
            <a:endParaRPr lang="en-US" altLang="zh-CN" sz="2000" spc="150" dirty="0">
              <a:solidFill>
                <a:srgbClr val="C00000"/>
              </a:solidFill>
              <a:latin typeface="微软雅黑" panose="020B0503020204020204" charset="-122"/>
              <a:ea typeface="微软雅黑" panose="020B0503020204020204" charset="-122"/>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思源黑体 CN Regular" panose="020B0500000000000000" pitchFamily="34" charset="-122"/>
                <a:ea typeface="微软雅黑" panose="020B0503020204020204" charset="-122"/>
                <a:cs typeface="+mn-cs"/>
              </a:rPr>
              <a:t>主题：</a:t>
            </a:r>
            <a:r>
              <a:rPr lang="zh-CN" altLang="en-US" sz="2000" spc="150" dirty="0">
                <a:solidFill>
                  <a:srgbClr val="C00000"/>
                </a:solidFill>
                <a:latin typeface="微软雅黑" panose="020B0503020204020204" charset="-122"/>
                <a:ea typeface="微软雅黑" panose="020B0503020204020204" charset="-122"/>
              </a:rPr>
              <a:t>化工、芯片、固态电池、创新药（脑机接口）</a:t>
            </a:r>
            <a:endParaRPr lang="en-US" altLang="zh-CN" sz="2000" spc="150" dirty="0">
              <a:solidFill>
                <a:srgbClr val="C00000"/>
              </a:solidFill>
              <a:latin typeface="微软雅黑" panose="020B0503020204020204" charset="-122"/>
              <a:ea typeface="微软雅黑" panose="020B0503020204020204" charset="-122"/>
            </a:endParaRPr>
          </a:p>
        </p:txBody>
      </p:sp>
      <p:sp>
        <p:nvSpPr>
          <p:cNvPr id="4" name="矩形: 圆角 3"/>
          <p:cNvSpPr/>
          <p:nvPr/>
        </p:nvSpPr>
        <p:spPr>
          <a:xfrm>
            <a:off x="3660318" y="4609132"/>
            <a:ext cx="5159832" cy="706608"/>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600" dirty="0">
                <a:cs typeface="+mn-ea"/>
                <a:sym typeface="+mn-lt"/>
              </a:rPr>
              <a:t>短打</a:t>
            </a:r>
            <a:r>
              <a:rPr lang="en-US" altLang="zh-CN" sz="1600" dirty="0">
                <a:cs typeface="+mn-ea"/>
                <a:sym typeface="+mn-lt"/>
              </a:rPr>
              <a:t>-</a:t>
            </a:r>
            <a:r>
              <a:rPr lang="zh-CN" altLang="en-US" sz="1600" dirty="0">
                <a:cs typeface="+mn-ea"/>
                <a:sym typeface="+mn-lt"/>
              </a:rPr>
              <a:t>席位密码</a:t>
            </a:r>
            <a:r>
              <a:rPr lang="en-US" altLang="zh-CN" sz="1600" dirty="0">
                <a:cs typeface="+mn-ea"/>
                <a:sym typeface="+mn-lt"/>
              </a:rPr>
              <a:t>-</a:t>
            </a:r>
            <a:r>
              <a:rPr lang="zh-CN" altLang="en-US" sz="1600" dirty="0">
                <a:cs typeface="+mn-ea"/>
                <a:sym typeface="+mn-lt"/>
              </a:rPr>
              <a:t>板块龙虎：龙虎累计上榜次数靠前，</a:t>
            </a:r>
            <a:endParaRPr lang="en-US" altLang="zh-CN" sz="1600" dirty="0">
              <a:cs typeface="+mn-ea"/>
              <a:sym typeface="+mn-lt"/>
            </a:endParaRPr>
          </a:p>
          <a:p>
            <a:pPr algn="ctr">
              <a:lnSpc>
                <a:spcPct val="130000"/>
              </a:lnSpc>
            </a:pPr>
            <a:r>
              <a:rPr lang="zh-CN" altLang="en-US" sz="1600" dirty="0">
                <a:cs typeface="+mn-ea"/>
                <a:sym typeface="+mn-lt"/>
              </a:rPr>
              <a:t>游资机构扎堆炒作，易诞生超强势个股</a:t>
            </a:r>
            <a:r>
              <a:rPr lang="en-US" altLang="zh-CN" sz="1600" dirty="0">
                <a:cs typeface="+mn-ea"/>
                <a:sym typeface="+mn-lt"/>
              </a:rPr>
              <a:t>/</a:t>
            </a:r>
            <a:r>
              <a:rPr lang="zh-CN" altLang="en-US" sz="1600" dirty="0">
                <a:cs typeface="+mn-ea"/>
                <a:sym typeface="+mn-lt"/>
              </a:rPr>
              <a:t>热点</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紫旗回档战法</a:t>
            </a:r>
          </a:p>
        </p:txBody>
      </p:sp>
      <p:sp>
        <p:nvSpPr>
          <p:cNvPr id="3" name="文本占位符 2"/>
          <p:cNvSpPr>
            <a:spLocks noGrp="1"/>
          </p:cNvSpPr>
          <p:nvPr>
            <p:ph type="body" sz="quarter" idx="11"/>
          </p:nvPr>
        </p:nvSpPr>
        <p:spPr>
          <a:xfrm>
            <a:off x="2185996" y="5822067"/>
            <a:ext cx="7820008" cy="435858"/>
          </a:xfrm>
        </p:spPr>
        <p:txBody>
          <a:bodyPr>
            <a:normAutofit lnSpcReduction="10000"/>
          </a:bodyPr>
          <a:lstStyle/>
          <a:p>
            <a:r>
              <a:rPr lang="zh-CN" altLang="en-US" dirty="0"/>
              <a:t>追求进攻型龙虎，拉升调整后的潜力爆发波段</a:t>
            </a:r>
          </a:p>
        </p:txBody>
      </p:sp>
      <p:sp>
        <p:nvSpPr>
          <p:cNvPr id="10" name="矩形: 圆角 9"/>
          <p:cNvSpPr/>
          <p:nvPr/>
        </p:nvSpPr>
        <p:spPr>
          <a:xfrm>
            <a:off x="3948875" y="1718056"/>
            <a:ext cx="1859023" cy="373380"/>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400" dirty="0">
                <a:cs typeface="+mn-ea"/>
                <a:sym typeface="+mn-lt"/>
              </a:rPr>
              <a:t>紫旗回档示意图</a:t>
            </a: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rcRect t="5229" b="6911"/>
          <a:stretch>
            <a:fillRect/>
          </a:stretch>
        </p:blipFill>
        <p:spPr>
          <a:xfrm>
            <a:off x="1304925" y="873424"/>
            <a:ext cx="9582150" cy="4735618"/>
          </a:xfrm>
          <a:prstGeom prst="rect">
            <a:avLst/>
          </a:prstGeom>
          <a:ln>
            <a:solidFill>
              <a:srgbClr val="00B0F0"/>
            </a:solidFill>
          </a:ln>
        </p:spPr>
      </p:pic>
      <p:grpSp>
        <p:nvGrpSpPr>
          <p:cNvPr id="14" name="组合 13"/>
          <p:cNvGrpSpPr/>
          <p:nvPr/>
        </p:nvGrpSpPr>
        <p:grpSpPr>
          <a:xfrm>
            <a:off x="1457888" y="1362882"/>
            <a:ext cx="3866585" cy="710348"/>
            <a:chOff x="5205386" y="3999768"/>
            <a:chExt cx="3442599" cy="632457"/>
          </a:xfrm>
        </p:grpSpPr>
        <p:sp>
          <p:nvSpPr>
            <p:cNvPr id="16" name="椭圆 15"/>
            <p:cNvSpPr/>
            <p:nvPr/>
          </p:nvSpPr>
          <p:spPr>
            <a:xfrm>
              <a:off x="5205386" y="4145409"/>
              <a:ext cx="341173" cy="34117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cs typeface="+mn-ea"/>
                  <a:sym typeface="+mn-lt"/>
                </a:rPr>
                <a:t>1</a:t>
              </a:r>
              <a:endParaRPr lang="zh-CN" altLang="en-US" dirty="0">
                <a:cs typeface="+mn-ea"/>
                <a:sym typeface="+mn-lt"/>
              </a:endParaRPr>
            </a:p>
          </p:txBody>
        </p:sp>
        <p:sp>
          <p:nvSpPr>
            <p:cNvPr id="17" name="矩形: 圆角 16"/>
            <p:cNvSpPr/>
            <p:nvPr/>
          </p:nvSpPr>
          <p:spPr>
            <a:xfrm>
              <a:off x="5614504" y="3999768"/>
              <a:ext cx="3033481" cy="63245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资金：近</a:t>
              </a:r>
              <a:r>
                <a:rPr lang="en-US" altLang="zh-CN" sz="1400" dirty="0">
                  <a:cs typeface="+mn-ea"/>
                  <a:sym typeface="+mn-lt"/>
                </a:rPr>
                <a:t>10</a:t>
              </a:r>
              <a:r>
                <a:rPr lang="zh-CN" altLang="en-US" sz="1400" dirty="0">
                  <a:cs typeface="+mn-ea"/>
                  <a:sym typeface="+mn-lt"/>
                </a:rPr>
                <a:t>天出龙虎紫旗</a:t>
              </a:r>
              <a:endParaRPr lang="en-US" altLang="zh-CN" sz="1400" dirty="0">
                <a:cs typeface="+mn-ea"/>
                <a:sym typeface="+mn-lt"/>
              </a:endParaRPr>
            </a:p>
            <a:p>
              <a:pPr algn="ctr">
                <a:lnSpc>
                  <a:spcPct val="130000"/>
                </a:lnSpc>
              </a:pPr>
              <a:r>
                <a:rPr lang="en-US" altLang="zh-CN" sz="1400" dirty="0">
                  <a:cs typeface="+mn-ea"/>
                  <a:sym typeface="+mn-lt"/>
                </a:rPr>
                <a:t>(</a:t>
              </a:r>
              <a:r>
                <a:rPr lang="zh-CN" altLang="en-US" sz="1400" dirty="0">
                  <a:cs typeface="+mn-ea"/>
                  <a:sym typeface="+mn-lt"/>
                </a:rPr>
                <a:t>龙虎榜净买入，且有机构参与）</a:t>
              </a:r>
            </a:p>
          </p:txBody>
        </p:sp>
      </p:grpSp>
      <p:grpSp>
        <p:nvGrpSpPr>
          <p:cNvPr id="18" name="组合 17"/>
          <p:cNvGrpSpPr/>
          <p:nvPr/>
        </p:nvGrpSpPr>
        <p:grpSpPr>
          <a:xfrm>
            <a:off x="6539194" y="2990834"/>
            <a:ext cx="2942662" cy="710348"/>
            <a:chOff x="5205386" y="3999768"/>
            <a:chExt cx="2619988" cy="632457"/>
          </a:xfrm>
        </p:grpSpPr>
        <p:sp>
          <p:nvSpPr>
            <p:cNvPr id="19" name="椭圆 18"/>
            <p:cNvSpPr/>
            <p:nvPr/>
          </p:nvSpPr>
          <p:spPr>
            <a:xfrm>
              <a:off x="5205386" y="4145409"/>
              <a:ext cx="341173" cy="34117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cs typeface="+mn-ea"/>
                  <a:sym typeface="+mn-lt"/>
                </a:rPr>
                <a:t>2</a:t>
              </a:r>
              <a:endParaRPr lang="zh-CN" altLang="en-US" dirty="0">
                <a:cs typeface="+mn-ea"/>
                <a:sym typeface="+mn-lt"/>
              </a:endParaRPr>
            </a:p>
          </p:txBody>
        </p:sp>
        <p:sp>
          <p:nvSpPr>
            <p:cNvPr id="20" name="矩形: 圆角 19"/>
            <p:cNvSpPr/>
            <p:nvPr/>
          </p:nvSpPr>
          <p:spPr>
            <a:xfrm>
              <a:off x="5614504" y="3999768"/>
              <a:ext cx="2210870" cy="63245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趋势：智能辅助线</a:t>
              </a:r>
              <a:endParaRPr lang="en-US" altLang="zh-CN" sz="1400" dirty="0">
                <a:cs typeface="+mn-ea"/>
                <a:sym typeface="+mn-lt"/>
              </a:endParaRPr>
            </a:p>
            <a:p>
              <a:pPr algn="ctr">
                <a:lnSpc>
                  <a:spcPct val="130000"/>
                </a:lnSpc>
              </a:pPr>
              <a:r>
                <a:rPr lang="zh-CN" altLang="en-US" sz="1400" dirty="0">
                  <a:cs typeface="+mn-ea"/>
                  <a:sym typeface="+mn-lt"/>
                </a:rPr>
                <a:t>跌破辅助线则为战法结束</a:t>
              </a:r>
            </a:p>
          </p:txBody>
        </p:sp>
      </p:grpSp>
      <p:sp>
        <p:nvSpPr>
          <p:cNvPr id="22" name="椭圆 21"/>
          <p:cNvSpPr/>
          <p:nvPr/>
        </p:nvSpPr>
        <p:spPr>
          <a:xfrm>
            <a:off x="8010525" y="2500530"/>
            <a:ext cx="676275" cy="400050"/>
          </a:xfrm>
          <a:prstGeom prst="ellipse">
            <a:avLst/>
          </a:prstGeom>
          <a:noFill/>
          <a:ln w="25400" cap="flat" cmpd="sng" algn="ctr">
            <a:solidFill>
              <a:srgbClr val="FF4DFF"/>
            </a:solid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23" name="组合 22"/>
          <p:cNvGrpSpPr/>
          <p:nvPr/>
        </p:nvGrpSpPr>
        <p:grpSpPr>
          <a:xfrm>
            <a:off x="5514110" y="4080324"/>
            <a:ext cx="2433357" cy="383192"/>
            <a:chOff x="5205386" y="4145409"/>
            <a:chExt cx="2166530" cy="341174"/>
          </a:xfrm>
        </p:grpSpPr>
        <p:sp>
          <p:nvSpPr>
            <p:cNvPr id="24" name="椭圆 23"/>
            <p:cNvSpPr/>
            <p:nvPr/>
          </p:nvSpPr>
          <p:spPr>
            <a:xfrm>
              <a:off x="5205386" y="4145409"/>
              <a:ext cx="341173" cy="34117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cs typeface="+mn-ea"/>
                  <a:sym typeface="+mn-lt"/>
                </a:rPr>
                <a:t>3</a:t>
              </a:r>
              <a:endParaRPr lang="zh-CN" altLang="en-US" dirty="0">
                <a:cs typeface="+mn-ea"/>
                <a:sym typeface="+mn-lt"/>
              </a:endParaRPr>
            </a:p>
          </p:txBody>
        </p:sp>
        <p:sp>
          <p:nvSpPr>
            <p:cNvPr id="25" name="矩形: 圆角 24"/>
            <p:cNvSpPr/>
            <p:nvPr/>
          </p:nvSpPr>
          <p:spPr>
            <a:xfrm>
              <a:off x="5614504" y="4145409"/>
              <a:ext cx="1757412" cy="34117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买卖点：金叉死叉</a:t>
              </a:r>
            </a:p>
          </p:txBody>
        </p:sp>
      </p:grpSp>
      <p:sp>
        <p:nvSpPr>
          <p:cNvPr id="26" name="矩形: 圆角 25"/>
          <p:cNvSpPr/>
          <p:nvPr/>
        </p:nvSpPr>
        <p:spPr>
          <a:xfrm>
            <a:off x="6374809" y="5079381"/>
            <a:ext cx="1973853" cy="38319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有其他资金支持更好</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54327-CF75-9B71-580A-97042A619BE7}"/>
            </a:ext>
          </a:extLst>
        </p:cNvPr>
        <p:cNvGrpSpPr/>
        <p:nvPr/>
      </p:nvGrpSpPr>
      <p:grpSpPr>
        <a:xfrm>
          <a:off x="0" y="0"/>
          <a:ext cx="0" cy="0"/>
          <a:chOff x="0" y="0"/>
          <a:chExt cx="0" cy="0"/>
        </a:xfrm>
      </p:grpSpPr>
      <p:pic>
        <p:nvPicPr>
          <p:cNvPr id="4" name="图片 3">
            <a:extLst>
              <a:ext uri="{FF2B5EF4-FFF2-40B4-BE49-F238E27FC236}">
                <a16:creationId xmlns:a16="http://schemas.microsoft.com/office/drawing/2014/main" id="{1C693937-8E60-D465-CEDA-F4720095782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76629" y="1305786"/>
            <a:ext cx="2839088" cy="4282808"/>
          </a:xfrm>
          <a:prstGeom prst="rect">
            <a:avLst/>
          </a:prstGeom>
          <a:ln>
            <a:solidFill>
              <a:schemeClr val="accent1"/>
            </a:solidFill>
          </a:ln>
        </p:spPr>
      </p:pic>
      <p:sp>
        <p:nvSpPr>
          <p:cNvPr id="2" name="文本占位符 1">
            <a:extLst>
              <a:ext uri="{FF2B5EF4-FFF2-40B4-BE49-F238E27FC236}">
                <a16:creationId xmlns:a16="http://schemas.microsoft.com/office/drawing/2014/main" id="{6012F04C-E51A-98C8-6843-7DBD32EC68E5}"/>
              </a:ext>
            </a:extLst>
          </p:cNvPr>
          <p:cNvSpPr>
            <a:spLocks noGrp="1"/>
          </p:cNvSpPr>
          <p:nvPr>
            <p:ph type="body" sz="quarter" idx="10"/>
          </p:nvPr>
        </p:nvSpPr>
        <p:spPr/>
        <p:txBody>
          <a:bodyPr/>
          <a:lstStyle/>
          <a:p>
            <a:r>
              <a:rPr lang="zh-CN" altLang="en-US" dirty="0"/>
              <a:t>机构抢筹</a:t>
            </a:r>
          </a:p>
        </p:txBody>
      </p:sp>
      <p:sp>
        <p:nvSpPr>
          <p:cNvPr id="8" name="文本占位符 7">
            <a:extLst>
              <a:ext uri="{FF2B5EF4-FFF2-40B4-BE49-F238E27FC236}">
                <a16:creationId xmlns:a16="http://schemas.microsoft.com/office/drawing/2014/main" id="{240A8060-A094-95C3-256F-89400635058B}"/>
              </a:ext>
            </a:extLst>
          </p:cNvPr>
          <p:cNvSpPr>
            <a:spLocks noGrp="1"/>
          </p:cNvSpPr>
          <p:nvPr>
            <p:ph type="body" sz="quarter" idx="11"/>
          </p:nvPr>
        </p:nvSpPr>
        <p:spPr>
          <a:xfrm>
            <a:off x="1135380" y="5837672"/>
            <a:ext cx="9921240" cy="506496"/>
          </a:xfrm>
        </p:spPr>
        <p:txBody>
          <a:bodyPr/>
          <a:lstStyle/>
          <a:p>
            <a:r>
              <a:rPr lang="zh-CN" altLang="en-US" dirty="0"/>
              <a:t>买方以机构买入为主，更适合中线上攻优势的控盘行情（比较稳）</a:t>
            </a:r>
          </a:p>
        </p:txBody>
      </p:sp>
      <p:pic>
        <p:nvPicPr>
          <p:cNvPr id="10" name="图片 9">
            <a:extLst>
              <a:ext uri="{FF2B5EF4-FFF2-40B4-BE49-F238E27FC236}">
                <a16:creationId xmlns:a16="http://schemas.microsoft.com/office/drawing/2014/main" id="{F8509A3E-1EE6-DE3C-C300-C7214991479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42913" y="1226096"/>
            <a:ext cx="7832547" cy="4405808"/>
          </a:xfrm>
          <a:prstGeom prst="rect">
            <a:avLst/>
          </a:prstGeom>
          <a:ln>
            <a:solidFill>
              <a:srgbClr val="00B0F0"/>
            </a:solidFill>
          </a:ln>
        </p:spPr>
      </p:pic>
      <p:sp>
        <p:nvSpPr>
          <p:cNvPr id="5" name="矩形: 圆角 4">
            <a:extLst>
              <a:ext uri="{FF2B5EF4-FFF2-40B4-BE49-F238E27FC236}">
                <a16:creationId xmlns:a16="http://schemas.microsoft.com/office/drawing/2014/main" id="{DFDE53AA-B8BC-0151-8D93-8DD6908FDE52}"/>
              </a:ext>
            </a:extLst>
          </p:cNvPr>
          <p:cNvSpPr/>
          <p:nvPr/>
        </p:nvSpPr>
        <p:spPr>
          <a:xfrm>
            <a:off x="9050448" y="5258524"/>
            <a:ext cx="965738" cy="373380"/>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1400" dirty="0">
                <a:cs typeface="+mn-ea"/>
                <a:sym typeface="+mn-lt"/>
              </a:rPr>
              <a:t>7</a:t>
            </a:r>
            <a:r>
              <a:rPr lang="zh-CN" altLang="en-US" sz="1400" dirty="0">
                <a:cs typeface="+mn-ea"/>
                <a:sym typeface="+mn-lt"/>
              </a:rPr>
              <a:t>月</a:t>
            </a:r>
            <a:r>
              <a:rPr lang="en-US" altLang="zh-CN" sz="1400" dirty="0">
                <a:cs typeface="+mn-ea"/>
                <a:sym typeface="+mn-lt"/>
              </a:rPr>
              <a:t>6</a:t>
            </a:r>
            <a:endParaRPr lang="zh-CN" altLang="en-US" sz="1400" dirty="0">
              <a:cs typeface="+mn-ea"/>
              <a:sym typeface="+mn-lt"/>
            </a:endParaRPr>
          </a:p>
        </p:txBody>
      </p:sp>
    </p:spTree>
    <p:extLst>
      <p:ext uri="{BB962C8B-B14F-4D97-AF65-F5344CB8AC3E}">
        <p14:creationId xmlns:p14="http://schemas.microsoft.com/office/powerpoint/2010/main" val="2451396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141552" y="37762"/>
            <a:ext cx="5908896" cy="660400"/>
          </a:xfrm>
        </p:spPr>
        <p:txBody>
          <a:bodyPr/>
          <a:lstStyle/>
          <a:p>
            <a:r>
              <a:rPr lang="zh-CN" altLang="en-US" dirty="0"/>
              <a:t>选股思路</a:t>
            </a:r>
          </a:p>
        </p:txBody>
      </p:sp>
      <p:sp>
        <p:nvSpPr>
          <p:cNvPr id="3" name="文本占位符 2"/>
          <p:cNvSpPr>
            <a:spLocks noGrp="1"/>
          </p:cNvSpPr>
          <p:nvPr>
            <p:ph type="body" sz="quarter" idx="11"/>
          </p:nvPr>
        </p:nvSpPr>
        <p:spPr>
          <a:xfrm>
            <a:off x="4394035" y="2203980"/>
            <a:ext cx="1090432" cy="4045128"/>
          </a:xfrm>
        </p:spPr>
        <p:txBody>
          <a:bodyPr vert="eaVert">
            <a:normAutofit/>
          </a:bodyPr>
          <a:lstStyle/>
          <a:p>
            <a:r>
              <a:rPr lang="zh-CN" altLang="en-US" dirty="0"/>
              <a:t>选择紫旗（机构版以上），寻找金叉进攻初期的节奏</a:t>
            </a: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076553" y="821707"/>
            <a:ext cx="2908630" cy="1184044"/>
          </a:xfrm>
          <a:prstGeom prst="rect">
            <a:avLst/>
          </a:prstGeom>
          <a:ln>
            <a:solidFill>
              <a:srgbClr val="00B0F0"/>
            </a:solidFill>
          </a:ln>
        </p:spPr>
      </p:pic>
      <p:pic>
        <p:nvPicPr>
          <p:cNvPr id="15" name="图片 14"/>
          <p:cNvPicPr>
            <a:picLocks noChangeAspect="1"/>
          </p:cNvPicPr>
          <p:nvPr/>
        </p:nvPicPr>
        <p:blipFill>
          <a:blip r:embed="rId4"/>
          <a:stretch>
            <a:fillRect/>
          </a:stretch>
        </p:blipFill>
        <p:spPr>
          <a:xfrm>
            <a:off x="6578870" y="821706"/>
            <a:ext cx="3087442" cy="1071901"/>
          </a:xfrm>
          <a:prstGeom prst="rect">
            <a:avLst/>
          </a:prstGeom>
          <a:ln>
            <a:solidFill>
              <a:srgbClr val="00B0F0"/>
            </a:solidFill>
          </a:ln>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rcRect t="205" b="205"/>
          <a:stretch/>
        </p:blipFill>
        <p:spPr>
          <a:xfrm>
            <a:off x="1076553" y="2203980"/>
            <a:ext cx="2898269" cy="4045129"/>
          </a:xfrm>
          <a:prstGeom prst="rect">
            <a:avLst/>
          </a:prstGeom>
          <a:ln>
            <a:solidFill>
              <a:srgbClr val="00B0F0"/>
            </a:solidFill>
          </a:ln>
        </p:spPr>
      </p:pic>
      <p:pic>
        <p:nvPicPr>
          <p:cNvPr id="21" name="图片 20"/>
          <p:cNvPicPr>
            <a:picLocks noChangeAspect="1"/>
          </p:cNvPicPr>
          <p:nvPr/>
        </p:nvPicPr>
        <p:blipFill>
          <a:blip r:embed="rId6">
            <a:extLst>
              <a:ext uri="{28A0092B-C50C-407E-A947-70E740481C1C}">
                <a14:useLocalDpi xmlns:a14="http://schemas.microsoft.com/office/drawing/2010/main" val="0"/>
              </a:ext>
            </a:extLst>
          </a:blip>
          <a:srcRect t="3247" b="3247"/>
          <a:stretch/>
        </p:blipFill>
        <p:spPr>
          <a:xfrm>
            <a:off x="6578869" y="2203980"/>
            <a:ext cx="3087442" cy="4018146"/>
          </a:xfrm>
          <a:prstGeom prst="rect">
            <a:avLst/>
          </a:prstGeom>
          <a:ln>
            <a:solidFill>
              <a:srgbClr val="00B0F0"/>
            </a:solidFill>
          </a:ln>
        </p:spPr>
      </p:pic>
      <p:sp>
        <p:nvSpPr>
          <p:cNvPr id="4" name="矩形: 圆角 3"/>
          <p:cNvSpPr/>
          <p:nvPr/>
        </p:nvSpPr>
        <p:spPr>
          <a:xfrm>
            <a:off x="5787072" y="3212734"/>
            <a:ext cx="354881" cy="959215"/>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vert="eaVert" rtlCol="0" anchor="ctr"/>
          <a:lstStyle/>
          <a:p>
            <a:pPr algn="ctr"/>
            <a:r>
              <a:rPr lang="en-US" altLang="zh-CN" sz="1400" spc="300" dirty="0">
                <a:cs typeface="+mn-ea"/>
                <a:sym typeface="+mn-lt"/>
              </a:rPr>
              <a:t>7</a:t>
            </a:r>
            <a:r>
              <a:rPr lang="zh-CN" altLang="en-US" sz="1400" spc="300" dirty="0">
                <a:cs typeface="+mn-ea"/>
                <a:sym typeface="+mn-lt"/>
              </a:rPr>
              <a:t>月</a:t>
            </a:r>
            <a:r>
              <a:rPr lang="en-US" altLang="zh-CN" sz="1400" spc="300" dirty="0">
                <a:cs typeface="+mn-ea"/>
                <a:sym typeface="+mn-lt"/>
              </a:rPr>
              <a:t>6</a:t>
            </a:r>
            <a:endParaRPr lang="zh-CN" altLang="en-US" sz="1400" spc="300" dirty="0">
              <a:cs typeface="+mn-ea"/>
              <a:sym typeface="+mn-lt"/>
            </a:endParaRPr>
          </a:p>
        </p:txBody>
      </p:sp>
      <p:sp>
        <p:nvSpPr>
          <p:cNvPr id="8" name="矩形: 圆角 7"/>
          <p:cNvSpPr/>
          <p:nvPr/>
        </p:nvSpPr>
        <p:spPr>
          <a:xfrm>
            <a:off x="4394035" y="1046656"/>
            <a:ext cx="965738" cy="373380"/>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dirty="0">
                <a:cs typeface="+mn-ea"/>
                <a:sym typeface="+mn-lt"/>
              </a:rPr>
              <a:t>盘中</a:t>
            </a:r>
          </a:p>
        </p:txBody>
      </p:sp>
      <p:sp>
        <p:nvSpPr>
          <p:cNvPr id="11" name="矩形: 圆角 10"/>
          <p:cNvSpPr/>
          <p:nvPr/>
        </p:nvSpPr>
        <p:spPr>
          <a:xfrm>
            <a:off x="10343014" y="1207327"/>
            <a:ext cx="965738" cy="373380"/>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dirty="0">
                <a:cs typeface="+mn-ea"/>
                <a:sym typeface="+mn-lt"/>
              </a:rPr>
              <a:t>盘后</a:t>
            </a:r>
          </a:p>
        </p:txBody>
      </p:sp>
      <p:sp>
        <p:nvSpPr>
          <p:cNvPr id="6" name="文本占位符 2"/>
          <p:cNvSpPr txBox="1"/>
          <p:nvPr/>
        </p:nvSpPr>
        <p:spPr>
          <a:xfrm>
            <a:off x="10280667" y="2203980"/>
            <a:ext cx="1090432" cy="4045128"/>
          </a:xfrm>
          <a:prstGeom prst="rect">
            <a:avLst/>
          </a:prstGeom>
        </p:spPr>
        <p:txBody>
          <a:bodyPr vert="eaVert">
            <a:normAutofit/>
          </a:bodyPr>
          <a:lstStyle>
            <a:lvl1pPr marL="0" indent="0" algn="ctr" defTabSz="914400" rtl="0" eaLnBrk="1" fontAlgn="auto" latinLnBrk="0" hangingPunct="1">
              <a:lnSpc>
                <a:spcPct val="130000"/>
              </a:lnSpc>
              <a:spcBef>
                <a:spcPts val="500"/>
              </a:spcBef>
              <a:spcAft>
                <a:spcPts val="0"/>
              </a:spcAft>
              <a:buFont typeface="Arial" panose="020B0604020202020204" pitchFamily="34" charset="0"/>
              <a:buNone/>
              <a:defRPr lang="zh-CN" altLang="en-US" sz="2000" u="none" strike="noStrike" kern="1200" cap="none" spc="150" normalizeH="0" baseline="0" dirty="0">
                <a:solidFill>
                  <a:srgbClr val="C00000"/>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直接选「紫旗回档」，死叉</a:t>
            </a:r>
            <a:r>
              <a:rPr lang="en-US" altLang="zh-CN" dirty="0"/>
              <a:t>3</a:t>
            </a:r>
            <a:r>
              <a:rPr lang="zh-CN" altLang="en-US" dirty="0"/>
              <a:t>天以上，等待回档的潜力股</a:t>
            </a:r>
          </a:p>
        </p:txBody>
      </p:sp>
      <p:sp>
        <p:nvSpPr>
          <p:cNvPr id="5" name="矩形 4">
            <a:extLst>
              <a:ext uri="{FF2B5EF4-FFF2-40B4-BE49-F238E27FC236}">
                <a16:creationId xmlns:a16="http://schemas.microsoft.com/office/drawing/2014/main" id="{2BC61ED0-7DEB-C184-60C0-5E67D9E7DC4C}"/>
              </a:ext>
            </a:extLst>
          </p:cNvPr>
          <p:cNvSpPr/>
          <p:nvPr/>
        </p:nvSpPr>
        <p:spPr>
          <a:xfrm>
            <a:off x="8026400" y="1527752"/>
            <a:ext cx="1219200" cy="347361"/>
          </a:xfrm>
          <a:prstGeom prst="rect">
            <a:avLst/>
          </a:prstGeom>
          <a:solidFill>
            <a:schemeClr val="bg1"/>
          </a:solidFill>
          <a:ln w="12700" cap="flat" cmpd="sng" algn="ctr">
            <a:no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FE50AF07-D5AD-60E5-E857-1DAF059A9147}"/>
              </a:ext>
            </a:extLst>
          </p:cNvPr>
          <p:cNvSpPr>
            <a:spLocks noGrp="1"/>
          </p:cNvSpPr>
          <p:nvPr>
            <p:ph type="body" sz="quarter" idx="10"/>
          </p:nvPr>
        </p:nvSpPr>
        <p:spPr>
          <a:xfrm>
            <a:off x="2752725" y="0"/>
            <a:ext cx="6686550" cy="660400"/>
          </a:xfrm>
        </p:spPr>
        <p:txBody>
          <a:bodyPr/>
          <a:lstStyle/>
          <a:p>
            <a:r>
              <a:rPr lang="zh-CN" altLang="en-US" dirty="0"/>
              <a:t>加入龙虎圈，一起跟踪最强势方向！</a:t>
            </a:r>
          </a:p>
        </p:txBody>
      </p:sp>
      <p:sp>
        <p:nvSpPr>
          <p:cNvPr id="3" name="文本占位符 2">
            <a:extLst>
              <a:ext uri="{FF2B5EF4-FFF2-40B4-BE49-F238E27FC236}">
                <a16:creationId xmlns:a16="http://schemas.microsoft.com/office/drawing/2014/main" id="{CC99A824-F68E-010F-28CB-A993A638EE66}"/>
              </a:ext>
            </a:extLst>
          </p:cNvPr>
          <p:cNvSpPr>
            <a:spLocks noGrp="1"/>
          </p:cNvSpPr>
          <p:nvPr>
            <p:ph type="body" sz="quarter" idx="11"/>
          </p:nvPr>
        </p:nvSpPr>
        <p:spPr>
          <a:xfrm>
            <a:off x="723900" y="5516660"/>
            <a:ext cx="5594350" cy="655539"/>
          </a:xfrm>
        </p:spPr>
        <p:txBody>
          <a:bodyPr>
            <a:normAutofit/>
          </a:bodyPr>
          <a:lstStyle/>
          <a:p>
            <a:r>
              <a:rPr lang="zh-CN" altLang="en-US" sz="1200" dirty="0"/>
              <a:t>圈子案例仅供龙虎盈利模式分析，不构成购买建议</a:t>
            </a:r>
            <a:endParaRPr lang="en-US" altLang="zh-CN" sz="1200" dirty="0"/>
          </a:p>
          <a:p>
            <a:r>
              <a:rPr lang="zh-CN" altLang="en-US" sz="1200" dirty="0"/>
              <a:t>应根据自己掌握战法或目标进行选股操作</a:t>
            </a:r>
          </a:p>
        </p:txBody>
      </p:sp>
      <p:pic>
        <p:nvPicPr>
          <p:cNvPr id="1026" name="Picture 2">
            <a:extLst>
              <a:ext uri="{FF2B5EF4-FFF2-40B4-BE49-F238E27FC236}">
                <a16:creationId xmlns:a16="http://schemas.microsoft.com/office/drawing/2014/main" id="{EE3044EE-7A32-CD7C-3A07-FEBC9BE8A0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863976"/>
            <a:ext cx="6156325" cy="444910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5" name="图片 4">
            <a:extLst>
              <a:ext uri="{FF2B5EF4-FFF2-40B4-BE49-F238E27FC236}">
                <a16:creationId xmlns:a16="http://schemas.microsoft.com/office/drawing/2014/main" id="{0FCB3149-4B4B-26AC-1964-FFB502D75445}"/>
              </a:ext>
            </a:extLst>
          </p:cNvPr>
          <p:cNvPicPr>
            <a:picLocks noChangeAspect="1"/>
          </p:cNvPicPr>
          <p:nvPr/>
        </p:nvPicPr>
        <p:blipFill>
          <a:blip r:embed="rId3"/>
          <a:stretch>
            <a:fillRect/>
          </a:stretch>
        </p:blipFill>
        <p:spPr>
          <a:xfrm>
            <a:off x="7949516" y="981419"/>
            <a:ext cx="3799571" cy="2543060"/>
          </a:xfrm>
          <a:prstGeom prst="rect">
            <a:avLst/>
          </a:prstGeom>
          <a:ln>
            <a:solidFill>
              <a:schemeClr val="accent1"/>
            </a:solidFill>
          </a:ln>
        </p:spPr>
      </p:pic>
      <p:pic>
        <p:nvPicPr>
          <p:cNvPr id="7" name="图片 6">
            <a:extLst>
              <a:ext uri="{FF2B5EF4-FFF2-40B4-BE49-F238E27FC236}">
                <a16:creationId xmlns:a16="http://schemas.microsoft.com/office/drawing/2014/main" id="{126CFD19-A464-8892-548C-9E8ACBA728D2}"/>
              </a:ext>
            </a:extLst>
          </p:cNvPr>
          <p:cNvPicPr>
            <a:picLocks noChangeAspect="1"/>
          </p:cNvPicPr>
          <p:nvPr/>
        </p:nvPicPr>
        <p:blipFill>
          <a:blip r:embed="rId4"/>
          <a:stretch>
            <a:fillRect/>
          </a:stretch>
        </p:blipFill>
        <p:spPr>
          <a:xfrm>
            <a:off x="7949402" y="3721228"/>
            <a:ext cx="3799570" cy="2301929"/>
          </a:xfrm>
          <a:prstGeom prst="rect">
            <a:avLst/>
          </a:prstGeom>
          <a:ln>
            <a:solidFill>
              <a:schemeClr val="accent1"/>
            </a:solidFill>
          </a:ln>
        </p:spPr>
      </p:pic>
      <p:pic>
        <p:nvPicPr>
          <p:cNvPr id="9" name="图片 8">
            <a:extLst>
              <a:ext uri="{FF2B5EF4-FFF2-40B4-BE49-F238E27FC236}">
                <a16:creationId xmlns:a16="http://schemas.microsoft.com/office/drawing/2014/main" id="{A8F9F905-3B64-70E0-A702-C9EE3C64FACA}"/>
              </a:ext>
            </a:extLst>
          </p:cNvPr>
          <p:cNvPicPr>
            <a:picLocks noChangeAspect="1"/>
          </p:cNvPicPr>
          <p:nvPr/>
        </p:nvPicPr>
        <p:blipFill>
          <a:blip r:embed="rId5"/>
          <a:stretch>
            <a:fillRect/>
          </a:stretch>
        </p:blipFill>
        <p:spPr>
          <a:xfrm>
            <a:off x="4765554" y="2108212"/>
            <a:ext cx="2660891" cy="2190496"/>
          </a:xfrm>
          <a:prstGeom prst="rect">
            <a:avLst/>
          </a:prstGeom>
          <a:ln>
            <a:solidFill>
              <a:schemeClr val="accent1"/>
            </a:solidFill>
          </a:ln>
        </p:spPr>
      </p:pic>
    </p:spTree>
    <p:extLst>
      <p:ext uri="{BB962C8B-B14F-4D97-AF65-F5344CB8AC3E}">
        <p14:creationId xmlns:p14="http://schemas.microsoft.com/office/powerpoint/2010/main" val="36229137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DOCER_TEMPLATE_OPEN_ONCE_MARK" val="1"/>
  <p:tag name="COMMONDATA" val="eyJoZGlkIjoiY2VjMWU5MTk5OGQyZDRjNDI5M2FkMjMzMDk5YzdjNmI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3.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00000">
            <a:alpha val="80000"/>
          </a:srgbClr>
        </a:solidFill>
        <a:ln w="12700" cap="flat" cmpd="sng" algn="ctr">
          <a:noFill/>
          <a:prstDash val="solid"/>
          <a:miter lim="800000"/>
        </a:ln>
      </a:spPr>
      <a:bodyPr rtlCol="0" anchor="ctr"/>
      <a:lstStyle>
        <a:defPPr marL="0" marR="0" indent="0" algn="ctr" defTabSz="914400" eaLnBrk="1" fontAlgn="auto" latinLnBrk="0" hangingPunct="1">
          <a:lnSpc>
            <a:spcPct val="100000"/>
          </a:lnSpc>
          <a:spcBef>
            <a:spcPts val="0"/>
          </a:spcBef>
          <a:spcAft>
            <a:spcPts val="0"/>
          </a:spcAft>
          <a:buClrTx/>
          <a:buSzTx/>
          <a:buFontTx/>
          <a:buNone/>
          <a:defRPr kumimoji="0"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defRPr>
        </a:defPPr>
      </a:lstStyle>
    </a:spDef>
    <a:lnDef>
      <a:spPr>
        <a:ln w="12700">
          <a:gradFill flip="none" rotWithShape="1">
            <a:gsLst>
              <a:gs pos="0">
                <a:srgbClr val="F53F44"/>
              </a:gs>
              <a:gs pos="100000">
                <a:srgbClr val="00B0F0"/>
              </a:gs>
            </a:gsLst>
            <a:lin ang="0" scaled="1"/>
            <a:tileRect/>
          </a:gradFill>
          <a:tailEnd type="triangle"/>
        </a:ln>
      </a:spPr>
      <a:bodyPr/>
      <a:lstStyle/>
      <a:style>
        <a:lnRef idx="1">
          <a:schemeClr val="accent2"/>
        </a:lnRef>
        <a:fillRef idx="0">
          <a:schemeClr val="accent2"/>
        </a:fillRef>
        <a:effectRef idx="0">
          <a:schemeClr val="accent2"/>
        </a:effectRef>
        <a:fontRef idx="minor">
          <a:schemeClr val="tx1"/>
        </a:fontRef>
      </a:style>
    </a:lnDef>
    <a:txDef>
      <a:spPr>
        <a:noFill/>
      </a:spPr>
      <a:bodyPr wrap="square" rtlCol="0">
        <a:spAutoFit/>
      </a:bodyPr>
      <a:lstStyle>
        <a:defPPr algn="just">
          <a:lnSpc>
            <a:spcPct val="130000"/>
          </a:lnSpc>
          <a:spcBef>
            <a:spcPts val="500"/>
          </a:spcBef>
          <a:defRPr spc="150" dirty="0">
            <a:solidFill>
              <a:schemeClr val="tx1">
                <a:lumMod val="85000"/>
                <a:lumOff val="15000"/>
              </a:schemeClr>
            </a:solidFill>
            <a:latin typeface="思源黑体 CN Normal" panose="020B0400000000000000" pitchFamily="34" charset="-122"/>
            <a:ea typeface="思源黑体 CN Normal" panose="020B0400000000000000"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4428</TotalTime>
  <Words>761</Words>
  <Application>Microsoft Office PowerPoint</Application>
  <PresentationFormat>宽屏</PresentationFormat>
  <Paragraphs>86</Paragraphs>
  <Slides>14</Slides>
  <Notes>7</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14</vt:i4>
      </vt:variant>
    </vt:vector>
  </HeadingPairs>
  <TitlesOfParts>
    <vt:vector size="27" baseType="lpstr">
      <vt:lpstr>Noto Sans S Chinese Bold</vt:lpstr>
      <vt:lpstr>Roboto</vt:lpstr>
      <vt:lpstr>等线</vt:lpstr>
      <vt:lpstr>华文行楷</vt:lpstr>
      <vt:lpstr>思源黑体 CN Heavy</vt:lpstr>
      <vt:lpstr>思源黑体 CN Medium</vt:lpstr>
      <vt:lpstr>思源黑体 CN Normal</vt:lpstr>
      <vt:lpstr>思源黑体 CN Regular</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猪肠 十二</cp:lastModifiedBy>
  <cp:revision>1441</cp:revision>
  <dcterms:created xsi:type="dcterms:W3CDTF">2019-06-19T02:08:00Z</dcterms:created>
  <dcterms:modified xsi:type="dcterms:W3CDTF">2025-07-06T13:00:28Z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2052-12.1.0.21541</vt:lpwstr>
  </property>
  <property fmtid="{D5CDD505-2E9C-101B-9397-08002B2CF9AE}" pid="3" name="ICV">
    <vt:lpwstr>EBF8DB5FD94B49F7B17BC65F9BA08668</vt:lpwstr>
  </property>
</Properties>
</file>