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2" r:id="rId4"/>
    <p:sldId id="1430" r:id="rId5"/>
    <p:sldId id="1431" r:id="rId6"/>
    <p:sldId id="1439" r:id="rId7"/>
    <p:sldId id="1443" r:id="rId8"/>
    <p:sldId id="1432" r:id="rId9"/>
    <p:sldId id="1445" r:id="rId10"/>
    <p:sldId id="1441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2"/>
            <p14:sldId id="1430"/>
            <p14:sldId id="1431"/>
            <p14:sldId id="1439"/>
            <p14:sldId id="1443"/>
            <p14:sldId id="1432"/>
            <p14:sldId id="1445"/>
            <p14:sldId id="144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1436" autoAdjust="0"/>
  </p:normalViewPr>
  <p:slideViewPr>
    <p:cSldViewPr snapToGrid="0" showGuides="1">
      <p:cViewPr>
        <p:scale>
          <a:sx n="125" d="100"/>
          <a:sy n="125" d="100"/>
        </p:scale>
        <p:origin x="372" y="114"/>
      </p:cViewPr>
      <p:guideLst>
        <p:guide pos="7423"/>
        <p:guide pos="279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50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2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517650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1.5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亿以下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找极端的反向获利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2025/7/7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龙虎活跃行情的思路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96006"/>
            <a:ext cx="7820008" cy="506496"/>
          </a:xfrm>
        </p:spPr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ED44B9-1650-1667-828C-F6679D23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39771"/>
          <a:stretch>
            <a:fillRect/>
          </a:stretch>
        </p:blipFill>
        <p:spPr bwMode="auto">
          <a:xfrm>
            <a:off x="925512" y="904875"/>
            <a:ext cx="2575047" cy="935808"/>
          </a:xfrm>
          <a:prstGeom prst="rect">
            <a:avLst/>
          </a:prstGeom>
          <a:ln>
            <a:solidFill>
              <a:srgbClr val="1563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D6101A2-8BCF-05C4-EDB8-5EB16E2B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7717"/>
          <a:stretch/>
        </p:blipFill>
        <p:spPr>
          <a:xfrm>
            <a:off x="4800713" y="961994"/>
            <a:ext cx="2590573" cy="80531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E5479C-8606-E6CC-1FC6-33C4353B4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04" y="1925539"/>
            <a:ext cx="3462797" cy="3709868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9E3C9E-F864-F363-B2F1-8FBEF0436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3" y="1922093"/>
            <a:ext cx="3671888" cy="371331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42B6F1-F81B-3570-A45C-E2045240F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500" y="767827"/>
            <a:ext cx="3138232" cy="1046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3247D8-BAC3-3C74-CC05-7D0C9C820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219" y="1869517"/>
            <a:ext cx="3320794" cy="3765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CF765-CFBF-B73A-3F39-EA3E1F51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89363" y="415753"/>
            <a:ext cx="3332030" cy="4447658"/>
            <a:chOff x="1895475" y="366971"/>
            <a:chExt cx="3332030" cy="44476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9487" r="9487"/>
            <a:stretch>
              <a:fillRect/>
            </a:stretch>
          </p:blipFill>
          <p:spPr>
            <a:xfrm>
              <a:off x="1895475" y="366971"/>
              <a:ext cx="3332030" cy="444765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矩形: 圆角 13"/>
            <p:cNvSpPr/>
            <p:nvPr/>
          </p:nvSpPr>
          <p:spPr>
            <a:xfrm>
              <a:off x="3082110" y="381703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某友商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93848" y="415754"/>
            <a:ext cx="2850301" cy="4447657"/>
            <a:chOff x="7625297" y="366972"/>
            <a:chExt cx="2850301" cy="44476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5297" y="366972"/>
              <a:ext cx="2850301" cy="44476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5" name="矩形: 圆角 14"/>
            <p:cNvSpPr/>
            <p:nvPr/>
          </p:nvSpPr>
          <p:spPr>
            <a:xfrm>
              <a:off x="8571067" y="386470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龙虎金榜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59" y="5100730"/>
            <a:ext cx="4095238" cy="146666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94125" y="2195330"/>
            <a:ext cx="4603750" cy="1859158"/>
            <a:chOff x="6029325" y="-148735"/>
            <a:chExt cx="4603750" cy="1859158"/>
          </a:xfrm>
        </p:grpSpPr>
        <p:pic>
          <p:nvPicPr>
            <p:cNvPr id="10" name="图形 9" descr="爆炸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9325" y="-148735"/>
              <a:ext cx="4603750" cy="1859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651741" y="565640"/>
              <a:ext cx="1934200" cy="77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龙虎金榜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直接打骨折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81700" y="5486400"/>
            <a:ext cx="50482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篇策略服务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1. 21</a:t>
            </a:r>
            <a:r>
              <a:rPr lang="zh-CN" altLang="en-US" dirty="0"/>
              <a:t>万亿，大缩量，震荡节奏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操作思路：极端上涨</a:t>
            </a:r>
            <a:r>
              <a:rPr lang="en-US" altLang="zh-CN" dirty="0"/>
              <a:t>/</a:t>
            </a:r>
            <a:r>
              <a:rPr lang="zh-CN" altLang="en-US" dirty="0"/>
              <a:t>下跌（</a:t>
            </a:r>
            <a:r>
              <a:rPr lang="en-US" altLang="zh-CN" dirty="0"/>
              <a:t>4000+</a:t>
            </a:r>
            <a:r>
              <a:rPr lang="zh-CN" altLang="en-US" dirty="0"/>
              <a:t>），当日尾盘看高抛</a:t>
            </a:r>
            <a:r>
              <a:rPr lang="en-US" altLang="zh-CN" dirty="0"/>
              <a:t>/</a:t>
            </a:r>
            <a:r>
              <a:rPr lang="zh-CN" altLang="en-US" dirty="0"/>
              <a:t>低吸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</a:t>
            </a:r>
            <a:r>
              <a:rPr lang="en-US" altLang="zh-CN" dirty="0"/>
              <a:t>76</a:t>
            </a:r>
            <a:r>
              <a:rPr lang="zh-CN" altLang="en-US" dirty="0"/>
              <a:t>＞</a:t>
            </a:r>
            <a:r>
              <a:rPr lang="en-US" altLang="zh-CN" dirty="0"/>
              <a:t>4</a:t>
            </a:r>
            <a:r>
              <a:rPr lang="zh-CN" altLang="en-US" dirty="0"/>
              <a:t>，龙虎情绪活跃，胜率没有</a:t>
            </a:r>
            <a:r>
              <a:rPr lang="en-US" altLang="zh-CN" dirty="0"/>
              <a:t>1.5</a:t>
            </a:r>
            <a:r>
              <a:rPr lang="zh-CN" altLang="en-US" dirty="0"/>
              <a:t>万亿前高，但依然是优选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352" y="1250511"/>
            <a:ext cx="2716676" cy="30287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633" y="1302464"/>
            <a:ext cx="3850529" cy="3739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龙虎炒作持续活跃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龙虎情绪活跃代表游资机构进攻意见统一，龙虎股溢价能力强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看阶段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日的龙虎情绪，偶尔单日低迷不影响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712" y="2891269"/>
            <a:ext cx="8095238" cy="33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502" y="2942775"/>
            <a:ext cx="2440743" cy="32631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269754"/>
              </p:ext>
            </p:extLst>
          </p:nvPr>
        </p:nvGraphicFramePr>
        <p:xfrm>
          <a:off x="442913" y="588512"/>
          <a:ext cx="11341100" cy="584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9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2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央行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人民币跨境支付系统业务规则（征求意见稿）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新版规则突出前瞻性和灵活性，旨在提升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CIPS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系统对参与者扩容和功能升级的适应能力，进一步支持人民币国际化发展。央行表示，新的规则体系将进一步优化参与者管理机制、提升资金结算效率，并为数字人民币跨境发展提供基础支撑，助力构建更加高效、安全、自主的跨境支付体系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跨境支付：京北方、信雅达、四方精创、拉卡拉、新晨科技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北交所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跨境支付：美登科技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支付牌照：石基信息、用友网络、花瓣支付（华峰超纤）、抖音支付（值得买）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迎峰度夏 中国最大电力负荷创历史新高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根据国家能源局，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日，全国最大电力负荷达到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14.65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亿千瓦，较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月底上升约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亿千瓦，创历史新高（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年为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14.51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亿千瓦），较去年同期增长接近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亿千瓦。入夏以来，江苏、安徽、山东、河南、湖北等地电网负荷创历史新高。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电力：韶能股份、华银电力、深南电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电力：亿能电力、灿能电力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2026920" y="633216"/>
            <a:ext cx="8221036" cy="3927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军工、电气设备、机械设备、化工、半导体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化工、芯片、固态电池、创新药（脑机接口）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54327-CF75-9B71-580A-97042A619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693937-8E60-D465-CEDA-F47200957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6629" y="1305786"/>
            <a:ext cx="2839088" cy="4282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012F04C-E51A-98C8-6843-7DBD32EC6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机构抢筹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40A8060-A094-95C3-256F-894006350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5380" y="5837672"/>
            <a:ext cx="9921240" cy="506496"/>
          </a:xfrm>
        </p:spPr>
        <p:txBody>
          <a:bodyPr/>
          <a:lstStyle/>
          <a:p>
            <a:r>
              <a:rPr lang="zh-CN" altLang="en-US" dirty="0"/>
              <a:t>买方以机构买入为主，更适合中线上攻优势的控盘行情（比较稳）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509A3E-1EE6-DE3C-C300-C72149914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1226096"/>
            <a:ext cx="7832547" cy="440580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FDE53AA-B8BC-0151-8D93-8DD6908FDE52}"/>
              </a:ext>
            </a:extLst>
          </p:cNvPr>
          <p:cNvSpPr/>
          <p:nvPr/>
        </p:nvSpPr>
        <p:spPr>
          <a:xfrm>
            <a:off x="9050448" y="5258524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7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6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39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205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3247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7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6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C61ED0-7DEB-C184-60C0-5E67D9E7DC4C}"/>
              </a:ext>
            </a:extLst>
          </p:cNvPr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E50AF07-D5AD-60E5-E857-1DAF059A9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2725" y="0"/>
            <a:ext cx="6686550" cy="660400"/>
          </a:xfrm>
        </p:spPr>
        <p:txBody>
          <a:bodyPr/>
          <a:lstStyle/>
          <a:p>
            <a:r>
              <a:rPr lang="zh-CN" altLang="en-US" dirty="0"/>
              <a:t>加入龙虎圈，一起跟踪最强势方向！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99A824-F68E-010F-28CB-A993A638E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5516660"/>
            <a:ext cx="5594350" cy="655539"/>
          </a:xfrm>
        </p:spPr>
        <p:txBody>
          <a:bodyPr>
            <a:normAutofit/>
          </a:bodyPr>
          <a:lstStyle/>
          <a:p>
            <a:r>
              <a:rPr lang="zh-CN" altLang="en-US" sz="1200" dirty="0"/>
              <a:t>圈子案例仅供龙虎盈利模式分析，不构成购买建议</a:t>
            </a:r>
            <a:endParaRPr lang="en-US" altLang="zh-CN" sz="1200" dirty="0"/>
          </a:p>
          <a:p>
            <a:r>
              <a:rPr lang="zh-CN" altLang="en-US" sz="1200" dirty="0"/>
              <a:t>应根据自己掌握战法或目标进行选股操作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044EE-7A32-CD7C-3A07-FEBC9BE8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63976"/>
            <a:ext cx="6156325" cy="44491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CB3149-4B4B-26AC-1964-FFB502D7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516" y="981419"/>
            <a:ext cx="3799571" cy="2543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6CFD19-A464-8892-548C-9E8ACBA72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402" y="3721228"/>
            <a:ext cx="3799570" cy="2301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F9F905-3B64-70E0-A702-C9EE3C64F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554" y="2108212"/>
            <a:ext cx="2660891" cy="21904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2913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726</Words>
  <Application>Microsoft Office PowerPoint</Application>
  <PresentationFormat>宽屏</PresentationFormat>
  <Paragraphs>82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Noto Sans S Chinese Bold</vt:lpstr>
      <vt:lpstr>Roboto</vt:lpstr>
      <vt:lpstr>等线</vt:lpstr>
      <vt:lpstr>华文行楷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1445</cp:revision>
  <dcterms:created xsi:type="dcterms:W3CDTF">2019-06-19T02:08:00Z</dcterms:created>
  <dcterms:modified xsi:type="dcterms:W3CDTF">2025-07-07T09:11:05Z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