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868" r:id="rId2"/>
    <p:sldId id="1454" r:id="rId3"/>
    <p:sldId id="1455" r:id="rId4"/>
    <p:sldId id="1459" r:id="rId5"/>
    <p:sldId id="1456" r:id="rId6"/>
    <p:sldId id="1439" r:id="rId7"/>
    <p:sldId id="1457" r:id="rId8"/>
    <p:sldId id="1458" r:id="rId9"/>
    <p:sldId id="1432" r:id="rId10"/>
    <p:sldId id="1419" r:id="rId11"/>
    <p:sldId id="1452" r:id="rId12"/>
    <p:sldId id="1460" r:id="rId13"/>
    <p:sldId id="1201" r:id="rId14"/>
    <p:sldId id="734" r:id="rId15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9"/>
            <p14:sldId id="1456"/>
            <p14:sldId id="1439"/>
            <p14:sldId id="1457"/>
            <p14:sldId id="1458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8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7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10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9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2026/7/9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顶过卖四压力</a:t>
            </a:r>
            <a:endParaRPr lang="en-US" altLang="zh-CN" sz="6600" b="1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反弹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更可观</a:t>
            </a: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已经有</a:t>
            </a:r>
            <a:r>
              <a:rPr lang="en-US" altLang="zh-CN" dirty="0"/>
              <a:t>2</a:t>
            </a:r>
            <a:r>
              <a:rPr lang="zh-CN" altLang="en-US" dirty="0"/>
              <a:t>个翻倍股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198" y="1309405"/>
            <a:ext cx="4924566" cy="365883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5568" y="1071701"/>
            <a:ext cx="59722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大幅度缩量，临近活跃量能分界线，周死叉确定，整体仓位</a:t>
            </a:r>
            <a:r>
              <a:rPr lang="en-US" altLang="zh-CN" dirty="0"/>
              <a:t>4</a:t>
            </a:r>
            <a:r>
              <a:rPr lang="zh-CN" altLang="en-US" dirty="0"/>
              <a:t>成内，龙虎</a:t>
            </a:r>
            <a:r>
              <a:rPr lang="en-US" altLang="zh-CN" dirty="0"/>
              <a:t>5</a:t>
            </a:r>
            <a:r>
              <a:rPr lang="zh-CN" altLang="en-US" dirty="0"/>
              <a:t>成内；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龙虎关注度高的方向：科技成长（调整）</a:t>
            </a:r>
            <a:r>
              <a:rPr lang="en-US" altLang="zh-CN" dirty="0"/>
              <a:t>+</a:t>
            </a:r>
            <a:r>
              <a:rPr lang="zh-CN" altLang="en-US" dirty="0"/>
              <a:t>资源涨价</a:t>
            </a:r>
            <a:r>
              <a:rPr lang="en-US" altLang="zh-CN" dirty="0"/>
              <a:t>+</a:t>
            </a:r>
            <a:r>
              <a:rPr lang="zh-CN" altLang="en-US" dirty="0"/>
              <a:t>能源替换；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战法选择：紫旗回档（稳定）、紫旗突破熊线（强势） 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r="1324"/>
          <a:stretch/>
        </p:blipFill>
        <p:spPr>
          <a:xfrm>
            <a:off x="456534" y="818990"/>
            <a:ext cx="3577379" cy="3757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" b="1080"/>
          <a:stretch/>
        </p:blipFill>
        <p:spPr>
          <a:xfrm>
            <a:off x="1252728" y="1131313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" b="584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" b="196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科技</a:t>
            </a:r>
            <a:r>
              <a:rPr lang="en-US" altLang="zh-CN" dirty="0"/>
              <a:t>+</a:t>
            </a:r>
            <a:r>
              <a:rPr lang="zh-CN" altLang="en-US" dirty="0"/>
              <a:t>出口的大趋势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670050" y="5499258"/>
            <a:ext cx="8851900" cy="956405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dirty="0"/>
              <a:t>根据经济发展阶段理论，板块（剔除金融）占 </a:t>
            </a:r>
            <a:r>
              <a:rPr lang="en-US" altLang="zh-CN" dirty="0"/>
              <a:t>A </a:t>
            </a:r>
            <a:r>
              <a:rPr lang="zh-CN" altLang="en-US" dirty="0"/>
              <a:t>股盈利占比突破 </a:t>
            </a:r>
            <a:r>
              <a:rPr lang="en-US" altLang="zh-CN" dirty="0"/>
              <a:t>30%</a:t>
            </a:r>
            <a:r>
              <a:rPr lang="zh-CN" altLang="en-US" dirty="0"/>
              <a:t>后，</a:t>
            </a:r>
            <a:endParaRPr lang="en-US" altLang="zh-CN" dirty="0"/>
          </a:p>
          <a:p>
            <a:r>
              <a:rPr lang="zh-CN" altLang="en-US" dirty="0"/>
              <a:t>在后续 </a:t>
            </a:r>
            <a:r>
              <a:rPr lang="en-US" altLang="zh-CN" dirty="0"/>
              <a:t>5~8 </a:t>
            </a:r>
            <a:r>
              <a:rPr lang="zh-CN" altLang="en-US" dirty="0"/>
              <a:t>年将持续提升至</a:t>
            </a:r>
            <a:r>
              <a:rPr lang="en-US" altLang="zh-CN" dirty="0"/>
              <a:t>60%</a:t>
            </a:r>
            <a:r>
              <a:rPr lang="zh-CN" altLang="en-US" dirty="0"/>
              <a:t>达到峰值，并成为该阶段的核心基本面主线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2189225"/>
            <a:ext cx="5931408" cy="28640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757" y="2064523"/>
            <a:ext cx="5248743" cy="317498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22" y="753698"/>
            <a:ext cx="8390476" cy="1180952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、下跌阶段，股价涨停数量较多，个股连板趋势好；</a:t>
            </a:r>
            <a:endParaRPr lang="en-US" altLang="zh-CN" dirty="0"/>
          </a:p>
          <a:p>
            <a:pPr algn="just"/>
            <a:r>
              <a:rPr lang="en-US" altLang="zh-CN" dirty="0"/>
              <a:t>3</a:t>
            </a:r>
            <a:r>
              <a:rPr lang="zh-CN" altLang="en-US" dirty="0"/>
              <a:t>、近期累计龙虎上榜次数较多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485" y="856792"/>
            <a:ext cx="4028601" cy="33706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7" b="10717"/>
          <a:stretch>
            <a:fillRect/>
          </a:stretch>
        </p:blipFill>
        <p:spPr>
          <a:xfrm>
            <a:off x="1094709" y="856793"/>
            <a:ext cx="5500686" cy="16578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" b="201"/>
          <a:stretch>
            <a:fillRect/>
          </a:stretch>
        </p:blipFill>
        <p:spPr>
          <a:xfrm>
            <a:off x="457200" y="2773066"/>
            <a:ext cx="6775704" cy="34505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紫旗突破熊线（强者恒强）</a:t>
            </a:r>
          </a:p>
        </p:txBody>
      </p:sp>
      <p:sp>
        <p:nvSpPr>
          <p:cNvPr id="4" name="文本占位符 1"/>
          <p:cNvSpPr>
            <a:spLocks noGrp="1"/>
          </p:cNvSpPr>
          <p:nvPr/>
        </p:nvSpPr>
        <p:spPr>
          <a:xfrm>
            <a:off x="1310790" y="5984391"/>
            <a:ext cx="9834880" cy="5441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>
                <a:sym typeface="+mn-ea"/>
              </a:rPr>
              <a:t>近期</a:t>
            </a:r>
            <a:r>
              <a:rPr lang="zh-CN" altLang="en-US" dirty="0"/>
              <a:t>龙虎紫旗</a:t>
            </a:r>
            <a:r>
              <a:rPr lang="en-US" altLang="zh-CN" dirty="0"/>
              <a:t>+</a:t>
            </a:r>
            <a:r>
              <a:rPr lang="zh-CN" altLang="en-US" dirty="0"/>
              <a:t>涨幅超</a:t>
            </a:r>
            <a:r>
              <a:rPr lang="en-US" altLang="zh-CN" dirty="0"/>
              <a:t>20%</a:t>
            </a:r>
            <a:r>
              <a:rPr lang="zh-CN" altLang="en-US" dirty="0"/>
              <a:t>，确保有主力关注</a:t>
            </a:r>
            <a:r>
              <a:rPr lang="en-US" altLang="zh-CN" dirty="0"/>
              <a:t>+</a:t>
            </a:r>
            <a:r>
              <a:rPr dirty="0"/>
              <a:t>势头强劲，吸引更多资金关注</a:t>
            </a:r>
          </a:p>
        </p:txBody>
      </p:sp>
      <p:pic>
        <p:nvPicPr>
          <p:cNvPr id="5" name="图片占位符 5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/>
        </p:blipFill>
        <p:spPr>
          <a:xfrm>
            <a:off x="1782763" y="888516"/>
            <a:ext cx="8610600" cy="4824095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</p:pic>
      <p:grpSp>
        <p:nvGrpSpPr>
          <p:cNvPr id="6" name="组合 5"/>
          <p:cNvGrpSpPr/>
          <p:nvPr/>
        </p:nvGrpSpPr>
        <p:grpSpPr>
          <a:xfrm>
            <a:off x="1909947" y="3847454"/>
            <a:ext cx="2670047" cy="1042637"/>
            <a:chOff x="5205386" y="3999767"/>
            <a:chExt cx="2670047" cy="1042637"/>
          </a:xfrm>
          <a:effectLst/>
        </p:grpSpPr>
        <p:sp>
          <p:nvSpPr>
            <p:cNvPr id="23" name="椭圆 22"/>
            <p:cNvSpPr/>
            <p:nvPr/>
          </p:nvSpPr>
          <p:spPr>
            <a:xfrm>
              <a:off x="5205386" y="4015872"/>
              <a:ext cx="341173" cy="341173"/>
            </a:xfrm>
            <a:prstGeom prst="ellipse">
              <a:avLst/>
            </a:prstGeom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>
              <a:off x="5614504" y="3999767"/>
              <a:ext cx="2260929" cy="104263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强者形态条件：</a:t>
              </a:r>
              <a:endParaRPr lang="en-US" altLang="zh-CN" sz="14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近10日</a:t>
              </a:r>
              <a:r>
                <a:rPr lang="zh-CN" altLang="en-US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「</a:t>
              </a:r>
              <a:r>
                <a:rPr lang="zh-CN" altLang="en-US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涨幅超20%</a:t>
              </a:r>
              <a:r>
                <a:rPr lang="en-US" altLang="zh-CN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+</a:t>
              </a:r>
              <a:r>
                <a:rPr lang="zh-CN" altLang="en-US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有龙虎紫旗出现</a:t>
              </a:r>
              <a:r>
                <a:rPr lang="zh-CN" altLang="en-US" sz="1400" kern="0" dirty="0">
                  <a:solidFill>
                    <a:prstClr val="white"/>
                  </a:solidFill>
                  <a:ea typeface="微软雅黑" panose="020B0503020204020204" charset="-122"/>
                  <a:cs typeface="+mn-ea"/>
                  <a:sym typeface="+mn-lt"/>
                </a:rPr>
                <a:t>」</a:t>
              </a:r>
              <a:endParaRPr lang="zh-CN" altLang="en-US" sz="14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2294433" y="3152905"/>
            <a:ext cx="352425" cy="166688"/>
          </a:xfrm>
          <a:prstGeom prst="ellipse">
            <a:avLst/>
          </a:prstGeom>
          <a:noFill/>
          <a:ln w="22225">
            <a:solidFill>
              <a:srgbClr val="F31B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4491355" y="2692809"/>
            <a:ext cx="352425" cy="113550"/>
          </a:xfrm>
          <a:prstGeom prst="ellipse">
            <a:avLst/>
          </a:prstGeom>
          <a:noFill/>
          <a:ln w="22225">
            <a:solidFill>
              <a:srgbClr val="F31B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5886341" y="2927572"/>
            <a:ext cx="3587858" cy="1268010"/>
            <a:chOff x="5205386" y="3623851"/>
            <a:chExt cx="3587858" cy="1268010"/>
          </a:xfrm>
          <a:effectLst/>
        </p:grpSpPr>
        <p:sp>
          <p:nvSpPr>
            <p:cNvPr id="19" name="椭圆 18"/>
            <p:cNvSpPr/>
            <p:nvPr/>
          </p:nvSpPr>
          <p:spPr>
            <a:xfrm>
              <a:off x="5205386" y="4015872"/>
              <a:ext cx="341173" cy="341173"/>
            </a:xfrm>
            <a:prstGeom prst="ellipse">
              <a:avLst/>
            </a:prstGeom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3" y="3623851"/>
              <a:ext cx="3178741" cy="1268010"/>
            </a:xfrm>
            <a:prstGeom prst="roundRect">
              <a:avLst/>
            </a:prstGeom>
            <a:solidFill>
              <a:srgbClr val="E54C5E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买点：</a:t>
              </a:r>
              <a:endParaRPr lang="en-US" altLang="zh-CN" sz="14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en-US" altLang="zh-CN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1</a:t>
              </a:r>
              <a:r>
                <a:rPr lang="zh-CN" altLang="en-US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、「</a:t>
              </a:r>
              <a:r>
                <a:rPr lang="zh-CN" altLang="en-US" sz="1400" kern="0" dirty="0">
                  <a:solidFill>
                    <a:prstClr val="white"/>
                  </a:solidFill>
                  <a:ea typeface="微软雅黑" panose="020B0503020204020204" charset="-122"/>
                  <a:cs typeface="+mn-ea"/>
                  <a:sym typeface="+mn-lt"/>
                </a:rPr>
                <a:t>激进</a:t>
              </a:r>
              <a:r>
                <a:rPr lang="zh-CN" altLang="en-US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」</a:t>
              </a:r>
              <a:r>
                <a:rPr lang="zh-CN" altLang="en-US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熊线附近，提前布局</a:t>
              </a:r>
              <a:endParaRPr lang="en-US" altLang="zh-CN" sz="14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en-US" altLang="zh-CN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2</a:t>
              </a:r>
              <a:r>
                <a:rPr lang="zh-CN" altLang="en-US" sz="1400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、「保守」辅助线附近，提前布局</a:t>
              </a:r>
              <a:endParaRPr lang="en-US" altLang="zh-CN" sz="1400" kern="0" dirty="0">
                <a:solidFill>
                  <a:prstClr val="white"/>
                </a:solidFill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en-US" altLang="zh-CN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3</a:t>
              </a:r>
              <a:r>
                <a:rPr lang="zh-CN" altLang="en-US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、「安全」回档金叉，进攻</a:t>
              </a:r>
            </a:p>
          </p:txBody>
        </p:sp>
      </p:grpSp>
      <p:cxnSp>
        <p:nvCxnSpPr>
          <p:cNvPr id="11" name="直接箭头连接符 10"/>
          <p:cNvCxnSpPr>
            <a:cxnSpLocks/>
            <a:stCxn id="19" idx="1"/>
          </p:cNvCxnSpPr>
          <p:nvPr/>
        </p:nvCxnSpPr>
        <p:spPr>
          <a:xfrm flipH="1" flipV="1">
            <a:off x="4749800" y="2920925"/>
            <a:ext cx="1186505" cy="448632"/>
          </a:xfrm>
          <a:prstGeom prst="straightConnector1">
            <a:avLst/>
          </a:prstGeom>
          <a:ln w="22225">
            <a:solidFill>
              <a:srgbClr val="F31BF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7114903" y="4467362"/>
            <a:ext cx="2559593" cy="373380"/>
            <a:chOff x="5205386" y="3999768"/>
            <a:chExt cx="2559593" cy="373380"/>
          </a:xfrm>
          <a:effectLst/>
        </p:grpSpPr>
        <p:sp>
          <p:nvSpPr>
            <p:cNvPr id="17" name="椭圆 16"/>
            <p:cNvSpPr/>
            <p:nvPr/>
          </p:nvSpPr>
          <p:spPr>
            <a:xfrm>
              <a:off x="5205386" y="4015872"/>
              <a:ext cx="341173" cy="341173"/>
            </a:xfrm>
            <a:prstGeom prst="ellipse">
              <a:avLst/>
            </a:prstGeom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dirty="0">
                  <a:cs typeface="+mn-ea"/>
                  <a:sym typeface="+mn-lt"/>
                </a:rPr>
                <a:t>4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8" name="矩形: 圆角 17"/>
            <p:cNvSpPr/>
            <p:nvPr/>
          </p:nvSpPr>
          <p:spPr>
            <a:xfrm>
              <a:off x="5614505" y="3999768"/>
              <a:ext cx="2150474" cy="373380"/>
            </a:xfrm>
            <a:prstGeom prst="roundRect">
              <a:avLst/>
            </a:prstGeom>
            <a:solidFill>
              <a:srgbClr val="00B050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400" kern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rPr>
                <a:t>卖点：捕捞季节死叉</a:t>
              </a:r>
            </a:p>
          </p:txBody>
        </p:sp>
      </p:grpSp>
      <p:cxnSp>
        <p:nvCxnSpPr>
          <p:cNvPr id="13" name="直接箭头连接符 12"/>
          <p:cNvCxnSpPr>
            <a:cxnSpLocks/>
            <a:endCxn id="17" idx="2"/>
          </p:cNvCxnSpPr>
          <p:nvPr/>
        </p:nvCxnSpPr>
        <p:spPr>
          <a:xfrm flipV="1">
            <a:off x="6832712" y="4654053"/>
            <a:ext cx="282191" cy="274391"/>
          </a:xfrm>
          <a:prstGeom prst="straightConnector1">
            <a:avLst/>
          </a:prstGeom>
          <a:ln w="22225">
            <a:solidFill>
              <a:srgbClr val="F31BF3"/>
            </a:solidFill>
            <a:tailEnd type="triangle" w="lg" len="lg"/>
          </a:ln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2"/>
          <p:cNvSpPr txBox="1"/>
          <p:nvPr/>
        </p:nvSpPr>
        <p:spPr>
          <a:xfrm>
            <a:off x="5275095" y="5691021"/>
            <a:ext cx="1905000" cy="2914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0" dirty="0">
                <a:solidFill>
                  <a:srgbClr val="B4B4B4"/>
                </a:solidFill>
              </a:rPr>
              <a:t>资料来源：经传软件</a:t>
            </a: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D9BD6918-F7C5-F2DD-B9AA-D55BAD32E44F}"/>
              </a:ext>
            </a:extLst>
          </p:cNvPr>
          <p:cNvCxnSpPr>
            <a:cxnSpLocks/>
          </p:cNvCxnSpPr>
          <p:nvPr/>
        </p:nvCxnSpPr>
        <p:spPr>
          <a:xfrm flipH="1">
            <a:off x="5116296" y="3728217"/>
            <a:ext cx="820009" cy="1389883"/>
          </a:xfrm>
          <a:prstGeom prst="straightConnector1">
            <a:avLst/>
          </a:prstGeom>
          <a:ln w="22225">
            <a:solidFill>
              <a:srgbClr val="F31BF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B2A21D6F-EE38-D7F9-EF7E-0A9606C9DB46}"/>
              </a:ext>
            </a:extLst>
          </p:cNvPr>
          <p:cNvCxnSpPr>
            <a:cxnSpLocks/>
          </p:cNvCxnSpPr>
          <p:nvPr/>
        </p:nvCxnSpPr>
        <p:spPr>
          <a:xfrm flipV="1">
            <a:off x="6586668" y="2014788"/>
            <a:ext cx="1808032" cy="967104"/>
          </a:xfrm>
          <a:prstGeom prst="straightConnector1">
            <a:avLst/>
          </a:prstGeom>
          <a:ln w="22225">
            <a:solidFill>
              <a:srgbClr val="F31BF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>
            <a:extLst>
              <a:ext uri="{FF2B5EF4-FFF2-40B4-BE49-F238E27FC236}">
                <a16:creationId xmlns:a16="http://schemas.microsoft.com/office/drawing/2014/main" id="{F3A6F08E-52E4-8D26-FAFF-3231506ED863}"/>
              </a:ext>
            </a:extLst>
          </p:cNvPr>
          <p:cNvSpPr/>
          <p:nvPr/>
        </p:nvSpPr>
        <p:spPr>
          <a:xfrm>
            <a:off x="8192155" y="1835150"/>
            <a:ext cx="493754" cy="179638"/>
          </a:xfrm>
          <a:prstGeom prst="ellipse">
            <a:avLst/>
          </a:prstGeom>
          <a:noFill/>
          <a:ln w="22225">
            <a:solidFill>
              <a:srgbClr val="F31B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强者恒强的选股和操作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51299"/>
            <a:ext cx="7820008" cy="506496"/>
          </a:xfrm>
        </p:spPr>
        <p:txBody>
          <a:bodyPr/>
          <a:lstStyle/>
          <a:p>
            <a:r>
              <a:rPr lang="zh-CN" altLang="en-US" dirty="0"/>
              <a:t>要有强者恒强的思维，敢操作，更要耐心持有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4626" y="1135400"/>
            <a:ext cx="7860992" cy="442180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t="21386" b="5567"/>
          <a:stretch>
            <a:fillRect/>
          </a:stretch>
        </p:blipFill>
        <p:spPr>
          <a:xfrm>
            <a:off x="457200" y="1135399"/>
            <a:ext cx="3147060" cy="1750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t="17695" b="3339"/>
          <a:stretch>
            <a:fillRect/>
          </a:stretch>
        </p:blipFill>
        <p:spPr>
          <a:xfrm>
            <a:off x="457200" y="3474719"/>
            <a:ext cx="3147060" cy="2093977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059815" y="2338007"/>
            <a:ext cx="1941830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短线</a:t>
            </a:r>
            <a:r>
              <a:rPr lang="en-US" altLang="zh-CN" dirty="0">
                <a:cs typeface="+mn-ea"/>
                <a:sym typeface="+mn-lt"/>
              </a:rPr>
              <a:t>/</a:t>
            </a:r>
            <a:r>
              <a:rPr lang="zh-CN" altLang="en-US" dirty="0">
                <a:cs typeface="+mn-ea"/>
                <a:sym typeface="+mn-lt"/>
              </a:rPr>
              <a:t>选股王</a:t>
            </a:r>
          </a:p>
        </p:txBody>
      </p:sp>
      <p:sp>
        <p:nvSpPr>
          <p:cNvPr id="8" name="矩形: 圆角 11"/>
          <p:cNvSpPr/>
          <p:nvPr/>
        </p:nvSpPr>
        <p:spPr>
          <a:xfrm>
            <a:off x="1059815" y="4952160"/>
            <a:ext cx="1941830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dirty="0">
                <a:cs typeface="+mn-ea"/>
                <a:sym typeface="+mn-lt"/>
              </a:rPr>
              <a:t>机构版</a:t>
            </a:r>
          </a:p>
        </p:txBody>
      </p:sp>
      <p:sp>
        <p:nvSpPr>
          <p:cNvPr id="7" name="矩形: 圆角 11"/>
          <p:cNvSpPr/>
          <p:nvPr/>
        </p:nvSpPr>
        <p:spPr>
          <a:xfrm>
            <a:off x="4093528" y="4379976"/>
            <a:ext cx="5379656" cy="903478"/>
          </a:xfrm>
          <a:prstGeom prst="roundRect">
            <a:avLst/>
          </a:prstGeom>
          <a:solidFill>
            <a:schemeClr val="accent4">
              <a:lumMod val="75000"/>
              <a:alpha val="83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altLang="en-US" dirty="0">
                <a:cs typeface="+mn-ea"/>
                <a:sym typeface="+mn-lt"/>
              </a:rPr>
              <a:t>熊线「上</a:t>
            </a:r>
            <a:r>
              <a:rPr lang="en-US" altLang="zh-CN" dirty="0">
                <a:cs typeface="+mn-ea"/>
                <a:sym typeface="+mn-lt"/>
              </a:rPr>
              <a:t>+</a:t>
            </a:r>
            <a:r>
              <a:rPr lang="zh-CN" altLang="en-US" dirty="0">
                <a:cs typeface="+mn-ea"/>
                <a:sym typeface="+mn-lt"/>
              </a:rPr>
              <a:t>下」是为方便选票，实战 </a:t>
            </a:r>
            <a:r>
              <a:rPr lang="en-US" altLang="zh-CN" dirty="0">
                <a:cs typeface="+mn-ea"/>
                <a:sym typeface="+mn-lt"/>
              </a:rPr>
              <a:t>× </a:t>
            </a:r>
            <a:r>
              <a:rPr lang="zh-CN" altLang="en-US" dirty="0">
                <a:cs typeface="+mn-ea"/>
                <a:sym typeface="+mn-lt"/>
              </a:rPr>
              <a:t>掉其中一个</a:t>
            </a:r>
            <a:endParaRPr lang="en-US" altLang="zh-CN" dirty="0"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dirty="0">
                <a:cs typeface="+mn-ea"/>
                <a:sym typeface="+mn-lt"/>
              </a:rPr>
              <a:t>线上是选熊线支撑，线下选向上突破</a:t>
            </a:r>
          </a:p>
        </p:txBody>
      </p:sp>
      <p:sp>
        <p:nvSpPr>
          <p:cNvPr id="9" name="矩形: 圆角 11"/>
          <p:cNvSpPr/>
          <p:nvPr/>
        </p:nvSpPr>
        <p:spPr>
          <a:xfrm>
            <a:off x="2848865" y="2559871"/>
            <a:ext cx="2628391" cy="925422"/>
          </a:xfrm>
          <a:prstGeom prst="roundRect">
            <a:avLst/>
          </a:prstGeom>
          <a:solidFill>
            <a:schemeClr val="accent4">
              <a:lumMod val="75000"/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尽量贴近龙虎强势思路选取指标，结合行业</a:t>
            </a:r>
          </a:p>
        </p:txBody>
      </p:sp>
      <p:cxnSp>
        <p:nvCxnSpPr>
          <p:cNvPr id="11" name="直接箭头连接符 10"/>
          <p:cNvCxnSpPr/>
          <p:nvPr/>
        </p:nvCxnSpPr>
        <p:spPr>
          <a:xfrm flipH="1" flipV="1">
            <a:off x="2063598" y="4185504"/>
            <a:ext cx="1921028" cy="423693"/>
          </a:xfrm>
          <a:prstGeom prst="straightConnector1">
            <a:avLst/>
          </a:prstGeom>
          <a:ln w="50800">
            <a:gradFill flip="none" rotWithShape="1">
              <a:gsLst>
                <a:gs pos="0">
                  <a:srgbClr val="F53F44"/>
                </a:gs>
                <a:gs pos="100000">
                  <a:srgbClr val="00B0F0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H="1" flipV="1">
            <a:off x="1930088" y="4528467"/>
            <a:ext cx="2054538" cy="459248"/>
          </a:xfrm>
          <a:prstGeom prst="straightConnector1">
            <a:avLst/>
          </a:prstGeom>
          <a:ln w="50800">
            <a:gradFill flip="none" rotWithShape="1">
              <a:gsLst>
                <a:gs pos="0">
                  <a:srgbClr val="F53F44"/>
                </a:gs>
                <a:gs pos="100000">
                  <a:srgbClr val="00B0F0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ED49D05-943B-C700-F6B2-1A8B49281D7F}"/>
              </a:ext>
            </a:extLst>
          </p:cNvPr>
          <p:cNvCxnSpPr>
            <a:cxnSpLocks/>
          </p:cNvCxnSpPr>
          <p:nvPr/>
        </p:nvCxnSpPr>
        <p:spPr>
          <a:xfrm flipH="1" flipV="1">
            <a:off x="2357253" y="1988880"/>
            <a:ext cx="1736275" cy="382945"/>
          </a:xfrm>
          <a:prstGeom prst="straightConnector1">
            <a:avLst/>
          </a:prstGeom>
          <a:ln w="50800">
            <a:gradFill flip="none" rotWithShape="1">
              <a:gsLst>
                <a:gs pos="0">
                  <a:srgbClr val="F53F44"/>
                </a:gs>
                <a:gs pos="100000">
                  <a:srgbClr val="00B0F0"/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" r="1051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" r="1696"/>
          <a:stretch>
            <a:fillRect/>
          </a:stretch>
        </p:blipFill>
        <p:spPr>
          <a:xfrm>
            <a:off x="6494056" y="2128488"/>
            <a:ext cx="3172256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6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7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2786</TotalTime>
  <Words>576</Words>
  <Application>Microsoft Office PowerPoint</Application>
  <PresentationFormat>宽屏</PresentationFormat>
  <Paragraphs>77</Paragraphs>
  <Slides>14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Noto Sans S Chinese Bold</vt:lpstr>
      <vt:lpstr>Roboto</vt:lpstr>
      <vt:lpstr>等线</vt:lpstr>
      <vt:lpstr>思源黑体 CN Heavy</vt:lpstr>
      <vt:lpstr>思源黑体 CN Medium</vt:lpstr>
      <vt:lpstr>思源黑体 CN Normal</vt:lpstr>
      <vt:lpstr>思源黑体 CN Regular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2182</cp:revision>
  <dcterms:created xsi:type="dcterms:W3CDTF">2019-06-19T02:08:00Z</dcterms:created>
  <dcterms:modified xsi:type="dcterms:W3CDTF">2026-07-09T01:41:20Z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