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88" r:id="rId6"/>
  </p:sldMasterIdLst>
  <p:notesMasterIdLst>
    <p:notesMasterId r:id="rId28"/>
  </p:notesMasterIdLst>
  <p:sldIdLst>
    <p:sldId id="413" r:id="rId7"/>
    <p:sldId id="266" r:id="rId8"/>
    <p:sldId id="267" r:id="rId9"/>
    <p:sldId id="691" r:id="rId10"/>
    <p:sldId id="665" r:id="rId11"/>
    <p:sldId id="722" r:id="rId12"/>
    <p:sldId id="709" r:id="rId13"/>
    <p:sldId id="716" r:id="rId14"/>
    <p:sldId id="717" r:id="rId15"/>
    <p:sldId id="719" r:id="rId16"/>
    <p:sldId id="459" r:id="rId17"/>
    <p:sldId id="723" r:id="rId18"/>
    <p:sldId id="720" r:id="rId19"/>
    <p:sldId id="721" r:id="rId20"/>
    <p:sldId id="678" r:id="rId21"/>
    <p:sldId id="704" r:id="rId22"/>
    <p:sldId id="711" r:id="rId23"/>
    <p:sldId id="714" r:id="rId24"/>
    <p:sldId id="715" r:id="rId25"/>
    <p:sldId id="271" r:id="rId26"/>
    <p:sldId id="724" r:id="rId27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gs" Target="tags/tag80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theme" Target="../theme/theme5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7.xml"/><Relationship Id="rId2" Type="http://schemas.openxmlformats.org/officeDocument/2006/relationships/image" Target="../media/image11.png"/><Relationship Id="rId1" Type="http://schemas.openxmlformats.org/officeDocument/2006/relationships/tags" Target="../tags/tag36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5" Type="http://schemas.openxmlformats.org/officeDocument/2006/relationships/slideLayout" Target="../slideLayouts/slideLayout37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tags" Target="../tags/tag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9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1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2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3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74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75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76.xml"/><Relationship Id="rId2" Type="http://schemas.openxmlformats.org/officeDocument/2006/relationships/image" Target="../media/image19.png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77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tags" Target="../tags/tag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8.xml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9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0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4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886460"/>
            <a:ext cx="84842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黄金起爆</a:t>
            </a:r>
            <a:endParaRPr 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战法</a:t>
            </a:r>
            <a:r>
              <a:rPr lang="en-US" alt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1</a:t>
            </a:r>
            <a:endParaRPr lang="en-US" alt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746765" y="777245"/>
            <a:ext cx="10972876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3400" b="1" spc="18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平时看涨停棱镜复盘：</a:t>
            </a:r>
            <a:endParaRPr lang="zh-CN" altLang="en-US" sz="3400" b="1" spc="18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>
            <p:custDataLst>
              <p:tags r:id="rId2"/>
            </p:custDataLst>
          </p:nvPr>
        </p:nvSpPr>
        <p:spPr>
          <a:xfrm>
            <a:off x="1405979" y="1879136"/>
            <a:ext cx="2597021" cy="25974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>
            <p:custDataLst>
              <p:tags r:id="rId3"/>
            </p:custDataLst>
          </p:nvPr>
        </p:nvSpPr>
        <p:spPr>
          <a:xfrm>
            <a:off x="609666" y="2686241"/>
            <a:ext cx="2597021" cy="25974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>
            <p:custDataLst>
              <p:tags r:id="rId4"/>
            </p:custDataLst>
          </p:nvPr>
        </p:nvSpPr>
        <p:spPr>
          <a:xfrm>
            <a:off x="747054" y="2031218"/>
            <a:ext cx="3115891" cy="311636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>
            <p:custDataLst>
              <p:tags r:id="rId5"/>
            </p:custDataLst>
          </p:nvPr>
        </p:nvSpPr>
        <p:spPr>
          <a:xfrm>
            <a:off x="1137139" y="2489214"/>
            <a:ext cx="2440312" cy="22019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1600" spc="18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板块都是受消息，政策，突发事件等因素资金炒作</a:t>
            </a:r>
            <a:r>
              <a:rPr lang="zh-CN" altLang="en-US" sz="1600" spc="18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（炒作逻辑）</a:t>
            </a:r>
            <a:endParaRPr lang="zh-CN" altLang="en-US" sz="1600" spc="180">
              <a:solidFill>
                <a:schemeClr val="accent1">
                  <a:lumMod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5195642" y="1879136"/>
            <a:ext cx="2597021" cy="25974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4399329" y="2686241"/>
            <a:ext cx="2597021" cy="25974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4536717" y="2031218"/>
            <a:ext cx="3115891" cy="311636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4926802" y="2489214"/>
            <a:ext cx="2440312" cy="22019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1600" spc="120">
                <a:solidFill>
                  <a:schemeClr val="accent3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量化资金快速的平铺拉升爆发，资金</a:t>
            </a:r>
            <a:r>
              <a:rPr lang="zh-CN" altLang="en-US" sz="1600" spc="120">
                <a:solidFill>
                  <a:schemeClr val="accent3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炒作持续性：</a:t>
            </a:r>
            <a:endParaRPr lang="zh-CN" altLang="en-US" sz="1600" spc="120">
              <a:solidFill>
                <a:schemeClr val="accent3">
                  <a:lumMod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1600" spc="120">
                <a:solidFill>
                  <a:schemeClr val="accent3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有深度（持续上榜）</a:t>
            </a:r>
            <a:endParaRPr lang="en-US" altLang="zh-CN" sz="1600" spc="120">
              <a:solidFill>
                <a:schemeClr val="accent3">
                  <a:lumMod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1600" spc="120">
                <a:solidFill>
                  <a:schemeClr val="accent3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宽度（涨停板的数量）</a:t>
            </a:r>
            <a:endParaRPr lang="en-US" altLang="zh-CN" sz="1600" spc="120">
              <a:solidFill>
                <a:schemeClr val="accent3">
                  <a:lumMod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8985304" y="1879136"/>
            <a:ext cx="2597021" cy="25974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8188991" y="2686241"/>
            <a:ext cx="2597021" cy="25974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12"/>
            </p:custDataLst>
          </p:nvPr>
        </p:nvSpPr>
        <p:spPr>
          <a:xfrm>
            <a:off x="8326379" y="2031218"/>
            <a:ext cx="3115891" cy="311636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8716462" y="2489214"/>
            <a:ext cx="2440312" cy="22019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100" lvl="0" indent="-2921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  <a:buAutoNum type="ea1JpnChsDbPeriod" startAt="3"/>
            </a:pPr>
            <a:r>
              <a:rPr lang="en-US" altLang="zh-CN" spc="70">
                <a:solidFill>
                  <a:schemeClr val="accent5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龙头的梯队：</a:t>
            </a:r>
            <a:endParaRPr lang="en-US" altLang="zh-CN" spc="70">
              <a:solidFill>
                <a:schemeClr val="accent5">
                  <a:lumMod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58800" lvl="1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 panose="020F0302020204030204" charset="0"/>
              <a:buAutoNum type="arabicPeriod"/>
            </a:pPr>
            <a:r>
              <a:rPr lang="zh-CN" altLang="en-US" sz="1300" spc="50">
                <a:solidFill>
                  <a:schemeClr val="accent5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前排龙头股，打开空间，吸引人气</a:t>
            </a:r>
            <a:endParaRPr lang="zh-CN" altLang="en-US" sz="1300" spc="50">
              <a:solidFill>
                <a:schemeClr val="accent5">
                  <a:lumMod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58800" lvl="1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 panose="020F0302020204030204" charset="0"/>
              <a:buAutoNum type="arabicPeriod"/>
            </a:pPr>
            <a:r>
              <a:rPr lang="zh-CN" altLang="en-US" sz="1300" spc="50">
                <a:solidFill>
                  <a:schemeClr val="accent5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跟风股，合力打造赚钱效应</a:t>
            </a:r>
            <a:endParaRPr lang="zh-CN" altLang="en-US" sz="1300" spc="50">
              <a:solidFill>
                <a:schemeClr val="accent5">
                  <a:lumMod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558800" lvl="1" indent="-2667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 Light" panose="020F0302020204030204" charset="0"/>
              <a:buAutoNum type="arabicPeriod"/>
            </a:pPr>
            <a:r>
              <a:rPr lang="zh-CN" altLang="en-US" sz="1300" spc="50">
                <a:solidFill>
                  <a:schemeClr val="accent5">
                    <a:lumMod val="50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后排1板补涨，板块炒作发散</a:t>
            </a:r>
            <a:endParaRPr lang="zh-CN" altLang="en-US" sz="1300" spc="50">
              <a:solidFill>
                <a:schemeClr val="accent5">
                  <a:lumMod val="50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062355" y="2540635"/>
            <a:ext cx="9839325" cy="1240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黄金起爆</a:t>
            </a:r>
            <a:endParaRPr lang="zh-CN" sz="6600" b="1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pic>
        <p:nvPicPr>
          <p:cNvPr id="2" name="图片 1" descr="画板 1 拷贝_17514353504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062355" y="2540635"/>
            <a:ext cx="9839325" cy="1240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黄金起爆</a:t>
            </a:r>
            <a:endParaRPr lang="zh-CN" sz="6600" b="1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0105" y="977900"/>
            <a:ext cx="7712075" cy="52851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8180" y="992505"/>
            <a:ext cx="8295005" cy="55105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20" y="989330"/>
            <a:ext cx="10805160" cy="5468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2995" y="1374775"/>
            <a:ext cx="101860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当智能交易线上穿熊线</a:t>
            </a:r>
            <a:r>
              <a:rPr lang="en-US" altLang="zh-CN"/>
              <a:t>+</a:t>
            </a:r>
            <a:r>
              <a:rPr lang="zh-CN" altLang="en-US"/>
              <a:t>控盘</a:t>
            </a:r>
            <a:r>
              <a:rPr lang="en-US" altLang="zh-CN"/>
              <a:t>+</a:t>
            </a:r>
            <a:r>
              <a:rPr lang="zh-CN" altLang="en-US"/>
              <a:t>主力爆量加速后，我们买点分成</a:t>
            </a:r>
            <a:r>
              <a:rPr lang="en-US" altLang="zh-CN"/>
              <a:t>2</a:t>
            </a:r>
            <a:r>
              <a:rPr lang="zh-CN" altLang="en-US"/>
              <a:t>种：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智能交易线上穿当日，配合控盘</a:t>
            </a:r>
            <a:r>
              <a:rPr lang="en-US" altLang="zh-CN"/>
              <a:t>+</a:t>
            </a:r>
            <a:r>
              <a:rPr lang="zh-CN" altLang="en-US"/>
              <a:t>爆量，是第一个买点，但是不要多买</a:t>
            </a:r>
            <a:r>
              <a:rPr lang="zh-CN" altLang="en-US">
                <a:solidFill>
                  <a:srgbClr val="FF0000"/>
                </a:solidFill>
              </a:rPr>
              <a:t>【加速当日一买】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2.</a:t>
            </a:r>
            <a:r>
              <a:rPr lang="zh-CN" altLang="en-US"/>
              <a:t>智能交易线上穿后主力喜欢在回踩洗下，回踩</a:t>
            </a:r>
            <a:r>
              <a:rPr lang="en-US" altLang="zh-CN"/>
              <a:t>3,4</a:t>
            </a:r>
            <a:r>
              <a:rPr lang="zh-CN" altLang="en-US"/>
              <a:t>天到</a:t>
            </a:r>
            <a:r>
              <a:rPr lang="en-US" altLang="zh-CN"/>
              <a:t>bbi</a:t>
            </a:r>
            <a:r>
              <a:rPr lang="zh-CN" altLang="en-US"/>
              <a:t>然后再加一波</a:t>
            </a:r>
            <a:r>
              <a:rPr lang="zh-CN" altLang="en-US">
                <a:solidFill>
                  <a:srgbClr val="FF0000"/>
                </a:solidFill>
              </a:rPr>
              <a:t>【加速后回踩</a:t>
            </a:r>
            <a:r>
              <a:rPr lang="en-US" altLang="zh-CN">
                <a:solidFill>
                  <a:srgbClr val="FF0000"/>
                </a:solidFill>
              </a:rPr>
              <a:t>bbi</a:t>
            </a:r>
            <a:r>
              <a:rPr lang="zh-CN" altLang="en-US">
                <a:solidFill>
                  <a:srgbClr val="FF0000"/>
                </a:solidFill>
              </a:rPr>
              <a:t>二买】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回踩跌破</a:t>
            </a:r>
            <a:r>
              <a:rPr lang="en-US" altLang="zh-CN"/>
              <a:t>bbi</a:t>
            </a:r>
            <a:r>
              <a:rPr lang="zh-CN" altLang="en-US"/>
              <a:t>那就是走坏，止损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7375" y="3429000"/>
            <a:ext cx="3589020" cy="27692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55" y="3429000"/>
            <a:ext cx="3879215" cy="2769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7535" y="986155"/>
            <a:ext cx="8098155" cy="4533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96035" y="5767705"/>
            <a:ext cx="9498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</a:t>
            </a:r>
            <a:r>
              <a:rPr lang="zh-CN" altLang="en-US"/>
              <a:t>浪启动的关键：控盘</a:t>
            </a:r>
            <a:r>
              <a:rPr lang="en-US" altLang="zh-CN"/>
              <a:t>+</a:t>
            </a:r>
            <a:r>
              <a:rPr lang="zh-CN" altLang="en-US"/>
              <a:t>智能交易线上穿加速</a:t>
            </a:r>
            <a:r>
              <a:rPr lang="en-US" altLang="zh-CN"/>
              <a:t>+</a:t>
            </a:r>
            <a:r>
              <a:rPr lang="zh-CN" altLang="en-US"/>
              <a:t>爆量，爆量，爆量</a:t>
            </a:r>
            <a:r>
              <a:rPr lang="en-US" altLang="zh-CN"/>
              <a:t>+</a:t>
            </a:r>
            <a:r>
              <a:rPr lang="zh-CN" altLang="en-US"/>
              <a:t>热点启动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5140" y="1042670"/>
            <a:ext cx="8258810" cy="45573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96035" y="5767705"/>
            <a:ext cx="9498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</a:t>
            </a:r>
            <a:r>
              <a:rPr lang="zh-CN" altLang="en-US"/>
              <a:t>浪启动的关键：控盘</a:t>
            </a:r>
            <a:r>
              <a:rPr lang="en-US" altLang="zh-CN"/>
              <a:t>+</a:t>
            </a:r>
            <a:r>
              <a:rPr lang="zh-CN" altLang="en-US"/>
              <a:t>智能交易线上穿加速</a:t>
            </a:r>
            <a:r>
              <a:rPr lang="en-US" altLang="zh-CN"/>
              <a:t>+</a:t>
            </a:r>
            <a:r>
              <a:rPr lang="zh-CN" altLang="en-US"/>
              <a:t>爆量，爆量，爆量</a:t>
            </a:r>
            <a:r>
              <a:rPr lang="en-US" altLang="zh-CN"/>
              <a:t>+</a:t>
            </a:r>
            <a:r>
              <a:rPr lang="zh-CN" altLang="en-US"/>
              <a:t>热点启动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5381625" y="3898265"/>
            <a:ext cx="4044315" cy="14014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3810" y="1183005"/>
            <a:ext cx="9028430" cy="48901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178498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85920" y="266954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355409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054600" y="156781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62120" y="148463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262120" y="325120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262120" y="236791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5054600" y="2451100"/>
            <a:ext cx="61112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板块分析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5054600" y="333438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黄金起爆战法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_17514353457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103835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5465" y="1148715"/>
            <a:ext cx="5643245" cy="49815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76670" y="1844040"/>
            <a:ext cx="5121910" cy="369252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大盘分析显示：</a:t>
            </a:r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中期月线</a:t>
            </a:r>
            <a:r>
              <a:rPr lang="en-US" altLang="zh-CN"/>
              <a:t>+</a:t>
            </a:r>
            <a:r>
              <a:rPr lang="zh-CN" altLang="en-US"/>
              <a:t>周线金叉，中期上升趋势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短期</a:t>
            </a:r>
            <a:r>
              <a:rPr lang="en-US" altLang="zh-CN"/>
              <a:t>B</a:t>
            </a:r>
            <a:r>
              <a:rPr lang="zh-CN" altLang="en-US"/>
              <a:t>点突破后死叉</a:t>
            </a:r>
            <a:r>
              <a:rPr lang="en-US" altLang="zh-CN"/>
              <a:t>+J</a:t>
            </a:r>
            <a:r>
              <a:rPr lang="zh-CN" altLang="en-US"/>
              <a:t>值高位，短期日线回调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强势股回调为主（涨跌幅榜）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4.</a:t>
            </a:r>
            <a:r>
              <a:rPr lang="zh-CN" altLang="en-US"/>
              <a:t>目前市场涨停板空间</a:t>
            </a:r>
            <a:r>
              <a:rPr lang="en-US" altLang="zh-CN"/>
              <a:t>5</a:t>
            </a:r>
            <a:r>
              <a:rPr lang="zh-CN" altLang="en-US"/>
              <a:t>进</a:t>
            </a:r>
            <a:r>
              <a:rPr lang="en-US" altLang="zh-CN"/>
              <a:t>6</a:t>
            </a:r>
            <a:r>
              <a:rPr lang="zh-CN" altLang="en-US"/>
              <a:t>死掉（好上好，大东南等），前期最高空间</a:t>
            </a:r>
            <a:r>
              <a:rPr lang="en-US" altLang="zh-CN"/>
              <a:t>7</a:t>
            </a:r>
            <a:r>
              <a:rPr lang="zh-CN" altLang="en-US"/>
              <a:t>板诺德股份，涨停板空间未打开。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军工</a:t>
            </a:r>
            <a:r>
              <a:rPr lang="en-US" altLang="zh-CN"/>
              <a:t>2</a:t>
            </a:r>
            <a:r>
              <a:rPr lang="zh-CN" altLang="en-US"/>
              <a:t>浪死叉调整，国产芯片</a:t>
            </a:r>
            <a:r>
              <a:rPr lang="en-US" altLang="zh-CN"/>
              <a:t>2</a:t>
            </a:r>
            <a:r>
              <a:rPr lang="zh-CN" altLang="en-US"/>
              <a:t>浪调整，区块链中期退潮出货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9830" y="3429000"/>
            <a:ext cx="9839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热点分析</a:t>
            </a:r>
            <a:endParaRPr lang="zh-CN" sz="4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" name="图片 1" descr="1920_1080_17514353326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9830" y="3429000"/>
            <a:ext cx="9839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热点分析</a:t>
            </a:r>
            <a:endParaRPr lang="zh-CN" sz="4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758940" y="1983740"/>
            <a:ext cx="4598670" cy="258445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/>
              <a:t>时势造英雄</a:t>
            </a:r>
            <a:r>
              <a:rPr lang="en-US" altLang="zh-CN"/>
              <a:t>  </a:t>
            </a:r>
            <a:r>
              <a:rPr lang="zh-CN" altLang="en-US"/>
              <a:t>热点造牛股</a:t>
            </a:r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炒作初期（</a:t>
            </a:r>
            <a:r>
              <a:rPr lang="en-US" altLang="zh-CN"/>
              <a:t>1</a:t>
            </a:r>
            <a:r>
              <a:rPr lang="zh-CN" altLang="en-US"/>
              <a:t>浪，</a:t>
            </a:r>
            <a:r>
              <a:rPr lang="en-US" altLang="zh-CN"/>
              <a:t>2</a:t>
            </a:r>
            <a:r>
              <a:rPr lang="zh-CN" altLang="en-US"/>
              <a:t>浪，</a:t>
            </a:r>
            <a:r>
              <a:rPr lang="en-US" altLang="zh-CN"/>
              <a:t>3</a:t>
            </a:r>
            <a:r>
              <a:rPr lang="zh-CN" altLang="en-US"/>
              <a:t>浪）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炒作退潮期（持续炒作后高位出货）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不要抛开板块看个股，先板块后个股。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连续的上榜</a:t>
            </a:r>
            <a:r>
              <a:rPr lang="en-US" altLang="zh-CN"/>
              <a:t>+</a:t>
            </a:r>
            <a:r>
              <a:rPr lang="zh-CN" altLang="en-US"/>
              <a:t>龙头梯队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" y="1161415"/>
            <a:ext cx="6362700" cy="45351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1931035"/>
            <a:ext cx="5744210" cy="44678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" y="987425"/>
            <a:ext cx="6009005" cy="3530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58515" y="200660"/>
            <a:ext cx="5708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  <a:sym typeface="+mn-ea"/>
              </a:rPr>
              <a:t>连续的上榜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+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龙头梯队：龙头不倒短线的机会</a:t>
            </a:r>
            <a:endParaRPr lang="zh-CN" altLang="en-US">
              <a:highlight>
                <a:srgbClr val="FFFF00"/>
              </a:highlight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5275" y="1603375"/>
            <a:ext cx="9823450" cy="479488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297180" y="946150"/>
            <a:ext cx="4044315" cy="14014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连续的上榜</a:t>
            </a:r>
            <a:r>
              <a:rPr lang="en-US" altLang="zh-CN">
                <a:sym typeface="+mn-ea"/>
              </a:rPr>
              <a:t>+</a:t>
            </a:r>
            <a:r>
              <a:rPr lang="zh-CN" altLang="en-US">
                <a:sym typeface="+mn-ea"/>
              </a:rPr>
              <a:t>龙头梯队</a:t>
            </a:r>
            <a:endParaRPr lang="zh-CN" altLang="en-US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01745" y="234950"/>
            <a:ext cx="52152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  <a:sym typeface="+mn-ea"/>
              </a:rPr>
              <a:t>连续的上榜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+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龙头梯队：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龙头不倒短线的机会</a:t>
            </a:r>
            <a:endParaRPr lang="zh-CN" altLang="en-US">
              <a:highlight>
                <a:srgbClr val="FFFF00"/>
              </a:highlight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8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9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1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2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3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4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5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6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9659_1*a*1"/>
  <p:tag name="KSO_WM_TEMPLATE_CATEGORY" val="diagram"/>
  <p:tag name="KSO_WM_TEMPLATE_INDEX" val="20229659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141ff84feda4e1b8c93024c49d83b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f838c81d35e8409fa7d112c8e6498224"/>
  <p:tag name="KSO_WM_UNIT_TEXT_FILL_FORE_SCHEMECOLOR_INDEX_BRIGHTNESS" val="0"/>
  <p:tag name="KSO_WM_UNIT_TEXT_FILL_FORE_SCHEMECOLOR_INDEX" val="13"/>
  <p:tag name="KSO_WM_UNIT_TEXT_FILL_TYPE" val="1"/>
  <p:tag name="KSO_WM_TEMPLATE_ASSEMBLE_XID" val="639aeb060c9383becde692eb"/>
  <p:tag name="KSO_WM_TEMPLATE_ASSEMBLE_GROUPID" val="639aeb060c9383becde692eb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19461_2*l_h_i*1_1_1"/>
  <p:tag name="KSO_WM_TEMPLATE_CATEGORY" val="diagram"/>
  <p:tag name="KSO_WM_TEMPLATE_INDEX" val="20219461"/>
  <p:tag name="KSO_WM_UNIT_LAYERLEVEL" val="1_1_1"/>
  <p:tag name="KSO_WM_TAG_VERSION" val="1.0"/>
  <p:tag name="KSO_WM_BEAUTIFY_FLAG" val="#wm#"/>
  <p:tag name="KSO_WM_CHIP_GROUPID" val="60bed5804737e0f4c1ebe8c0"/>
  <p:tag name="KSO_WM_CHIP_XID" val="60bed5804737e0f4c1ebe8c1"/>
  <p:tag name="KSO_WM_ASSEMBLE_CHIP_INDEX" val="abe4b074c95d40e582b2d689187edf13"/>
  <p:tag name="KSO_WM_UNIT_VALUE" val="56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8.07236220472447,&quot;left&quot;:48.0051968503937,&quot;top&quot;:147.96346456692913,&quot;width&quot;:863.9888976377954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19461_2*l_h_i*1_1_2"/>
  <p:tag name="KSO_WM_TEMPLATE_CATEGORY" val="diagram"/>
  <p:tag name="KSO_WM_TEMPLATE_INDEX" val="20219461"/>
  <p:tag name="KSO_WM_UNIT_LAYERLEVEL" val="1_1_1"/>
  <p:tag name="KSO_WM_TAG_VERSION" val="1.0"/>
  <p:tag name="KSO_WM_BEAUTIFY_FLAG" val="#wm#"/>
  <p:tag name="KSO_WM_CHIP_GROUPID" val="60bed5804737e0f4c1ebe8c0"/>
  <p:tag name="KSO_WM_CHIP_XID" val="60bed5804737e0f4c1ebe8c1"/>
  <p:tag name="KSO_WM_ASSEMBLE_CHIP_INDEX" val="abe4b074c95d40e582b2d689187edf13"/>
  <p:tag name="KSO_WM_UNIT_VALUE" val="56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8.07236220472447,&quot;left&quot;:48.0051968503937,&quot;top&quot;:147.96346456692913,&quot;width&quot;:863.9888976377954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19461_2*l_h_i*1_1_3"/>
  <p:tag name="KSO_WM_TEMPLATE_CATEGORY" val="diagram"/>
  <p:tag name="KSO_WM_TEMPLATE_INDEX" val="20219461"/>
  <p:tag name="KSO_WM_UNIT_LAYERLEVEL" val="1_1_1"/>
  <p:tag name="KSO_WM_TAG_VERSION" val="1.0"/>
  <p:tag name="KSO_WM_BEAUTIFY_FLAG" val="#wm#"/>
  <p:tag name="KSO_WM_CHIP_GROUPID" val="60bed5804737e0f4c1ebe8c0"/>
  <p:tag name="KSO_WM_CHIP_XID" val="60bed5804737e0f4c1ebe8c1"/>
  <p:tag name="KSO_WM_ASSEMBLE_CHIP_INDEX" val="abe4b074c95d40e582b2d689187edf13"/>
  <p:tag name="KSO_WM_UNIT_VALUE" val="80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8.07236220472447,&quot;left&quot;:48.0051968503937,&quot;top&quot;:147.96346456692913,&quot;width&quot;:863.9888976377954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9461_2*l_h_f*1_1_1"/>
  <p:tag name="KSO_WM_TEMPLATE_CATEGORY" val="diagram"/>
  <p:tag name="KSO_WM_TEMPLATE_INDEX" val="20219461"/>
  <p:tag name="KSO_WM_UNIT_LAYERLEVEL" val="1_1_1"/>
  <p:tag name="KSO_WM_TAG_VERSION" val="1.0"/>
  <p:tag name="KSO_WM_BEAUTIFY_FLAG" val="#wm#"/>
  <p:tag name="KSO_WM_UNIT_PRESET_TEXT" val="在此输入标题"/>
  <p:tag name="KSO_WM_CHIP_GROUPID" val="60bed5804737e0f4c1ebe8c0"/>
  <p:tag name="KSO_WM_CHIP_XID" val="60bed5804737e0f4c1ebe8c1"/>
  <p:tag name="KSO_WM_ASSEMBLE_CHIP_INDEX" val="abe4b074c95d40e582b2d689187edf13"/>
  <p:tag name="KSO_WM_UNIT_VALUE" val="6"/>
  <p:tag name="KSO_WM_UNIT_TEXT_FILL_FORE_SCHEMECOLOR_INDEX_BRIGHTNESS" val="-0.5"/>
  <p:tag name="KSO_WM_UNIT_TEXT_FILL_FORE_SCHEMECOLOR_INDEX" val="5"/>
  <p:tag name="KSO_WM_UNIT_TEXT_FILL_TYPE" val="1"/>
  <p:tag name="KSO_WM_UNIT_USESOURCEFORMAT_APPLY" val="1"/>
  <p:tag name="KSO_WM_DIAGRAM_VIRTUALLY_FRAME" val="{&quot;height&quot;:268.07236220472447,&quot;left&quot;:48.0051968503937,&quot;top&quot;:147.96346456692913,&quot;width&quot;:863.9888976377954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19461_2*l_h_i*1_2_1"/>
  <p:tag name="KSO_WM_TEMPLATE_CATEGORY" val="diagram"/>
  <p:tag name="KSO_WM_TEMPLATE_INDEX" val="20219461"/>
  <p:tag name="KSO_WM_UNIT_LAYERLEVEL" val="1_1_1"/>
  <p:tag name="KSO_WM_TAG_VERSION" val="1.0"/>
  <p:tag name="KSO_WM_BEAUTIFY_FLAG" val="#wm#"/>
  <p:tag name="KSO_WM_CHIP_GROUPID" val="60bed5804737e0f4c1ebe8c0"/>
  <p:tag name="KSO_WM_CHIP_XID" val="60bed5804737e0f4c1ebe8c1"/>
  <p:tag name="KSO_WM_ASSEMBLE_CHIP_INDEX" val="abe4b074c95d40e582b2d689187edf13"/>
  <p:tag name="KSO_WM_UNIT_VALUE" val="56"/>
  <p:tag name="KSO_WM_UNIT_FILL_FORE_SCHEMECOLOR_INDEX_BRIGHTNESS" val="0.8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8.07236220472447,&quot;left&quot;:48.0051968503937,&quot;top&quot;:147.96346456692913,&quot;width&quot;:863.9888976377954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19461_2*l_h_i*1_2_2"/>
  <p:tag name="KSO_WM_TEMPLATE_CATEGORY" val="diagram"/>
  <p:tag name="KSO_WM_TEMPLATE_INDEX" val="20219461"/>
  <p:tag name="KSO_WM_UNIT_LAYERLEVEL" val="1_1_1"/>
  <p:tag name="KSO_WM_TAG_VERSION" val="1.0"/>
  <p:tag name="KSO_WM_BEAUTIFY_FLAG" val="#wm#"/>
  <p:tag name="KSO_WM_CHIP_GROUPID" val="60bed5804737e0f4c1ebe8c0"/>
  <p:tag name="KSO_WM_CHIP_XID" val="60bed5804737e0f4c1ebe8c1"/>
  <p:tag name="KSO_WM_ASSEMBLE_CHIP_INDEX" val="abe4b074c95d40e582b2d689187edf13"/>
  <p:tag name="KSO_WM_UNIT_VALUE" val="56"/>
  <p:tag name="KSO_WM_UNIT_FILL_FORE_SCHEMECOLOR_INDEX_BRIGHTNESS" val="0.8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8.07236220472447,&quot;left&quot;:48.0051968503937,&quot;top&quot;:147.96346456692913,&quot;width&quot;:863.9888976377954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19461_2*l_h_i*1_2_3"/>
  <p:tag name="KSO_WM_TEMPLATE_CATEGORY" val="diagram"/>
  <p:tag name="KSO_WM_TEMPLATE_INDEX" val="20219461"/>
  <p:tag name="KSO_WM_UNIT_LAYERLEVEL" val="1_1_1"/>
  <p:tag name="KSO_WM_TAG_VERSION" val="1.0"/>
  <p:tag name="KSO_WM_BEAUTIFY_FLAG" val="#wm#"/>
  <p:tag name="KSO_WM_CHIP_GROUPID" val="60bed5804737e0f4c1ebe8c0"/>
  <p:tag name="KSO_WM_CHIP_XID" val="60bed5804737e0f4c1ebe8c1"/>
  <p:tag name="KSO_WM_ASSEMBLE_CHIP_INDEX" val="abe4b074c95d40e582b2d689187edf13"/>
  <p:tag name="KSO_WM_UNIT_VALUE" val="80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8.07236220472447,&quot;left&quot;:48.0051968503937,&quot;top&quot;:147.96346456692913,&quot;width&quot;:863.9888976377954}"/>
</p:tagLst>
</file>

<file path=ppt/tags/tag6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9461_2*l_h_f*1_2_1"/>
  <p:tag name="KSO_WM_TEMPLATE_CATEGORY" val="diagram"/>
  <p:tag name="KSO_WM_TEMPLATE_INDEX" val="20219461"/>
  <p:tag name="KSO_WM_UNIT_LAYERLEVEL" val="1_1_1"/>
  <p:tag name="KSO_WM_TAG_VERSION" val="1.0"/>
  <p:tag name="KSO_WM_BEAUTIFY_FLAG" val="#wm#"/>
  <p:tag name="KSO_WM_UNIT_PRESET_TEXT" val="在此输入标题"/>
  <p:tag name="KSO_WM_CHIP_GROUPID" val="60bed5804737e0f4c1ebe8c0"/>
  <p:tag name="KSO_WM_CHIP_XID" val="60bed5804737e0f4c1ebe8c1"/>
  <p:tag name="KSO_WM_ASSEMBLE_CHIP_INDEX" val="abe4b074c95d40e582b2d689187edf13"/>
  <p:tag name="KSO_WM_UNIT_VALUE" val="6"/>
  <p:tag name="KSO_WM_UNIT_TEXT_FILL_FORE_SCHEMECOLOR_INDEX_BRIGHTNESS" val="-0.5"/>
  <p:tag name="KSO_WM_UNIT_TEXT_FILL_FORE_SCHEMECOLOR_INDEX" val="7"/>
  <p:tag name="KSO_WM_UNIT_TEXT_FILL_TYPE" val="1"/>
  <p:tag name="KSO_WM_UNIT_USESOURCEFORMAT_APPLY" val="1"/>
  <p:tag name="KSO_WM_DIAGRAM_VIRTUALLY_FRAME" val="{&quot;height&quot;:268.07236220472447,&quot;left&quot;:48.0051968503937,&quot;top&quot;:147.96346456692913,&quot;width&quot;:863.9888976377954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19461_2*l_h_i*1_3_1"/>
  <p:tag name="KSO_WM_TEMPLATE_CATEGORY" val="diagram"/>
  <p:tag name="KSO_WM_TEMPLATE_INDEX" val="20219461"/>
  <p:tag name="KSO_WM_UNIT_LAYERLEVEL" val="1_1_1"/>
  <p:tag name="KSO_WM_TAG_VERSION" val="1.0"/>
  <p:tag name="KSO_WM_BEAUTIFY_FLAG" val="#wm#"/>
  <p:tag name="KSO_WM_CHIP_GROUPID" val="60bed5804737e0f4c1ebe8c0"/>
  <p:tag name="KSO_WM_CHIP_XID" val="60bed5804737e0f4c1ebe8c1"/>
  <p:tag name="KSO_WM_ASSEMBLE_CHIP_INDEX" val="abe4b074c95d40e582b2d689187edf13"/>
  <p:tag name="KSO_WM_UNIT_VALUE" val="56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8.07236220472447,&quot;left&quot;:48.0051968503937,&quot;top&quot;:147.96346456692913,&quot;width&quot;:863.9888976377954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19461_2*l_h_i*1_3_2"/>
  <p:tag name="KSO_WM_TEMPLATE_CATEGORY" val="diagram"/>
  <p:tag name="KSO_WM_TEMPLATE_INDEX" val="20219461"/>
  <p:tag name="KSO_WM_UNIT_LAYERLEVEL" val="1_1_1"/>
  <p:tag name="KSO_WM_TAG_VERSION" val="1.0"/>
  <p:tag name="KSO_WM_BEAUTIFY_FLAG" val="#wm#"/>
  <p:tag name="KSO_WM_CHIP_GROUPID" val="60bed5804737e0f4c1ebe8c0"/>
  <p:tag name="KSO_WM_CHIP_XID" val="60bed5804737e0f4c1ebe8c1"/>
  <p:tag name="KSO_WM_ASSEMBLE_CHIP_INDEX" val="abe4b074c95d40e582b2d689187edf13"/>
  <p:tag name="KSO_WM_UNIT_VALUE" val="56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8.07236220472447,&quot;left&quot;:48.0051968503937,&quot;top&quot;:147.96346456692913,&quot;width&quot;:863.9888976377954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19461_2*l_h_i*1_3_3"/>
  <p:tag name="KSO_WM_TEMPLATE_CATEGORY" val="diagram"/>
  <p:tag name="KSO_WM_TEMPLATE_INDEX" val="20219461"/>
  <p:tag name="KSO_WM_UNIT_LAYERLEVEL" val="1_1_1"/>
  <p:tag name="KSO_WM_TAG_VERSION" val="1.0"/>
  <p:tag name="KSO_WM_BEAUTIFY_FLAG" val="#wm#"/>
  <p:tag name="KSO_WM_CHIP_GROUPID" val="60bed5804737e0f4c1ebe8c0"/>
  <p:tag name="KSO_WM_CHIP_XID" val="60bed5804737e0f4c1ebe8c1"/>
  <p:tag name="KSO_WM_ASSEMBLE_CHIP_INDEX" val="abe4b074c95d40e582b2d689187edf13"/>
  <p:tag name="KSO_WM_UNIT_VALUE" val="80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268.07236220472447,&quot;left&quot;:48.0051968503937,&quot;top&quot;:147.96346456692913,&quot;width&quot;:863.9888976377954}"/>
</p:tagLst>
</file>

<file path=ppt/tags/tag6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19461_2*l_h_f*1_3_1"/>
  <p:tag name="KSO_WM_TEMPLATE_CATEGORY" val="diagram"/>
  <p:tag name="KSO_WM_TEMPLATE_INDEX" val="20219461"/>
  <p:tag name="KSO_WM_UNIT_LAYERLEVEL" val="1_1_1"/>
  <p:tag name="KSO_WM_TAG_VERSION" val="1.0"/>
  <p:tag name="KSO_WM_BEAUTIFY_FLAG" val="#wm#"/>
  <p:tag name="KSO_WM_UNIT_PRESET_TEXT" val="在此输入标题"/>
  <p:tag name="KSO_WM_CHIP_GROUPID" val="60bed5804737e0f4c1ebe8c0"/>
  <p:tag name="KSO_WM_CHIP_XID" val="60bed5804737e0f4c1ebe8c1"/>
  <p:tag name="KSO_WM_ASSEMBLE_CHIP_INDEX" val="abe4b074c95d40e582b2d689187edf13"/>
  <p:tag name="KSO_WM_UNIT_VALUE" val="6"/>
  <p:tag name="KSO_WM_UNIT_TEXT_FILL_FORE_SCHEMECOLOR_INDEX_BRIGHTNESS" val="-0.5"/>
  <p:tag name="KSO_WM_UNIT_TEXT_FILL_FORE_SCHEMECOLOR_INDEX" val="9"/>
  <p:tag name="KSO_WM_UNIT_TEXT_FILL_TYPE" val="1"/>
  <p:tag name="KSO_WM_UNIT_USESOURCEFORMAT_APPLY" val="1"/>
  <p:tag name="KSO_WM_DIAGRAM_VIRTUALLY_FRAME" val="{&quot;height&quot;:268.07236220472447,&quot;left&quot;:48.0051968503937,&quot;top&quot;:147.96346456692913,&quot;width&quot;:863.9888976377954}"/>
</p:tagLst>
</file>

<file path=ppt/tags/tag68.xml><?xml version="1.0" encoding="utf-8"?>
<p:tagLst xmlns:p="http://schemas.openxmlformats.org/presentationml/2006/main">
  <p:tag name="KSO_WM_BEAUTIFY_FLAG" val="#wm#"/>
  <p:tag name="KSO_WM_TEMPLATE_CATEGORY" val="diagram"/>
  <p:tag name="KSO_WM_TEMPLATE_INDEX" val="20229659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2-12-15T17:38:14&quot;,&quot;maxSize&quot;:{&quot;size1&quot;:31.1},&quot;minSize&quot;:{&quot;size1&quot;:17.8},&quot;normalSize&quot;:{&quot;size1&quot;:17.8},&quot;subLayout&quot;:[{&quot;id&quot;:&quot;2022-12-15T17:38:14&quot;,&quot;margin&quot;:{&quot;bottom&quot;:0,&quot;left&quot;:1.6929999589920044,&quot;right&quot;:1.6929999589920044,&quot;top&quot;:1.6929999589920044},&quot;type&quot;:0},{&quot;id&quot;:&quot;2022-12-15T17:38:14&quot;,&quot;margin&quot;:{&quot;bottom&quot;:0.847000002861023,&quot;left&quot;:0.847000002861023,&quot;right&quot;:0.847000002861023,&quot;top&quot;:0.847000002861023},&quot;type&quot;:0}],&quot;type&quot;:0}"/>
  <p:tag name="KSO_WM_SLIDE_BACKGROUND" val="[&quot;general&quot;]"/>
  <p:tag name="KSO_WM_SLIDE_RATIO" val="1.777778"/>
  <p:tag name="KSO_WM_SLIDE_CAN_ADD_NAVIGATION" val="1"/>
  <p:tag name="KSO_WM_SLIDE_ID" val="diagram2022965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396"/>
  <p:tag name="KSO_WM_SLIDE_POSITION" val="48*48"/>
  <p:tag name="KSO_WM_TAG_VERSION" val="1.0"/>
  <p:tag name="KSO_WM_SLIDE_LAYOUT" val="a_d"/>
  <p:tag name="KSO_WM_SLIDE_LAYOUT_CNT" val="1_1"/>
  <p:tag name="KSO_WM_CHIP_FILLPROP" val="[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lt&quot;,&quot;text_direction&quot;:&quot;horizontal&quot;,&quot;support_big_font&quot;:false,&quot;picture_toward&quot;:0,&quot;picture_dockside&quot;:[],&quot;fill_id&quot;:&quot;736496b0653343f1bfd4c6dc9c47e1b4&quot;,&quot;fill_align&quot;:&quot;lt&quot;,&quot;chip_types&quot;:[&quot;text&quot;]}],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diagram&quot;,&quot;pictext&quot;,&quot;picture&quot;,&quot;chart&quot;,&quot;table&quot;,&quot;video&quot;]}],[{&quot;text_align&quot;:&quot;cm&quot;,&quot;text_direction&quot;:&quot;horizontal&quot;,&quot;support_big_font&quot;:false,&quot;picture_toward&quot;:0,&quot;picture_dockside&quot;:[],&quot;fill_id&quot;:&quot;fbc1d1c81b9c4bca8f09873cfc4ac6db&quot;,&quot;fill_align&quot;:&quot;cm&quot;,&quot;chip_types&quot;:[&quot;text&quot;,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picture&quot;]}],[{&quot;text_align&quot;:&quot;lm&quot;,&quot;text_direction&quot;:&quot;horizontal&quot;,&quot;support_big_font&quot;:false,&quot;picture_toward&quot;:0,&quot;picture_dockside&quot;:[],&quot;fill_id&quot;:&quot;fbc1d1c81b9c4bca8f09873cfc4ac6db&quot;,&quot;fill_align&quot;:&quot;lm&quot;,&quot;chip_types&quot;:[&quot;text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picture&quot;]}],[{&quot;text_align&quot;:&quot;lm&quot;,&quot;text_direction&quot;:&quot;horizontal&quot;,&quot;support_big_font&quot;:false,&quot;picture_toward&quot;:0,&quot;picture_dockside&quot;:[],&quot;fill_id&quot;:&quot;fbc1d1c81b9c4bca8f09873cfc4ac6db&quot;,&quot;fill_align&quot;:&quot;lm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diagram&quot;,&quot;text&quot;,&quot;picture&quot;,&quot;chart&quot;,&quot;table&quot;,&quot;video&quot;]}]]"/>
  <p:tag name="KSO_WM_CHIP_GROUPID" val="5f5ee1ca4d6848d78f644aec"/>
  <p:tag name="KSO_WM_CHIP_XID" val="5f696419553136823a5e6172"/>
  <p:tag name="FIXED_XID_TMP" val="5f5ee1ca4d6848d78f644aec"/>
  <p:tag name="KSO_WM_CHIP_DECFILLPROP" val="[]"/>
  <p:tag name="KSO_WM_SLIDE_BK_DARK_LIGHT" val="2"/>
  <p:tag name="KSO_WM_SLIDE_BACKGROUND_TYPE" val="general"/>
  <p:tag name="KSO_WM_SLIDE_SUPPORT_FEATURE_TYPE" val="3"/>
  <p:tag name="KSO_WM_TEMPLATE_ASSEMBLE_XID" val="639aeb060c9383becde692eb"/>
  <p:tag name="KSO_WM_TEMPLATE_ASSEMBLE_GROUPID" val="639aeb060c9383becde692eb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7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76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77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825</Words>
  <Application>WPS 演示</Application>
  <PresentationFormat>宽屏</PresentationFormat>
  <Paragraphs>93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21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Calibri Light</vt:lpstr>
      <vt:lpstr>Arial Unicode MS</vt:lpstr>
      <vt:lpstr>Calibri</vt:lpstr>
      <vt:lpstr>Office 主题​​</vt:lpstr>
      <vt:lpstr>1_自定义设计方案</vt:lpstr>
      <vt:lpstr>自定义设计方案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1093</cp:revision>
  <dcterms:created xsi:type="dcterms:W3CDTF">2019-06-19T02:08:00Z</dcterms:created>
  <dcterms:modified xsi:type="dcterms:W3CDTF">2025-07-02T08:40:04Z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244ACA2EB60840989A6E7AD0DF89266E</vt:lpwstr>
  </property>
</Properties>
</file>