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9"/>
  </p:notesMasterIdLst>
  <p:handoutMasterIdLst>
    <p:handoutMasterId r:id="rId30"/>
  </p:handoutMasterIdLst>
  <p:sldIdLst>
    <p:sldId id="263" r:id="rId4"/>
    <p:sldId id="271" r:id="rId5"/>
    <p:sldId id="296" r:id="rId6"/>
    <p:sldId id="4110" r:id="rId7"/>
    <p:sldId id="4092" r:id="rId8"/>
    <p:sldId id="2169" r:id="rId9"/>
    <p:sldId id="4093" r:id="rId10"/>
    <p:sldId id="4067" r:id="rId11"/>
    <p:sldId id="4108" r:id="rId12"/>
    <p:sldId id="4112" r:id="rId13"/>
    <p:sldId id="4111" r:id="rId14"/>
    <p:sldId id="1591" r:id="rId15"/>
    <p:sldId id="4114" r:id="rId16"/>
    <p:sldId id="4107" r:id="rId17"/>
    <p:sldId id="4109" r:id="rId18"/>
    <p:sldId id="4113" r:id="rId19"/>
    <p:sldId id="3657" r:id="rId20"/>
    <p:sldId id="3510" r:id="rId21"/>
    <p:sldId id="1932" r:id="rId22"/>
    <p:sldId id="3082" r:id="rId23"/>
    <p:sldId id="3565" r:id="rId24"/>
    <p:sldId id="615" r:id="rId25"/>
    <p:sldId id="2279" r:id="rId26"/>
    <p:sldId id="3690" r:id="rId27"/>
    <p:sldId id="270" r:id="rId28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4" userDrawn="1">
          <p15:clr>
            <a:srgbClr val="A4A3A4"/>
          </p15:clr>
        </p15:guide>
        <p15:guide id="2" pos="383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15F3"/>
    <a:srgbClr val="E123DA"/>
    <a:srgbClr val="0029DA"/>
    <a:srgbClr val="D7000F"/>
    <a:srgbClr val="23B253"/>
    <a:srgbClr val="3422E2"/>
    <a:srgbClr val="FFFFFF"/>
    <a:srgbClr val="CF00B5"/>
    <a:srgbClr val="CB02CD"/>
    <a:srgbClr val="FFF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44"/>
        <p:guide pos="383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5" Type="http://schemas.openxmlformats.org/officeDocument/2006/relationships/tags" Target="tags/tag151.xml"/><Relationship Id="rId34" Type="http://schemas.openxmlformats.org/officeDocument/2006/relationships/commentAuthors" Target="commentAuthors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Master" Target="slideMasters/slideMaster2.xml"/><Relationship Id="rId29" Type="http://schemas.openxmlformats.org/officeDocument/2006/relationships/notesMaster" Target="notesMasters/notesMaster1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3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4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5.xml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6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8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9.xm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0.xml"/><Relationship Id="rId2" Type="http://schemas.openxmlformats.org/officeDocument/2006/relationships/image" Target="../media/image37.pn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41.xml"/><Relationship Id="rId7" Type="http://schemas.openxmlformats.org/officeDocument/2006/relationships/image" Target="../media/image43.png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2.xml"/><Relationship Id="rId2" Type="http://schemas.openxmlformats.org/officeDocument/2006/relationships/image" Target="../media/image44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3.xml"/><Relationship Id="rId2" Type="http://schemas.openxmlformats.org/officeDocument/2006/relationships/image" Target="../media/image46.png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4.xml"/><Relationship Id="rId2" Type="http://schemas.openxmlformats.org/officeDocument/2006/relationships/image" Target="../media/image47.png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5.xml"/><Relationship Id="rId2" Type="http://schemas.openxmlformats.org/officeDocument/2006/relationships/image" Target="../media/image48.png"/><Relationship Id="rId1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6.xml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0.xml"/><Relationship Id="rId5" Type="http://schemas.openxmlformats.org/officeDocument/2006/relationships/tags" Target="../tags/tag149.xml"/><Relationship Id="rId4" Type="http://schemas.openxmlformats.org/officeDocument/2006/relationships/image" Target="../media/image3.png"/><Relationship Id="rId3" Type="http://schemas.openxmlformats.org/officeDocument/2006/relationships/tags" Target="../tags/tag148.xml"/><Relationship Id="rId2" Type="http://schemas.openxmlformats.org/officeDocument/2006/relationships/image" Target="../media/image1.png"/><Relationship Id="rId1" Type="http://schemas.openxmlformats.org/officeDocument/2006/relationships/tags" Target="../tags/tag14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7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8.xml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9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0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1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绩优趋势股的特征（接上页选股）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748790" y="63055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06465" y="965200"/>
            <a:ext cx="5837555" cy="54844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15" y="900430"/>
            <a:ext cx="5523865" cy="55492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2016760" y="2477770"/>
            <a:ext cx="4064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波段属性，控盘攀升</a:t>
            </a:r>
            <a:endParaRPr lang="zh-CN" altLang="en-US"/>
          </a:p>
          <a:p>
            <a:r>
              <a:rPr lang="zh-CN" altLang="en-US"/>
              <a:t>短线资金影响小，</a:t>
            </a:r>
            <a:endParaRPr lang="zh-CN" altLang="en-US"/>
          </a:p>
          <a:p>
            <a:r>
              <a:rPr lang="zh-CN" altLang="en-US"/>
              <a:t>中线资金占据主导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银行，控盘指数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748790" y="63055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146685" y="900430"/>
            <a:ext cx="6698615" cy="56178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35120"/>
          <a:stretch>
            <a:fillRect/>
          </a:stretch>
        </p:blipFill>
        <p:spPr>
          <a:xfrm>
            <a:off x="6190615" y="973455"/>
            <a:ext cx="5902960" cy="554482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市场看点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图片 3" descr="3+2_175213557377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市场看点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3482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绩优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趋势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拐点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r="15491"/>
          <a:stretch>
            <a:fillRect/>
          </a:stretch>
        </p:blipFill>
        <p:spPr>
          <a:xfrm>
            <a:off x="148590" y="883920"/>
            <a:ext cx="4305935" cy="55784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2520" y="798830"/>
            <a:ext cx="3645535" cy="36506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3315" y="798195"/>
            <a:ext cx="3274060" cy="36506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1670" y="2799080"/>
            <a:ext cx="3173730" cy="376110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3482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受伤主力</a:t>
            </a:r>
            <a:endParaRPr lang="en-US" altLang="zh-CN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4905" y="780415"/>
            <a:ext cx="4531995" cy="41325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395" y="2135505"/>
            <a:ext cx="4752340" cy="44049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r="8366"/>
          <a:stretch>
            <a:fillRect/>
          </a:stretch>
        </p:blipFill>
        <p:spPr>
          <a:xfrm>
            <a:off x="264795" y="986790"/>
            <a:ext cx="4098925" cy="53225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3482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控盘回档选择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35" y="953770"/>
            <a:ext cx="4019550" cy="39903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205105" y="546481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315F3"/>
                </a:solidFill>
              </a:rPr>
              <a:t>在控盘板块中选择跌幅排序回档的</a:t>
            </a:r>
            <a:endParaRPr lang="zh-CN" altLang="en-US">
              <a:solidFill>
                <a:srgbClr val="F315F3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9105" y="953770"/>
            <a:ext cx="3653790" cy="34029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4446270" y="476377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①假控盘游资票看资金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rcRect l="37358"/>
          <a:stretch>
            <a:fillRect/>
          </a:stretch>
        </p:blipFill>
        <p:spPr>
          <a:xfrm>
            <a:off x="8088630" y="953770"/>
            <a:ext cx="3209290" cy="34201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8025765" y="4755515"/>
            <a:ext cx="37941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②真控盘看资金分歧和趋势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2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640" y="0"/>
            <a:ext cx="12232640" cy="685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25315" y="1569085"/>
            <a:ext cx="6985635" cy="1953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五周期金叉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指数再新高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617528" y="3976370"/>
            <a:ext cx="4677410" cy="883920"/>
            <a:chOff x="8764" y="6262"/>
            <a:chExt cx="7366" cy="1392"/>
          </a:xfrm>
        </p:grpSpPr>
        <p:sp>
          <p:nvSpPr>
            <p:cNvPr id="9" name="矩形 8"/>
            <p:cNvSpPr/>
            <p:nvPr/>
          </p:nvSpPr>
          <p:spPr>
            <a:xfrm>
              <a:off x="8824" y="6270"/>
              <a:ext cx="3423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1"/>
              </p:custDataLst>
            </p:nvPr>
          </p:nvSpPr>
          <p:spPr>
            <a:xfrm>
              <a:off x="8834" y="6270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8764" y="6281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主讲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老师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3"/>
              </p:custDataLst>
            </p:nvPr>
          </p:nvSpPr>
          <p:spPr>
            <a:xfrm>
              <a:off x="10624" y="6262"/>
              <a:ext cx="138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罗雪奎</a:t>
              </a:r>
              <a:endPara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 rot="0">
              <a:off x="8824" y="7064"/>
              <a:ext cx="7041" cy="590"/>
              <a:chOff x="7093" y="6616"/>
              <a:chExt cx="7859" cy="656"/>
            </a:xfrm>
          </p:grpSpPr>
          <p:sp>
            <p:nvSpPr>
              <p:cNvPr id="18" name="矩形 17"/>
              <p:cNvSpPr/>
              <p:nvPr>
                <p:custDataLst>
                  <p:tags r:id="rId4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矩形 18"/>
              <p:cNvSpPr/>
              <p:nvPr>
                <p:custDataLst>
                  <p:tags r:id="rId5"/>
                </p:custDataLst>
              </p:nvPr>
            </p:nvSpPr>
            <p:spPr>
              <a:xfrm>
                <a:off x="7105" y="6626"/>
                <a:ext cx="2321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7261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执业编号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470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solidFill>
                      <a:schemeClr val="bg1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  <a:sym typeface="+mn-ea"/>
                  </a:rPr>
                  <a:t>A1120616080001</a:t>
                </a:r>
                <a:endPara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 rot="0">
              <a:off x="12412" y="6272"/>
              <a:ext cx="3719" cy="601"/>
              <a:chOff x="10918" y="5734"/>
              <a:chExt cx="4151" cy="668"/>
            </a:xfrm>
          </p:grpSpPr>
          <p:sp>
            <p:nvSpPr>
              <p:cNvPr id="27" name="矩形 26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40" y="5734"/>
                <a:ext cx="3832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>
                <p:custDataLst>
                  <p:tags r:id="rId9"/>
                </p:custDataLst>
              </p:nvPr>
            </p:nvSpPr>
            <p:spPr>
              <a:xfrm>
                <a:off x="10952" y="5734"/>
                <a:ext cx="1750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918" y="575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课程</a:t>
                </a:r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日期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2615" y="5745"/>
                <a:ext cx="2454" cy="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70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2025.7.10</a:t>
                </a:r>
                <a:endParaRPr lang="zh-CN" altLang="en-US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</p:grp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76935" y="847090"/>
            <a:ext cx="3567430" cy="541401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94635" y="48895"/>
            <a:ext cx="701802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周线死叉日线回档易破位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级别的传导和买卖点的定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0345" y="1004570"/>
            <a:ext cx="9210675" cy="484822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三阳开泰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——60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分和日线波段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18175" b="5348"/>
          <a:stretch>
            <a:fillRect/>
          </a:stretch>
        </p:blipFill>
        <p:spPr>
          <a:xfrm>
            <a:off x="1323975" y="768350"/>
            <a:ext cx="9848850" cy="52819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九套战法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58" y="918845"/>
            <a:ext cx="10154285" cy="5546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椭圆 1"/>
          <p:cNvSpPr/>
          <p:nvPr/>
        </p:nvSpPr>
        <p:spPr>
          <a:xfrm>
            <a:off x="8183245" y="1718945"/>
            <a:ext cx="1108710" cy="1397000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9386570" y="918845"/>
            <a:ext cx="688975" cy="1225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57705" y="0"/>
            <a:ext cx="8128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主力状态的用法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5" y="878840"/>
            <a:ext cx="8530590" cy="5297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313305" y="6233795"/>
            <a:ext cx="5734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找到</a:t>
            </a:r>
            <a:r>
              <a:rPr lang="zh-CN" altLang="en-US">
                <a:solidFill>
                  <a:srgbClr val="D7000F"/>
                </a:solidFill>
              </a:rPr>
              <a:t>强于大势</a:t>
            </a:r>
            <a:r>
              <a:rPr lang="zh-CN" altLang="en-US"/>
              <a:t>的股，选股的核心就是想办法强于对标物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981440" y="1882775"/>
            <a:ext cx="2733675" cy="233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</a:rPr>
              <a:t>红色</a:t>
            </a:r>
            <a:r>
              <a:rPr lang="zh-CN" altLang="en-US" sz="2800"/>
              <a:t>：强于大盘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0029DA"/>
                </a:solidFill>
              </a:rPr>
              <a:t>蓝色</a:t>
            </a:r>
            <a:r>
              <a:rPr lang="zh-CN" altLang="en-US" sz="2800"/>
              <a:t>：弱于大盘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315F3"/>
                </a:solidFill>
              </a:rPr>
              <a:t>紫色：</a:t>
            </a:r>
            <a:r>
              <a:rPr lang="zh-CN" altLang="en-US" sz="2800"/>
              <a:t>游资拉升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C000"/>
                </a:solidFill>
              </a:rPr>
              <a:t>黄色：</a:t>
            </a:r>
            <a:r>
              <a:rPr lang="zh-CN" altLang="en-US" sz="2800"/>
              <a:t>控盘状态</a:t>
            </a:r>
            <a:endParaRPr lang="zh-CN" altLang="en-US" sz="2800"/>
          </a:p>
        </p:txBody>
      </p:sp>
      <p:sp>
        <p:nvSpPr>
          <p:cNvPr id="3" name="矩形 2"/>
          <p:cNvSpPr/>
          <p:nvPr/>
        </p:nvSpPr>
        <p:spPr>
          <a:xfrm>
            <a:off x="7487920" y="887095"/>
            <a:ext cx="611505" cy="113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1920x1080_17521355684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6438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本节课内容大纲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7495" y="1099820"/>
            <a:ext cx="11521440" cy="5272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1.</a:t>
            </a:r>
            <a:r>
              <a:rPr lang="zh-CN" altLang="en-US" sz="4000">
                <a:solidFill>
                  <a:srgbClr val="FF0000"/>
                </a:solidFill>
              </a:rPr>
              <a:t>市场站上</a:t>
            </a:r>
            <a:r>
              <a:rPr lang="en-US" altLang="zh-CN" sz="4000">
                <a:solidFill>
                  <a:srgbClr val="FF0000"/>
                </a:solidFill>
              </a:rPr>
              <a:t>3500</a:t>
            </a:r>
            <a:r>
              <a:rPr lang="zh-CN" altLang="en-US" sz="4000">
                <a:solidFill>
                  <a:srgbClr val="FF0000"/>
                </a:solidFill>
              </a:rPr>
              <a:t>点，创年内新高</a:t>
            </a:r>
            <a:endParaRPr lang="zh-CN" altLang="en-US" sz="40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  <a:sym typeface="+mn-ea"/>
              </a:rPr>
              <a:t>2. 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指数陆续控盘，板块中军权重领涨</a:t>
            </a:r>
            <a:endParaRPr lang="zh-CN" altLang="en-US" sz="4000">
              <a:solidFill>
                <a:srgbClr val="FF0000"/>
              </a:solidFill>
              <a:sym typeface="+mn-ea"/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  <a:sym typeface="+mn-ea"/>
              </a:rPr>
              <a:t>3.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题材风车切换，注意轮动</a:t>
            </a:r>
            <a:endParaRPr lang="zh-CN" altLang="en-US" sz="400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850" y="5113020"/>
            <a:ext cx="3162300" cy="914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业绩窗口，资金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“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腾笼换鸟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”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" y="831215"/>
            <a:ext cx="8673465" cy="56362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837295" y="1383030"/>
            <a:ext cx="321373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①</a:t>
            </a:r>
            <a:r>
              <a:rPr lang="en-US" altLang="zh-CN"/>
              <a:t>5-6</a:t>
            </a:r>
            <a:r>
              <a:rPr lang="zh-CN" altLang="en-US"/>
              <a:t>月</a:t>
            </a:r>
            <a:r>
              <a:rPr lang="zh-CN" altLang="en-US">
                <a:solidFill>
                  <a:srgbClr val="FF0000"/>
                </a:solidFill>
              </a:rPr>
              <a:t>业绩真空期</a:t>
            </a:r>
            <a:r>
              <a:rPr lang="zh-CN" altLang="en-US"/>
              <a:t>，做超跌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②</a:t>
            </a:r>
            <a:r>
              <a:rPr lang="en-US" altLang="zh-CN"/>
              <a:t>7-8</a:t>
            </a:r>
            <a:r>
              <a:rPr lang="zh-CN" altLang="en-US"/>
              <a:t>月</a:t>
            </a:r>
            <a:r>
              <a:rPr lang="zh-CN" altLang="en-US">
                <a:solidFill>
                  <a:srgbClr val="FF0000"/>
                </a:solidFill>
              </a:rPr>
              <a:t>业绩兑现期</a:t>
            </a:r>
            <a:r>
              <a:rPr lang="zh-CN" altLang="en-US"/>
              <a:t>，做绩优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③</a:t>
            </a:r>
            <a:r>
              <a:rPr lang="zh-CN" altLang="en-US">
                <a:solidFill>
                  <a:srgbClr val="0029DA"/>
                </a:solidFill>
              </a:rPr>
              <a:t>资金切换</a:t>
            </a:r>
            <a:r>
              <a:rPr lang="zh-CN" altLang="en-US"/>
              <a:t>导致市场震荡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规避</a:t>
            </a:r>
            <a:r>
              <a:rPr lang="zh-CN" altLang="en-US">
                <a:solidFill>
                  <a:srgbClr val="00B050"/>
                </a:solidFill>
              </a:rPr>
              <a:t>绩差股</a:t>
            </a:r>
            <a:r>
              <a:rPr lang="zh-CN" altLang="en-US"/>
              <a:t>，破位股，</a:t>
            </a:r>
            <a:endParaRPr lang="zh-CN" altLang="en-US"/>
          </a:p>
          <a:p>
            <a:r>
              <a:rPr lang="zh-CN" altLang="en-US"/>
              <a:t>腾挪资金准备做</a:t>
            </a:r>
            <a:r>
              <a:rPr lang="zh-CN" altLang="en-US">
                <a:solidFill>
                  <a:srgbClr val="F315F3"/>
                </a:solidFill>
              </a:rPr>
              <a:t>绩优股</a:t>
            </a:r>
            <a:endParaRPr lang="zh-CN" altLang="en-US">
              <a:solidFill>
                <a:srgbClr val="F315F3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437890" y="3184525"/>
            <a:ext cx="33039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4 7 8 10</a:t>
            </a:r>
            <a:r>
              <a:rPr lang="zh-CN" altLang="en-US">
                <a:highlight>
                  <a:srgbClr val="FFFF00"/>
                </a:highlight>
              </a:rPr>
              <a:t>月上涨和业绩成正比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585" y="941070"/>
            <a:ext cx="5113655" cy="55854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70" y="941070"/>
            <a:ext cx="4443730" cy="55035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2108200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指数状态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040" y="4671695"/>
            <a:ext cx="259715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9" name="椭圆 8"/>
          <p:cNvSpPr/>
          <p:nvPr/>
        </p:nvSpPr>
        <p:spPr>
          <a:xfrm>
            <a:off x="3230880" y="5281295"/>
            <a:ext cx="776605" cy="570230"/>
          </a:xfrm>
          <a:prstGeom prst="ellipse">
            <a:avLst/>
          </a:prstGeom>
          <a:solidFill>
            <a:schemeClr val="accent1">
              <a:alpha val="53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8463280" y="4963795"/>
            <a:ext cx="776605" cy="570230"/>
          </a:xfrm>
          <a:prstGeom prst="ellipse">
            <a:avLst/>
          </a:prstGeom>
          <a:solidFill>
            <a:schemeClr val="accent1">
              <a:alpha val="53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5982335" y="3196590"/>
            <a:ext cx="36468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指数控盘新高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权重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绩优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控盘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五周期金叉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（年、季、月、周、日）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热点风车轮动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040" y="4671695"/>
            <a:ext cx="259715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" y="892175"/>
            <a:ext cx="7522210" cy="57175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3945255" y="4011930"/>
            <a:ext cx="35731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题材状态并不强势，复制涨停成功绿并不高，多为回档盘弱。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9445" y="976630"/>
            <a:ext cx="3188335" cy="17887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8259445" y="3251200"/>
            <a:ext cx="328422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黄色风格：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/>
              <a:t>权重，控盘，中线股，操作方向偏中线，短线追涨很难赚钱。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highlight>
                  <a:srgbClr val="FFFF00"/>
                </a:highlight>
              </a:rPr>
              <a:t>指标：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/>
              <a:t>控盘+滚动净利润+牛熊线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市场上攻的策略（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6.25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5335" y="12172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805305" y="3429000"/>
            <a:ext cx="1991995" cy="12623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" y="954405"/>
            <a:ext cx="6558280" cy="54508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6811010" y="857250"/>
            <a:ext cx="4930140" cy="32080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FF0000"/>
                </a:solidFill>
              </a:rPr>
              <a:t>积极信号：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/>
              <a:t>①</a:t>
            </a:r>
            <a:r>
              <a:rPr lang="zh-CN" altLang="en-US">
                <a:solidFill>
                  <a:srgbClr val="E123DA"/>
                </a:solidFill>
              </a:rPr>
              <a:t>熊线上移</a:t>
            </a:r>
            <a:r>
              <a:rPr lang="zh-CN" altLang="en-US"/>
              <a:t>（突破个股增加）</a:t>
            </a:r>
            <a:endParaRPr lang="zh-CN" altLang="en-US"/>
          </a:p>
          <a:p>
            <a:r>
              <a:rPr lang="zh-CN" altLang="en-US"/>
              <a:t>②</a:t>
            </a:r>
            <a:r>
              <a:rPr lang="zh-CN" altLang="en-US">
                <a:solidFill>
                  <a:srgbClr val="E123DA"/>
                </a:solidFill>
              </a:rPr>
              <a:t>资金翻红</a:t>
            </a:r>
            <a:r>
              <a:rPr lang="zh-CN" altLang="en-US"/>
              <a:t>（解除背离，有进攻方向）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>
                <a:solidFill>
                  <a:srgbClr val="0029DA"/>
                </a:solidFill>
              </a:rPr>
              <a:t>风险：</a:t>
            </a:r>
            <a:r>
              <a:rPr lang="en-US" altLang="zh-CN"/>
              <a:t>5-6</a:t>
            </a:r>
            <a:r>
              <a:rPr lang="zh-CN" altLang="en-US"/>
              <a:t>月高标易盘弱（消费、医药）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solidFill>
                  <a:srgbClr val="FF0000"/>
                </a:solidFill>
              </a:rPr>
              <a:t>机会：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en-US" altLang="zh-CN"/>
              <a:t>    </a:t>
            </a:r>
            <a:r>
              <a:rPr lang="zh-CN" altLang="en-US"/>
              <a:t>①</a:t>
            </a:r>
            <a:r>
              <a:rPr lang="zh-CN" altLang="en-US">
                <a:solidFill>
                  <a:srgbClr val="F315F3"/>
                </a:solidFill>
              </a:rPr>
              <a:t>高股息</a:t>
            </a:r>
            <a:r>
              <a:rPr lang="zh-CN" altLang="en-US"/>
              <a:t>（银行、高速路等绩优股）</a:t>
            </a:r>
            <a:endParaRPr lang="zh-CN" altLang="en-US"/>
          </a:p>
          <a:p>
            <a:r>
              <a:rPr lang="zh-CN" altLang="en-US"/>
              <a:t> </a:t>
            </a:r>
            <a:r>
              <a:rPr lang="en-US" altLang="zh-CN"/>
              <a:t>   </a:t>
            </a:r>
            <a:r>
              <a:rPr lang="zh-CN" altLang="en-US"/>
              <a:t>②</a:t>
            </a:r>
            <a:r>
              <a:rPr lang="zh-CN" altLang="en-US">
                <a:solidFill>
                  <a:srgbClr val="F315F3"/>
                </a:solidFill>
              </a:rPr>
              <a:t>新热点</a:t>
            </a:r>
            <a:r>
              <a:rPr lang="zh-CN" altLang="en-US"/>
              <a:t>（固态电池、金融科技）</a:t>
            </a:r>
            <a:endParaRPr lang="zh-CN" altLang="en-US"/>
          </a:p>
          <a:p>
            <a:r>
              <a:rPr lang="zh-CN" altLang="en-US"/>
              <a:t> </a:t>
            </a:r>
            <a:r>
              <a:rPr lang="en-US" altLang="zh-CN"/>
              <a:t>   </a:t>
            </a:r>
            <a:r>
              <a:rPr lang="zh-CN" altLang="en-US"/>
              <a:t>③</a:t>
            </a:r>
            <a:r>
              <a:rPr lang="en-US" altLang="zh-CN">
                <a:solidFill>
                  <a:srgbClr val="F315F3"/>
                </a:solidFill>
              </a:rPr>
              <a:t>7</a:t>
            </a:r>
            <a:r>
              <a:rPr lang="zh-CN" altLang="en-US">
                <a:solidFill>
                  <a:srgbClr val="F315F3"/>
                </a:solidFill>
              </a:rPr>
              <a:t>月高胜率补涨</a:t>
            </a:r>
            <a:r>
              <a:rPr lang="zh-CN" altLang="en-US"/>
              <a:t>（半导体、军工、汽配等）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pic>
        <p:nvPicPr>
          <p:cNvPr id="3" name="图片 2" descr="死叉三天后买股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620" y="4140835"/>
            <a:ext cx="2550160" cy="22644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绩优趋势股的特征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748790" y="63055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670" y="900430"/>
            <a:ext cx="4787265" cy="45935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920" y="900430"/>
            <a:ext cx="5189220" cy="47580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0935" y="2122170"/>
            <a:ext cx="2111375" cy="7264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4330" y="1237615"/>
            <a:ext cx="3636010" cy="20427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3495" y="3429000"/>
            <a:ext cx="3479165" cy="31324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椭圆 13"/>
          <p:cNvSpPr/>
          <p:nvPr/>
        </p:nvSpPr>
        <p:spPr>
          <a:xfrm>
            <a:off x="9190990" y="3771900"/>
            <a:ext cx="462915" cy="272415"/>
          </a:xfrm>
          <a:prstGeom prst="ellipse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6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1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1024</Words>
  <Application>WPS 演示</Application>
  <PresentationFormat>宽屏</PresentationFormat>
  <Paragraphs>169</Paragraphs>
  <Slides>25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25</vt:i4>
      </vt:variant>
    </vt:vector>
  </HeadingPairs>
  <TitlesOfParts>
    <vt:vector size="39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C_Hokcheung</cp:lastModifiedBy>
  <cp:revision>964</cp:revision>
  <dcterms:created xsi:type="dcterms:W3CDTF">2019-06-19T02:08:00Z</dcterms:created>
  <dcterms:modified xsi:type="dcterms:W3CDTF">2025-07-10T08:25:30Z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67F8E99CA25843CDBAFD0150A9FB820A</vt:lpwstr>
  </property>
</Properties>
</file>