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handoutMasters/handoutMaster1.xml" ContentType="application/vnd.openxmlformats-officedocument.presentationml.handoutMaster+xml"/>
  <Override PartName="/ppt/media/image11.svg" ContentType="image/svg+xml"/>
  <Override PartName="/ppt/media/image13.svg" ContentType="image/svg+xml"/>
  <Override PartName="/ppt/media/image15.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3" r:id="rId3"/>
  </p:sldMasterIdLst>
  <p:notesMasterIdLst>
    <p:notesMasterId r:id="rId25"/>
  </p:notesMasterIdLst>
  <p:handoutMasterIdLst>
    <p:handoutMasterId r:id="rId26"/>
  </p:handoutMasterIdLst>
  <p:sldIdLst>
    <p:sldId id="307" r:id="rId4"/>
    <p:sldId id="1027" r:id="rId5"/>
    <p:sldId id="1116" r:id="rId6"/>
    <p:sldId id="1128" r:id="rId7"/>
    <p:sldId id="1129" r:id="rId8"/>
    <p:sldId id="1115" r:id="rId9"/>
    <p:sldId id="1123" r:id="rId10"/>
    <p:sldId id="1124" r:id="rId11"/>
    <p:sldId id="1098" r:id="rId12"/>
    <p:sldId id="1111" r:id="rId13"/>
    <p:sldId id="1091" r:id="rId14"/>
    <p:sldId id="1118" r:id="rId15"/>
    <p:sldId id="1110" r:id="rId16"/>
    <p:sldId id="1125" r:id="rId17"/>
    <p:sldId id="1107" r:id="rId18"/>
    <p:sldId id="1126" r:id="rId19"/>
    <p:sldId id="1127" r:id="rId20"/>
    <p:sldId id="1132" r:id="rId21"/>
    <p:sldId id="1130" r:id="rId22"/>
    <p:sldId id="1131" r:id="rId23"/>
    <p:sldId id="503" r:id="rId24"/>
  </p:sldIdLst>
  <p:sldSz cx="12192000" cy="6858000"/>
  <p:notesSz cx="6858000" cy="9144000"/>
  <p:embeddedFontLst>
    <p:embeddedFont>
      <p:font typeface="微软雅黑" panose="020B0503020204020204" pitchFamily="34" charset="-122"/>
      <p:regular r:id="rId31"/>
    </p:embeddedFont>
    <p:embeddedFont>
      <p:font typeface="方正宝黑体 简 Light" panose="02000400000000000000" charset="-122"/>
      <p:regular r:id="rId32"/>
    </p:embeddedFont>
    <p:embeddedFont>
      <p:font typeface="黑体" panose="02010609060101010101" charset="-122"/>
      <p:regular r:id="rId33"/>
    </p:embeddedFont>
    <p:embeddedFont>
      <p:font typeface="标准粗黑" panose="02000503000000000000" charset="-122"/>
      <p:regular r:id="rId34"/>
    </p:embeddedFont>
    <p:embeddedFont>
      <p:font typeface="Calibri" panose="020F0502020204030204" charset="0"/>
      <p:regular r:id="rId35"/>
      <p:bold r:id="rId36"/>
      <p:italic r:id="rId37"/>
      <p:boldItalic r:id="rId38"/>
    </p:embeddedFont>
  </p:embeddedFontLst>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77" userDrawn="1">
          <p15:clr>
            <a:srgbClr val="A4A3A4"/>
          </p15:clr>
        </p15:guide>
        <p15:guide id="2" pos="377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210BB8"/>
    <a:srgbClr val="241789"/>
    <a:srgbClr val="D9D9D9"/>
    <a:srgbClr val="742F01"/>
    <a:srgbClr val="4A4A4A"/>
    <a:srgbClr val="FFFEEB"/>
    <a:srgbClr val="FFF4A3"/>
    <a:srgbClr val="7C0000"/>
    <a:srgbClr val="7E00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077"/>
        <p:guide pos="3777"/>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9" Type="http://schemas.openxmlformats.org/officeDocument/2006/relationships/tags" Target="tags/tag106.xml"/><Relationship Id="rId38" Type="http://schemas.openxmlformats.org/officeDocument/2006/relationships/font" Target="fonts/font8.fntdata"/><Relationship Id="rId37" Type="http://schemas.openxmlformats.org/officeDocument/2006/relationships/font" Target="fonts/font7.fntdata"/><Relationship Id="rId36" Type="http://schemas.openxmlformats.org/officeDocument/2006/relationships/font" Target="fonts/font6.fntdata"/><Relationship Id="rId35" Type="http://schemas.openxmlformats.org/officeDocument/2006/relationships/font" Target="fonts/font5.fntdata"/><Relationship Id="rId34" Type="http://schemas.openxmlformats.org/officeDocument/2006/relationships/font" Target="fonts/font4.fntdata"/><Relationship Id="rId33" Type="http://schemas.openxmlformats.org/officeDocument/2006/relationships/font" Target="fonts/font3.fntdata"/><Relationship Id="rId32" Type="http://schemas.openxmlformats.org/officeDocument/2006/relationships/font" Target="fonts/font2.fntdata"/><Relationship Id="rId31" Type="http://schemas.openxmlformats.org/officeDocument/2006/relationships/font" Target="fonts/font1.fntdata"/><Relationship Id="rId30" Type="http://schemas.openxmlformats.org/officeDocument/2006/relationships/commentAuthors" Target="commentAuthors.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notesMaster" Target="notesMasters/notesMaster1.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7" Type="http://schemas.openxmlformats.org/officeDocument/2006/relationships/image" Target="../media/image1.png"/><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tags" Target="../tags/tag2.xml"/><Relationship Id="rId3" Type="http://schemas.openxmlformats.org/officeDocument/2006/relationships/image" Target="../media/image3.pn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tags" Target="../tags/tag4.xml"/><Relationship Id="rId3" Type="http://schemas.openxmlformats.org/officeDocument/2006/relationships/image" Target="../media/image3.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7" Type="http://schemas.openxmlformats.org/officeDocument/2006/relationships/image" Target="../media/image1.png"/><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tags" Target="../tags/tag15.xml"/><Relationship Id="rId3" Type="http://schemas.openxmlformats.org/officeDocument/2006/relationships/image" Target="../media/image3.png"/><Relationship Id="rId2" Type="http://schemas.openxmlformats.org/officeDocument/2006/relationships/tags" Target="../tags/tag14.xml"/><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9" name="图片 8" descr="经传logo白色"/>
          <p:cNvPicPr>
            <a:picLocks noChangeAspect="1"/>
          </p:cNvPicPr>
          <p:nvPr userDrawn="1"/>
        </p:nvPicPr>
        <p:blipFill>
          <a:blip r:embed="rId2"/>
          <a:stretch>
            <a:fillRect/>
          </a:stretch>
        </p:blipFill>
        <p:spPr>
          <a:xfrm>
            <a:off x="356235" y="182880"/>
            <a:ext cx="1594898" cy="360000"/>
          </a:xfrm>
          <a:prstGeom prst="rect">
            <a:avLst/>
          </a:prstGeom>
        </p:spPr>
      </p:pic>
      <p:pic>
        <p:nvPicPr>
          <p:cNvPr id="4" name="图片 3" descr="//192.168.10.86/素材/营销策划/7.课程/炒股进阶班课程项目/2024年/2024年6月/1920_1080.png1920_1080"/>
          <p:cNvPicPr>
            <a:picLocks noChangeAspect="1"/>
          </p:cNvPicPr>
          <p:nvPr userDrawn="1"/>
        </p:nvPicPr>
        <p:blipFill>
          <a:blip r:embed="rId3"/>
          <a:srcRect/>
          <a:stretch>
            <a:fillRect/>
          </a:stretch>
        </p:blipFill>
        <p:spPr>
          <a:xfrm>
            <a:off x="0" y="0"/>
            <a:ext cx="12192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经传多赢01-白色(1)"/>
          <p:cNvPicPr>
            <a:picLocks noChangeAspect="1"/>
          </p:cNvPicPr>
          <p:nvPr userDrawn="1">
            <p:custDataLst>
              <p:tags r:id="rId2"/>
            </p:custDataLst>
          </p:nvPr>
        </p:nvPicPr>
        <p:blipFill>
          <a:blip r:embed="rId3"/>
          <a:stretch>
            <a:fillRect/>
          </a:stretch>
        </p:blipFill>
        <p:spPr>
          <a:xfrm>
            <a:off x="115570" y="200025"/>
            <a:ext cx="1554480" cy="349885"/>
          </a:xfrm>
          <a:prstGeom prst="rect">
            <a:avLst/>
          </a:prstGeom>
        </p:spPr>
      </p:pic>
      <p:cxnSp>
        <p:nvCxnSpPr>
          <p:cNvPr id="6" name="直接连接符 5"/>
          <p:cNvCxnSpPr/>
          <p:nvPr userDrawn="1">
            <p:custDataLst>
              <p:tags r:id="rId4"/>
            </p:custDataLst>
          </p:nvPr>
        </p:nvCxnSpPr>
        <p:spPr>
          <a:xfrm flipV="1">
            <a:off x="1581150" y="630555"/>
            <a:ext cx="8630920" cy="13335"/>
          </a:xfrm>
          <a:prstGeom prst="line">
            <a:avLst/>
          </a:prstGeom>
          <a:ln w="12700" cmpd="sng">
            <a:gradFill flip="none" rotWithShape="1">
              <a:gsLst>
                <a:gs pos="0">
                  <a:srgbClr val="FFFEEB">
                    <a:lumMod val="42000"/>
                    <a:lumOff val="58000"/>
                  </a:srgbClr>
                </a:gs>
                <a:gs pos="100000">
                  <a:srgbClr val="FFFF00">
                    <a:alpha val="0"/>
                  </a:srgbClr>
                </a:gs>
              </a:gsLst>
              <a:path path="shape">
                <a:fillToRect l="50000" t="50000" r="50000" b="50000"/>
              </a:path>
              <a:tileRect/>
            </a:gradFill>
            <a:prstDash val="solid"/>
          </a:ln>
        </p:spPr>
        <p:style>
          <a:lnRef idx="3">
            <a:schemeClr val="accent4"/>
          </a:lnRef>
          <a:fillRef idx="0">
            <a:schemeClr val="accent4"/>
          </a:fillRef>
          <a:effectRef idx="2">
            <a:schemeClr val="accent4"/>
          </a:effectRef>
          <a:fontRef idx="minor">
            <a:schemeClr val="tx1"/>
          </a:fontRef>
        </p:style>
      </p:cxnSp>
      <p:sp>
        <p:nvSpPr>
          <p:cNvPr id="8" name="文本框 7"/>
          <p:cNvSpPr txBox="1"/>
          <p:nvPr userDrawn="1"/>
        </p:nvSpPr>
        <p:spPr>
          <a:xfrm>
            <a:off x="0" y="6579870"/>
            <a:ext cx="12192635"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经传多赢资深投顾 :刘</a:t>
            </a:r>
            <a:r>
              <a:rPr lang="en-US" altLang="zh-CN"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 </a:t>
            </a:r>
            <a:r>
              <a:rPr lang="zh-CN" altLang="en-US"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涛丨执业编号:A1120619060024</a:t>
            </a:r>
            <a:r>
              <a:rPr lang="en-US" altLang="zh-CN"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  </a:t>
            </a:r>
            <a:r>
              <a:rPr lang="zh-CN" altLang="en-US"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endParaRPr>
          </a:p>
        </p:txBody>
      </p:sp>
      <p:pic>
        <p:nvPicPr>
          <p:cNvPr id="13" name="图片 12"/>
          <p:cNvPicPr>
            <a:picLocks noChangeAspect="1"/>
          </p:cNvPicPr>
          <p:nvPr userDrawn="1"/>
        </p:nvPicPr>
        <p:blipFill>
          <a:blip r:embed="rId5"/>
          <a:stretch>
            <a:fillRect/>
          </a:stretch>
        </p:blipFill>
        <p:spPr>
          <a:xfrm>
            <a:off x="635" y="622300"/>
            <a:ext cx="12192635" cy="6235700"/>
          </a:xfrm>
          <a:prstGeom prst="rect">
            <a:avLst/>
          </a:prstGeom>
        </p:spPr>
      </p:pic>
      <p:pic>
        <p:nvPicPr>
          <p:cNvPr id="15" name="图片 14" descr="PPT内页"/>
          <p:cNvPicPr>
            <a:picLocks noChangeAspect="1"/>
          </p:cNvPicPr>
          <p:nvPr userDrawn="1"/>
        </p:nvPicPr>
        <p:blipFill>
          <a:blip r:embed="rId6"/>
          <a:stretch>
            <a:fillRect/>
          </a:stretch>
        </p:blipFill>
        <p:spPr>
          <a:xfrm>
            <a:off x="635" y="0"/>
            <a:ext cx="12192000" cy="5156835"/>
          </a:xfrm>
          <a:prstGeom prst="rect">
            <a:avLst/>
          </a:prstGeom>
        </p:spPr>
      </p:pic>
      <p:sp>
        <p:nvSpPr>
          <p:cNvPr id="2" name="文本框 1"/>
          <p:cNvSpPr txBox="1"/>
          <p:nvPr userDrawn="1"/>
        </p:nvSpPr>
        <p:spPr>
          <a:xfrm>
            <a:off x="-635" y="6582410"/>
            <a:ext cx="12192000" cy="275590"/>
          </a:xfrm>
          <a:prstGeom prst="rect">
            <a:avLst/>
          </a:prstGeom>
          <a:noFill/>
        </p:spPr>
        <p:txBody>
          <a:bodyPr wrap="square" rtlCol="0">
            <a:spAutoFit/>
          </a:bodyPr>
          <a:p>
            <a:pPr algn="ctr"/>
            <a:r>
              <a:rPr lang="zh-CN"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经传多赢资深投顾：</a:t>
            </a:r>
            <a:r>
              <a:rPr lang="zh-CN" altLang="en-US"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刘涛丨执业编号：</a:t>
            </a:r>
            <a:r>
              <a:rPr lang="en-US" altLang="zh-CN"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pitchFamily="34" charset="-122"/>
                <a:sym typeface="+mn-ea"/>
              </a:rPr>
              <a:t> A1120619060024</a:t>
            </a:r>
            <a:r>
              <a:rPr lang="en-US" altLang="zh-CN" sz="12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rPr>
              <a:t>   </a:t>
            </a:r>
            <a:r>
              <a:rPr lang="zh-CN" altLang="en-US"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风险提示:观点基于软件数据和理论模型分析，仅供参考，不构成买卖建议，股市有风险，投资需谨慎。</a:t>
            </a:r>
            <a:endParaRPr lang="zh-CN" altLang="en-US"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pitchFamily="34" charset="-122"/>
            </a:endParaRPr>
          </a:p>
        </p:txBody>
      </p:sp>
      <p:pic>
        <p:nvPicPr>
          <p:cNvPr id="19" name="图片 18" descr="经传logo白色"/>
          <p:cNvPicPr>
            <a:picLocks noChangeAspect="1"/>
          </p:cNvPicPr>
          <p:nvPr userDrawn="1"/>
        </p:nvPicPr>
        <p:blipFill>
          <a:blip r:embed="rId7"/>
          <a:stretch>
            <a:fillRect/>
          </a:stretch>
        </p:blipFill>
        <p:spPr>
          <a:xfrm>
            <a:off x="10331450" y="182880"/>
            <a:ext cx="1594898" cy="360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pic>
        <p:nvPicPr>
          <p:cNvPr id="3" name="图片 2" descr="经传多赢01-白色(1)"/>
          <p:cNvPicPr>
            <a:picLocks noChangeAspect="1"/>
          </p:cNvPicPr>
          <p:nvPr userDrawn="1">
            <p:custDataLst>
              <p:tags r:id="rId2"/>
            </p:custDataLst>
          </p:nvPr>
        </p:nvPicPr>
        <p:blipFill>
          <a:blip r:embed="rId3"/>
          <a:stretch>
            <a:fillRect/>
          </a:stretch>
        </p:blipFill>
        <p:spPr>
          <a:xfrm>
            <a:off x="115570" y="200025"/>
            <a:ext cx="1554480" cy="349885"/>
          </a:xfrm>
          <a:prstGeom prst="rect">
            <a:avLst/>
          </a:prstGeom>
        </p:spPr>
      </p:pic>
      <p:sp>
        <p:nvSpPr>
          <p:cNvPr id="18" name="文本框 17"/>
          <p:cNvSpPr txBox="1"/>
          <p:nvPr userDrawn="1">
            <p:custDataLst>
              <p:tags r:id="rId4"/>
            </p:custDataLst>
          </p:nvPr>
        </p:nvSpPr>
        <p:spPr>
          <a:xfrm>
            <a:off x="9048750" y="6337300"/>
            <a:ext cx="2801620" cy="354330"/>
          </a:xfrm>
          <a:prstGeom prst="rect">
            <a:avLst/>
          </a:prstGeom>
          <a:noFill/>
        </p:spPr>
        <p:txBody>
          <a:bodyPr wrap="square" rtlCol="0">
            <a:noAutofit/>
          </a:bodyPr>
          <a:p>
            <a:pPr fontAlgn="auto">
              <a:lnSpc>
                <a:spcPct val="120000"/>
              </a:lnSpc>
            </a:pPr>
            <a:r>
              <a:rPr lang="zh-CN" altLang="en-US" sz="1200">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股市有风险</a:t>
            </a:r>
            <a:r>
              <a:rPr lang="en-US" altLang="zh-CN" sz="1200">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a:t>
            </a:r>
            <a:r>
              <a:rPr lang="zh-CN" altLang="en-US" sz="1200">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投资需谨慎！</a:t>
            </a:r>
            <a:endParaRPr lang="zh-CN" altLang="en-US" sz="1200">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endParaRPr>
          </a:p>
        </p:txBody>
      </p:sp>
      <p:pic>
        <p:nvPicPr>
          <p:cNvPr id="2" name="图片 1" descr="目录页"/>
          <p:cNvPicPr>
            <a:picLocks noChangeAspect="1"/>
          </p:cNvPicPr>
          <p:nvPr userDrawn="1"/>
        </p:nvPicPr>
        <p:blipFill>
          <a:blip r:embed="rId5"/>
          <a:stretch>
            <a:fillRect/>
          </a:stretch>
        </p:blipFill>
        <p:spPr>
          <a:xfrm>
            <a:off x="-600" y="6703"/>
            <a:ext cx="12193200" cy="6866185"/>
          </a:xfrm>
          <a:prstGeom prst="rect">
            <a:avLst/>
          </a:prstGeom>
        </p:spPr>
      </p:pic>
      <p:pic>
        <p:nvPicPr>
          <p:cNvPr id="22" name="图片 21" descr="经传logo白色"/>
          <p:cNvPicPr>
            <a:picLocks noChangeAspect="1"/>
          </p:cNvPicPr>
          <p:nvPr userDrawn="1"/>
        </p:nvPicPr>
        <p:blipFill>
          <a:blip r:embed="rId6"/>
          <a:stretch>
            <a:fillRect/>
          </a:stretch>
        </p:blipFill>
        <p:spPr>
          <a:xfrm>
            <a:off x="10331450" y="182880"/>
            <a:ext cx="1594898" cy="360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经传多赢01-白色(1)"/>
          <p:cNvPicPr>
            <a:picLocks noChangeAspect="1"/>
          </p:cNvPicPr>
          <p:nvPr userDrawn="1">
            <p:custDataLst>
              <p:tags r:id="rId2"/>
            </p:custDataLst>
          </p:nvPr>
        </p:nvPicPr>
        <p:blipFill>
          <a:blip r:embed="rId3"/>
          <a:stretch>
            <a:fillRect/>
          </a:stretch>
        </p:blipFill>
        <p:spPr>
          <a:xfrm>
            <a:off x="115570" y="200025"/>
            <a:ext cx="1554480" cy="349885"/>
          </a:xfrm>
          <a:prstGeom prst="rect">
            <a:avLst/>
          </a:prstGeom>
        </p:spPr>
      </p:pic>
      <p:cxnSp>
        <p:nvCxnSpPr>
          <p:cNvPr id="6" name="直接连接符 5"/>
          <p:cNvCxnSpPr/>
          <p:nvPr userDrawn="1">
            <p:custDataLst>
              <p:tags r:id="rId4"/>
            </p:custDataLst>
          </p:nvPr>
        </p:nvCxnSpPr>
        <p:spPr>
          <a:xfrm flipV="1">
            <a:off x="1581150" y="630555"/>
            <a:ext cx="8630920" cy="13335"/>
          </a:xfrm>
          <a:prstGeom prst="line">
            <a:avLst/>
          </a:prstGeom>
          <a:ln w="12700" cmpd="sng">
            <a:gradFill flip="none" rotWithShape="1">
              <a:gsLst>
                <a:gs pos="0">
                  <a:srgbClr val="FFFEEB">
                    <a:lumMod val="42000"/>
                    <a:lumOff val="58000"/>
                  </a:srgbClr>
                </a:gs>
                <a:gs pos="100000">
                  <a:srgbClr val="FFFF00">
                    <a:alpha val="0"/>
                  </a:srgbClr>
                </a:gs>
              </a:gsLst>
              <a:path path="shape">
                <a:fillToRect l="50000" t="50000" r="50000" b="50000"/>
              </a:path>
              <a:tileRect/>
            </a:gradFill>
            <a:prstDash val="solid"/>
          </a:ln>
        </p:spPr>
        <p:style>
          <a:lnRef idx="3">
            <a:schemeClr val="accent4"/>
          </a:lnRef>
          <a:fillRef idx="0">
            <a:schemeClr val="accent4"/>
          </a:fillRef>
          <a:effectRef idx="2">
            <a:schemeClr val="accent4"/>
          </a:effectRef>
          <a:fontRef idx="minor">
            <a:schemeClr val="tx1"/>
          </a:fontRef>
        </p:style>
      </p:cxnSp>
      <p:sp>
        <p:nvSpPr>
          <p:cNvPr id="8" name="文本框 7"/>
          <p:cNvSpPr txBox="1"/>
          <p:nvPr userDrawn="1"/>
        </p:nvSpPr>
        <p:spPr>
          <a:xfrm>
            <a:off x="0" y="6579870"/>
            <a:ext cx="12192635"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经传多赢资深投顾 :刘</a:t>
            </a:r>
            <a:r>
              <a:rPr lang="en-US" altLang="zh-CN"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 </a:t>
            </a:r>
            <a:r>
              <a:rPr lang="zh-CN" altLang="en-US"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涛丨执业编号:A1120619060024</a:t>
            </a:r>
            <a:r>
              <a:rPr lang="en-US" altLang="zh-CN"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  </a:t>
            </a:r>
            <a:r>
              <a:rPr lang="zh-CN" altLang="en-US"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endParaRPr>
          </a:p>
        </p:txBody>
      </p:sp>
      <p:pic>
        <p:nvPicPr>
          <p:cNvPr id="13" name="图片 12"/>
          <p:cNvPicPr>
            <a:picLocks noChangeAspect="1"/>
          </p:cNvPicPr>
          <p:nvPr userDrawn="1"/>
        </p:nvPicPr>
        <p:blipFill>
          <a:blip r:embed="rId5"/>
          <a:stretch>
            <a:fillRect/>
          </a:stretch>
        </p:blipFill>
        <p:spPr>
          <a:xfrm>
            <a:off x="635" y="622300"/>
            <a:ext cx="12192635" cy="6235700"/>
          </a:xfrm>
          <a:prstGeom prst="rect">
            <a:avLst/>
          </a:prstGeom>
        </p:spPr>
      </p:pic>
      <p:pic>
        <p:nvPicPr>
          <p:cNvPr id="15" name="图片 14" descr="PPT内页"/>
          <p:cNvPicPr>
            <a:picLocks noChangeAspect="1"/>
          </p:cNvPicPr>
          <p:nvPr userDrawn="1"/>
        </p:nvPicPr>
        <p:blipFill>
          <a:blip r:embed="rId6"/>
          <a:stretch>
            <a:fillRect/>
          </a:stretch>
        </p:blipFill>
        <p:spPr>
          <a:xfrm>
            <a:off x="635" y="0"/>
            <a:ext cx="12192000" cy="5156835"/>
          </a:xfrm>
          <a:prstGeom prst="rect">
            <a:avLst/>
          </a:prstGeom>
        </p:spPr>
      </p:pic>
      <p:sp>
        <p:nvSpPr>
          <p:cNvPr id="2" name="文本框 1"/>
          <p:cNvSpPr txBox="1"/>
          <p:nvPr userDrawn="1"/>
        </p:nvSpPr>
        <p:spPr>
          <a:xfrm>
            <a:off x="-635" y="6582410"/>
            <a:ext cx="12192000" cy="275590"/>
          </a:xfrm>
          <a:prstGeom prst="rect">
            <a:avLst/>
          </a:prstGeom>
          <a:noFill/>
        </p:spPr>
        <p:txBody>
          <a:bodyPr wrap="square" rtlCol="0">
            <a:spAutoFit/>
          </a:bodyPr>
          <a:p>
            <a:pPr algn="ctr"/>
            <a:r>
              <a:rPr lang="zh-CN"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经传多赢资深投顾：</a:t>
            </a:r>
            <a:r>
              <a:rPr lang="zh-CN" altLang="en-US"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刘涛丨执业编号：</a:t>
            </a:r>
            <a:r>
              <a:rPr lang="en-US" altLang="zh-CN"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pitchFamily="34" charset="-122"/>
                <a:sym typeface="+mn-ea"/>
              </a:rPr>
              <a:t> A1120619060024</a:t>
            </a:r>
            <a:r>
              <a:rPr lang="en-US" altLang="zh-CN" sz="12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rPr>
              <a:t>   </a:t>
            </a:r>
            <a:r>
              <a:rPr lang="zh-CN" altLang="en-US"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风险提示:观点基于软件数据和理论模型分析，仅供参考，不构成买卖建议，股市有风险，投资需谨慎。</a:t>
            </a:r>
            <a:endParaRPr lang="zh-CN" altLang="en-US"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pitchFamily="34" charset="-122"/>
            </a:endParaRPr>
          </a:p>
        </p:txBody>
      </p:sp>
      <p:pic>
        <p:nvPicPr>
          <p:cNvPr id="19" name="图片 18" descr="经传logo白色"/>
          <p:cNvPicPr>
            <a:picLocks noChangeAspect="1"/>
          </p:cNvPicPr>
          <p:nvPr userDrawn="1"/>
        </p:nvPicPr>
        <p:blipFill>
          <a:blip r:embed="rId7"/>
          <a:stretch>
            <a:fillRect/>
          </a:stretch>
        </p:blipFill>
        <p:spPr>
          <a:xfrm>
            <a:off x="10331450" y="182880"/>
            <a:ext cx="1594898" cy="360000"/>
          </a:xfrm>
          <a:prstGeom prst="rect">
            <a:avLst/>
          </a:prstGeom>
        </p:spPr>
      </p:pic>
      <p:pic>
        <p:nvPicPr>
          <p:cNvPr id="20" name="图片 19" descr="logo"/>
          <p:cNvPicPr>
            <a:picLocks noChangeAspect="1"/>
          </p:cNvPicPr>
          <p:nvPr userDrawn="1"/>
        </p:nvPicPr>
        <p:blipFill>
          <a:blip r:embed="rId8"/>
          <a:stretch>
            <a:fillRect/>
          </a:stretch>
        </p:blipFill>
        <p:spPr>
          <a:xfrm>
            <a:off x="227330" y="219075"/>
            <a:ext cx="2474678" cy="324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dirty="0"/>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dirty="0"/>
          </a:p>
        </p:txBody>
      </p:sp>
      <p:pic>
        <p:nvPicPr>
          <p:cNvPr id="10" name="图片 9" descr="介绍页"/>
          <p:cNvPicPr>
            <a:picLocks noChangeAspect="1"/>
          </p:cNvPicPr>
          <p:nvPr userDrawn="1"/>
        </p:nvPicPr>
        <p:blipFill>
          <a:blip r:embed="rId2"/>
          <a:stretch>
            <a:fillRect/>
          </a:stretch>
        </p:blipFill>
        <p:spPr>
          <a:xfrm>
            <a:off x="0" y="0"/>
            <a:ext cx="12192000" cy="6858000"/>
          </a:xfrm>
          <a:prstGeom prst="rect">
            <a:avLst/>
          </a:prstGeom>
        </p:spPr>
      </p:pic>
      <p:pic>
        <p:nvPicPr>
          <p:cNvPr id="17" name="图片 16" descr="经传logo白色"/>
          <p:cNvPicPr>
            <a:picLocks noChangeAspect="1"/>
          </p:cNvPicPr>
          <p:nvPr userDrawn="1"/>
        </p:nvPicPr>
        <p:blipFill>
          <a:blip r:embed="rId3"/>
          <a:stretch>
            <a:fillRect/>
          </a:stretch>
        </p:blipFill>
        <p:spPr>
          <a:xfrm>
            <a:off x="10331450" y="182880"/>
            <a:ext cx="1594898" cy="360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tags" Target="../tags/tag11.xml"/><Relationship Id="rId7" Type="http://schemas.openxmlformats.org/officeDocument/2006/relationships/tags" Target="../tags/tag10.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tags" Target="../tags/tag13.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theme" Target="../theme/theme2.xml"/><Relationship Id="rId8" Type="http://schemas.openxmlformats.org/officeDocument/2006/relationships/tags" Target="../tags/tag21.xml"/><Relationship Id="rId7" Type="http://schemas.openxmlformats.org/officeDocument/2006/relationships/tags" Target="../tags/tag20.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5"/>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6"/>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7"/>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8"/>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9"/>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0"/>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8"/>
    </p:custDataLst>
  </p:cSld>
  <p:clrMap bg1="lt1" tx1="dk1" bg2="lt2" tx2="dk2" accent1="accent1" accent2="accent2" accent3="accent3" accent4="accent4" accent5="accent5" accent6="accent6" hlink="hlink" folHlink="folHlink"/>
  <p:sldLayoutIdLst>
    <p:sldLayoutId id="2147483654" r:id="rId1"/>
    <p:sldLayoutId id="2147483655" r:id="rId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tags" Target="../tags/tag25.xml"/><Relationship Id="rId4" Type="http://schemas.openxmlformats.org/officeDocument/2006/relationships/image" Target="../media/image9.png"/><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s>
</file>

<file path=ppt/slides/_rels/slide10.xml.rels><?xml version="1.0" encoding="UTF-8" standalone="yes"?>
<Relationships xmlns="http://schemas.openxmlformats.org/package/2006/relationships"><Relationship Id="rId9" Type="http://schemas.openxmlformats.org/officeDocument/2006/relationships/tags" Target="../tags/tag78.xml"/><Relationship Id="rId8" Type="http://schemas.openxmlformats.org/officeDocument/2006/relationships/tags" Target="../tags/tag77.xml"/><Relationship Id="rId7" Type="http://schemas.openxmlformats.org/officeDocument/2006/relationships/tags" Target="../tags/tag76.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 Id="rId3" Type="http://schemas.openxmlformats.org/officeDocument/2006/relationships/tags" Target="../tags/tag72.xml"/><Relationship Id="rId20" Type="http://schemas.openxmlformats.org/officeDocument/2006/relationships/slideLayout" Target="../slideLayouts/slideLayout2.xml"/><Relationship Id="rId2" Type="http://schemas.openxmlformats.org/officeDocument/2006/relationships/tags" Target="../tags/tag71.xml"/><Relationship Id="rId19" Type="http://schemas.openxmlformats.org/officeDocument/2006/relationships/tags" Target="../tags/tag88.xml"/><Relationship Id="rId18" Type="http://schemas.openxmlformats.org/officeDocument/2006/relationships/tags" Target="../tags/tag87.xml"/><Relationship Id="rId17" Type="http://schemas.openxmlformats.org/officeDocument/2006/relationships/tags" Target="../tags/tag86.xml"/><Relationship Id="rId16" Type="http://schemas.openxmlformats.org/officeDocument/2006/relationships/tags" Target="../tags/tag85.xml"/><Relationship Id="rId15" Type="http://schemas.openxmlformats.org/officeDocument/2006/relationships/tags" Target="../tags/tag84.xml"/><Relationship Id="rId14" Type="http://schemas.openxmlformats.org/officeDocument/2006/relationships/tags" Target="../tags/tag83.xml"/><Relationship Id="rId13" Type="http://schemas.openxmlformats.org/officeDocument/2006/relationships/tags" Target="../tags/tag82.xml"/><Relationship Id="rId12" Type="http://schemas.openxmlformats.org/officeDocument/2006/relationships/tags" Target="../tags/tag81.xml"/><Relationship Id="rId11" Type="http://schemas.openxmlformats.org/officeDocument/2006/relationships/tags" Target="../tags/tag80.xml"/><Relationship Id="rId10" Type="http://schemas.openxmlformats.org/officeDocument/2006/relationships/tags" Target="../tags/tag79.xml"/><Relationship Id="rId1" Type="http://schemas.openxmlformats.org/officeDocument/2006/relationships/tags" Target="../tags/tag7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9.xml"/><Relationship Id="rId1"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0.xml"/><Relationship Id="rId1" Type="http://schemas.openxmlformats.org/officeDocument/2006/relationships/image" Target="../media/image21.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91.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2.xml"/><Relationship Id="rId1"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3.xml"/><Relationship Id="rId1"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4.xml"/><Relationship Id="rId1"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01.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tags" Target="../tags/tag95.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102.xml"/><Relationship Id="rId2" Type="http://schemas.openxmlformats.org/officeDocument/2006/relationships/image" Target="../media/image29.png"/><Relationship Id="rId1" Type="http://schemas.openxmlformats.org/officeDocument/2006/relationships/image" Target="../media/image28.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103.xml"/><Relationship Id="rId2" Type="http://schemas.openxmlformats.org/officeDocument/2006/relationships/image" Target="../media/image30.png"/><Relationship Id="rId1" Type="http://schemas.openxmlformats.org/officeDocument/2006/relationships/image" Target="../media/image28.png"/></Relationships>
</file>

<file path=ppt/slides/_rels/slide2.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9" Type="http://schemas.openxmlformats.org/officeDocument/2006/relationships/slideLayout" Target="../slideLayouts/slideLayout2.xml"/><Relationship Id="rId28" Type="http://schemas.openxmlformats.org/officeDocument/2006/relationships/tags" Target="../tags/tag47.xml"/><Relationship Id="rId27" Type="http://schemas.openxmlformats.org/officeDocument/2006/relationships/image" Target="../media/image15.svg"/><Relationship Id="rId26" Type="http://schemas.openxmlformats.org/officeDocument/2006/relationships/image" Target="../media/image14.png"/><Relationship Id="rId25" Type="http://schemas.openxmlformats.org/officeDocument/2006/relationships/tags" Target="../tags/tag46.xml"/><Relationship Id="rId24" Type="http://schemas.openxmlformats.org/officeDocument/2006/relationships/image" Target="../media/image13.svg"/><Relationship Id="rId23" Type="http://schemas.openxmlformats.org/officeDocument/2006/relationships/image" Target="../media/image12.png"/><Relationship Id="rId22" Type="http://schemas.openxmlformats.org/officeDocument/2006/relationships/tags" Target="../tags/tag45.xml"/><Relationship Id="rId21" Type="http://schemas.openxmlformats.org/officeDocument/2006/relationships/image" Target="../media/image11.svg"/><Relationship Id="rId20" Type="http://schemas.openxmlformats.org/officeDocument/2006/relationships/image" Target="../media/image10.png"/><Relationship Id="rId2" Type="http://schemas.openxmlformats.org/officeDocument/2006/relationships/tags" Target="../tags/tag27.xml"/><Relationship Id="rId19" Type="http://schemas.openxmlformats.org/officeDocument/2006/relationships/tags" Target="../tags/tag44.xml"/><Relationship Id="rId18" Type="http://schemas.openxmlformats.org/officeDocument/2006/relationships/tags" Target="../tags/tag43.xml"/><Relationship Id="rId17" Type="http://schemas.openxmlformats.org/officeDocument/2006/relationships/tags" Target="../tags/tag42.xml"/><Relationship Id="rId16" Type="http://schemas.openxmlformats.org/officeDocument/2006/relationships/tags" Target="../tags/tag41.xml"/><Relationship Id="rId15" Type="http://schemas.openxmlformats.org/officeDocument/2006/relationships/tags" Target="../tags/tag40.xml"/><Relationship Id="rId14" Type="http://schemas.openxmlformats.org/officeDocument/2006/relationships/tags" Target="../tags/tag39.xml"/><Relationship Id="rId13" Type="http://schemas.openxmlformats.org/officeDocument/2006/relationships/tags" Target="../tags/tag38.xml"/><Relationship Id="rId12" Type="http://schemas.openxmlformats.org/officeDocument/2006/relationships/tags" Target="../tags/tag37.xml"/><Relationship Id="rId11" Type="http://schemas.openxmlformats.org/officeDocument/2006/relationships/tags" Target="../tags/tag36.xml"/><Relationship Id="rId10" Type="http://schemas.openxmlformats.org/officeDocument/2006/relationships/tags" Target="../tags/tag35.xml"/><Relationship Id="rId1" Type="http://schemas.openxmlformats.org/officeDocument/2006/relationships/tags" Target="../tags/tag26.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104.xml"/><Relationship Id="rId2" Type="http://schemas.openxmlformats.org/officeDocument/2006/relationships/image" Target="../media/image31.png"/><Relationship Id="rId1"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05.xml"/><Relationship Id="rId1"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8.xml"/><Relationship Id="rId1"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9.xml"/><Relationship Id="rId1"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2.xml"/><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xml"/><Relationship Id="rId1" Type="http://schemas.openxmlformats.org/officeDocument/2006/relationships/image" Target="../media/image19.png"/></Relationships>
</file>

<file path=ppt/slides/_rels/slide9.xml.rels><?xml version="1.0" encoding="UTF-8" standalone="yes"?>
<Relationships xmlns="http://schemas.openxmlformats.org/package/2006/relationships"><Relationship Id="rId9" Type="http://schemas.openxmlformats.org/officeDocument/2006/relationships/tags" Target="../tags/tag62.xml"/><Relationship Id="rId8" Type="http://schemas.openxmlformats.org/officeDocument/2006/relationships/tags" Target="../tags/tag61.xml"/><Relationship Id="rId7" Type="http://schemas.openxmlformats.org/officeDocument/2006/relationships/tags" Target="../tags/tag60.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7" Type="http://schemas.openxmlformats.org/officeDocument/2006/relationships/slideLayout" Target="../slideLayouts/slideLayout2.xml"/><Relationship Id="rId16" Type="http://schemas.openxmlformats.org/officeDocument/2006/relationships/tags" Target="../tags/tag69.xml"/><Relationship Id="rId15" Type="http://schemas.openxmlformats.org/officeDocument/2006/relationships/tags" Target="../tags/tag68.xml"/><Relationship Id="rId14" Type="http://schemas.openxmlformats.org/officeDocument/2006/relationships/tags" Target="../tags/tag67.xml"/><Relationship Id="rId13" Type="http://schemas.openxmlformats.org/officeDocument/2006/relationships/tags" Target="../tags/tag66.xml"/><Relationship Id="rId12" Type="http://schemas.openxmlformats.org/officeDocument/2006/relationships/tags" Target="../tags/tag65.xml"/><Relationship Id="rId11" Type="http://schemas.openxmlformats.org/officeDocument/2006/relationships/tags" Target="../tags/tag64.xml"/><Relationship Id="rId10" Type="http://schemas.openxmlformats.org/officeDocument/2006/relationships/tags" Target="../tags/tag63.xml"/><Relationship Id="rId1" Type="http://schemas.openxmlformats.org/officeDocument/2006/relationships/tags" Target="../tags/tag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 name="文本框 17"/>
          <p:cNvSpPr txBox="1"/>
          <p:nvPr>
            <p:custDataLst>
              <p:tags r:id="rId1"/>
            </p:custDataLst>
          </p:nvPr>
        </p:nvSpPr>
        <p:spPr>
          <a:xfrm>
            <a:off x="1950085" y="4187825"/>
            <a:ext cx="6123305" cy="1071245"/>
          </a:xfrm>
          <a:prstGeom prst="rect">
            <a:avLst/>
          </a:prstGeom>
          <a:noFill/>
        </p:spPr>
        <p:txBody>
          <a:bodyPr wrap="square" rtlCol="0">
            <a:noAutofit/>
          </a:bodyPr>
          <a:p>
            <a:pPr algn="just" fontAlgn="auto">
              <a:lnSpc>
                <a:spcPct val="120000"/>
              </a:lnSpc>
            </a:pPr>
            <a:r>
              <a:rPr lang="zh-CN" altLang="en-US" sz="1600">
                <a:solidFill>
                  <a:schemeClr val="tx1">
                    <a:lumMod val="75000"/>
                    <a:lumOff val="2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十多年从业经验,专注实战操作研究，独创《人气战法》《黄金战法》《绝对龙头战法》，熟知散户操作心理，建立完整盈利模式，精湛的短线技术，准确把握市场热点，帮助散户们在操作中确定方向，深受全国用户喜爱！</a:t>
            </a:r>
            <a:endParaRPr lang="zh-CN" altLang="en-US" sz="1600">
              <a:solidFill>
                <a:schemeClr val="tx1">
                  <a:lumMod val="75000"/>
                  <a:lumOff val="2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endParaRPr>
          </a:p>
        </p:txBody>
      </p:sp>
      <p:sp>
        <p:nvSpPr>
          <p:cNvPr id="6" name="文本框 5"/>
          <p:cNvSpPr txBox="1"/>
          <p:nvPr/>
        </p:nvSpPr>
        <p:spPr>
          <a:xfrm>
            <a:off x="4909185" y="4303395"/>
            <a:ext cx="398780" cy="445135"/>
          </a:xfrm>
          <a:prstGeom prst="rect">
            <a:avLst/>
          </a:prstGeom>
          <a:noFill/>
        </p:spPr>
        <p:txBody>
          <a:bodyPr wrap="square" rtlCol="0">
            <a:spAutoFit/>
          </a:bodyPr>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endParaRPr>
          </a:p>
        </p:txBody>
      </p:sp>
      <p:sp>
        <p:nvSpPr>
          <p:cNvPr id="8" name="文本框 7"/>
          <p:cNvSpPr txBox="1"/>
          <p:nvPr>
            <p:custDataLst>
              <p:tags r:id="rId2"/>
            </p:custDataLst>
          </p:nvPr>
        </p:nvSpPr>
        <p:spPr>
          <a:xfrm>
            <a:off x="4909185" y="4617720"/>
            <a:ext cx="398780" cy="445135"/>
          </a:xfrm>
          <a:prstGeom prst="rect">
            <a:avLst/>
          </a:prstGeom>
          <a:noFill/>
        </p:spPr>
        <p:txBody>
          <a:bodyPr wrap="square" rtlCol="0">
            <a:spAutoFit/>
          </a:bodyPr>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endParaRPr>
          </a:p>
        </p:txBody>
      </p:sp>
      <p:sp>
        <p:nvSpPr>
          <p:cNvPr id="5" name="文本框 4"/>
          <p:cNvSpPr txBox="1"/>
          <p:nvPr>
            <p:custDataLst>
              <p:tags r:id="rId3"/>
            </p:custDataLst>
          </p:nvPr>
        </p:nvSpPr>
        <p:spPr>
          <a:xfrm>
            <a:off x="4290060" y="3625850"/>
            <a:ext cx="4839335" cy="384810"/>
          </a:xfrm>
          <a:prstGeom prst="rect">
            <a:avLst/>
          </a:prstGeom>
          <a:noFill/>
        </p:spPr>
        <p:txBody>
          <a:bodyPr wrap="square" rtlCol="0">
            <a:noAutofit/>
          </a:bodyPr>
          <a:p>
            <a:r>
              <a:rPr lang="zh-CN" altLang="en-US">
                <a:solidFill>
                  <a:srgbClr val="742F0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刘</a:t>
            </a:r>
            <a:r>
              <a:rPr lang="en-US" altLang="zh-CN">
                <a:solidFill>
                  <a:srgbClr val="742F0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a:solidFill>
                  <a:srgbClr val="742F0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涛</a:t>
            </a:r>
            <a:r>
              <a:rPr lang="en-US" altLang="zh-CN">
                <a:solidFill>
                  <a:srgbClr val="742F0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 执业编号:A1120619060024</a:t>
            </a:r>
            <a:endParaRPr lang="en-US" altLang="zh-CN">
              <a:solidFill>
                <a:srgbClr val="742F0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4" name="文本框 3"/>
          <p:cNvSpPr txBox="1"/>
          <p:nvPr userDrawn="1"/>
        </p:nvSpPr>
        <p:spPr>
          <a:xfrm>
            <a:off x="1205230" y="3541395"/>
            <a:ext cx="2522855" cy="491490"/>
          </a:xfrm>
          <a:prstGeom prst="rect">
            <a:avLst/>
          </a:prstGeom>
          <a:noFill/>
        </p:spPr>
        <p:txBody>
          <a:bodyPr wrap="square" rtlCol="0">
            <a:spAutoFit/>
          </a:bodyPr>
          <a:p>
            <a:r>
              <a:rPr lang="en-US" sz="2600" dirty="0">
                <a:solidFill>
                  <a:srgbClr val="915C09"/>
                </a:solidFill>
                <a:latin typeface="思源黑体 CN Medium" panose="020B0600000000000000" pitchFamily="34" charset="-122"/>
                <a:ea typeface="思源黑体 CN Medium" panose="020B0600000000000000" pitchFamily="34" charset="-122"/>
                <a:sym typeface="+mn-ea"/>
              </a:rPr>
              <a:t>7</a:t>
            </a:r>
            <a:r>
              <a:rPr sz="2600" dirty="0">
                <a:solidFill>
                  <a:srgbClr val="915C09"/>
                </a:solidFill>
                <a:latin typeface="思源黑体 CN Medium" panose="020B0600000000000000" pitchFamily="34" charset="-122"/>
                <a:ea typeface="思源黑体 CN Medium" panose="020B0600000000000000" pitchFamily="34" charset="-122"/>
                <a:sym typeface="+mn-ea"/>
              </a:rPr>
              <a:t>月</a:t>
            </a:r>
            <a:r>
              <a:rPr lang="en-US" sz="2600" dirty="0">
                <a:solidFill>
                  <a:srgbClr val="915C09"/>
                </a:solidFill>
                <a:latin typeface="思源黑体 CN Medium" panose="020B0600000000000000" pitchFamily="34" charset="-122"/>
                <a:ea typeface="思源黑体 CN Medium" panose="020B0600000000000000" pitchFamily="34" charset="-122"/>
                <a:sym typeface="+mn-ea"/>
              </a:rPr>
              <a:t>10</a:t>
            </a:r>
            <a:r>
              <a:rPr sz="2600" dirty="0">
                <a:solidFill>
                  <a:srgbClr val="915C09"/>
                </a:solidFill>
                <a:latin typeface="思源黑体 CN Medium" panose="020B0600000000000000" pitchFamily="34" charset="-122"/>
                <a:ea typeface="思源黑体 CN Medium" panose="020B0600000000000000" pitchFamily="34" charset="-122"/>
                <a:sym typeface="+mn-ea"/>
              </a:rPr>
              <a:t>日</a:t>
            </a:r>
            <a:r>
              <a:rPr lang="en-US" sz="2600" dirty="0">
                <a:solidFill>
                  <a:srgbClr val="915C09"/>
                </a:solidFill>
                <a:latin typeface="思源黑体 CN Medium" panose="020B0600000000000000" pitchFamily="34" charset="-122"/>
                <a:ea typeface="思源黑体 CN Medium" panose="020B0600000000000000" pitchFamily="34" charset="-122"/>
                <a:sym typeface="+mn-ea"/>
              </a:rPr>
              <a:t> 20</a:t>
            </a:r>
            <a:r>
              <a:rPr lang="zh-CN" altLang="en-US" sz="2600" dirty="0">
                <a:solidFill>
                  <a:srgbClr val="915C09"/>
                </a:solidFill>
                <a:latin typeface="思源黑体 CN Medium" panose="020B0600000000000000" pitchFamily="34" charset="-122"/>
                <a:ea typeface="思源黑体 CN Medium" panose="020B0600000000000000" pitchFamily="34" charset="-122"/>
                <a:sym typeface="+mn-ea"/>
              </a:rPr>
              <a:t>：</a:t>
            </a:r>
            <a:r>
              <a:rPr lang="en-US" sz="2600" dirty="0">
                <a:solidFill>
                  <a:srgbClr val="915C09"/>
                </a:solidFill>
                <a:latin typeface="思源黑体 CN Medium" panose="020B0600000000000000" pitchFamily="34" charset="-122"/>
                <a:ea typeface="思源黑体 CN Medium" panose="020B0600000000000000" pitchFamily="34" charset="-122"/>
                <a:sym typeface="+mn-ea"/>
              </a:rPr>
              <a:t>15</a:t>
            </a:r>
            <a:endParaRPr lang="en-US" sz="2600" dirty="0">
              <a:solidFill>
                <a:srgbClr val="915C09"/>
              </a:solidFill>
              <a:latin typeface="思源黑体 CN Medium" panose="020B0600000000000000" pitchFamily="34" charset="-122"/>
              <a:ea typeface="思源黑体 CN Medium" panose="020B0600000000000000" pitchFamily="34" charset="-122"/>
              <a:sym typeface="+mn-ea"/>
            </a:endParaRPr>
          </a:p>
        </p:txBody>
      </p:sp>
      <p:pic>
        <p:nvPicPr>
          <p:cNvPr id="7" name="图片 6" descr="刘涛_1661826554142"/>
          <p:cNvPicPr>
            <a:picLocks noChangeAspect="1"/>
          </p:cNvPicPr>
          <p:nvPr/>
        </p:nvPicPr>
        <p:blipFill>
          <a:blip r:embed="rId4"/>
          <a:srcRect b="9903"/>
          <a:stretch>
            <a:fillRect/>
          </a:stretch>
        </p:blipFill>
        <p:spPr>
          <a:xfrm>
            <a:off x="8133080" y="675640"/>
            <a:ext cx="3101340" cy="5083810"/>
          </a:xfrm>
          <a:prstGeom prst="rect">
            <a:avLst/>
          </a:prstGeom>
        </p:spPr>
      </p:pic>
      <p:sp>
        <p:nvSpPr>
          <p:cNvPr id="9" name="文本框 8"/>
          <p:cNvSpPr txBox="1"/>
          <p:nvPr/>
        </p:nvSpPr>
        <p:spPr>
          <a:xfrm>
            <a:off x="1279525" y="906145"/>
            <a:ext cx="7658100" cy="2343150"/>
          </a:xfrm>
          <a:prstGeom prst="rect">
            <a:avLst/>
          </a:prstGeom>
          <a:noFill/>
        </p:spPr>
        <p:txBody>
          <a:bodyPr wrap="square" rtlCol="0">
            <a:noAutofit/>
          </a:bodyPr>
          <a:p>
            <a:pPr algn="ctr">
              <a:lnSpc>
                <a:spcPct val="90000"/>
              </a:lnSpc>
            </a:pPr>
            <a:r>
              <a:rPr lang="en-US" altLang="zh-CN" sz="6000" b="0" i="0" dirty="0">
                <a:solidFill>
                  <a:schemeClr val="bg1"/>
                </a:solidFill>
                <a:effectLst/>
                <a:latin typeface="思源黑体 CN Heavy" panose="020B0A00000000000000" pitchFamily="34" charset="-122"/>
                <a:ea typeface="思源黑体 CN Heavy" panose="020B0A00000000000000" pitchFamily="34" charset="-122"/>
              </a:rPr>
              <a:t> </a:t>
            </a:r>
            <a:endParaRPr lang="zh-CN" altLang="en-US" sz="6000" b="0" i="0" dirty="0">
              <a:solidFill>
                <a:schemeClr val="bg1"/>
              </a:solidFill>
              <a:effectLst/>
              <a:latin typeface="思源黑体 CN Heavy" panose="020B0A00000000000000" pitchFamily="34" charset="-122"/>
              <a:ea typeface="思源黑体 CN Heavy" panose="020B0A00000000000000" pitchFamily="34" charset="-122"/>
            </a:endParaRPr>
          </a:p>
        </p:txBody>
      </p:sp>
      <p:sp>
        <p:nvSpPr>
          <p:cNvPr id="2" name="文本框 1"/>
          <p:cNvSpPr txBox="1"/>
          <p:nvPr/>
        </p:nvSpPr>
        <p:spPr>
          <a:xfrm>
            <a:off x="609600" y="598805"/>
            <a:ext cx="8155305" cy="1753235"/>
          </a:xfrm>
          <a:prstGeom prst="rect">
            <a:avLst/>
          </a:prstGeom>
          <a:noFill/>
        </p:spPr>
        <p:txBody>
          <a:bodyPr wrap="square" rtlCol="0" anchor="t">
            <a:spAutoFit/>
          </a:bodyPr>
          <a:p>
            <a:pPr algn="ctr">
              <a:lnSpc>
                <a:spcPct val="90000"/>
              </a:lnSpc>
            </a:pPr>
            <a:r>
              <a:rPr lang="en-US" altLang="zh-CN" sz="6000" dirty="0">
                <a:solidFill>
                  <a:schemeClr val="bg1"/>
                </a:solidFill>
                <a:effectLst/>
                <a:latin typeface="思源黑体 CN Heavy" panose="020B0A00000000000000" pitchFamily="34" charset="-122"/>
                <a:ea typeface="思源黑体 CN Heavy" panose="020B0A00000000000000" pitchFamily="34" charset="-122"/>
                <a:sym typeface="+mn-ea"/>
              </a:rPr>
              <a:t> </a:t>
            </a:r>
            <a:endParaRPr lang="zh-CN" altLang="en-US" sz="6000" dirty="0">
              <a:solidFill>
                <a:schemeClr val="bg1"/>
              </a:solidFill>
              <a:effectLst/>
              <a:latin typeface="思源黑体 CN Heavy" panose="020B0A00000000000000" pitchFamily="34" charset="-122"/>
              <a:ea typeface="思源黑体 CN Heavy" panose="020B0A00000000000000" pitchFamily="34" charset="-122"/>
              <a:sym typeface="+mn-ea"/>
            </a:endParaRPr>
          </a:p>
          <a:p>
            <a:pPr algn="ctr">
              <a:lnSpc>
                <a:spcPct val="90000"/>
              </a:lnSpc>
            </a:pPr>
            <a:r>
              <a:rPr lang="zh-CN" altLang="en-US" sz="6000" dirty="0">
                <a:solidFill>
                  <a:schemeClr val="bg1"/>
                </a:solidFill>
                <a:effectLst/>
                <a:latin typeface="思源黑体 CN Heavy" panose="020B0A00000000000000" pitchFamily="34" charset="-122"/>
                <a:ea typeface="思源黑体 CN Heavy" panose="020B0A00000000000000" pitchFamily="34" charset="-122"/>
                <a:sym typeface="+mn-ea"/>
              </a:rPr>
              <a:t>主题趋势</a:t>
            </a:r>
            <a:r>
              <a:rPr lang="zh-CN" altLang="en-US" sz="6000" dirty="0">
                <a:solidFill>
                  <a:schemeClr val="bg1"/>
                </a:solidFill>
                <a:effectLst/>
                <a:latin typeface="思源黑体 CN Heavy" panose="020B0A00000000000000" pitchFamily="34" charset="-122"/>
                <a:ea typeface="思源黑体 CN Heavy" panose="020B0A00000000000000" pitchFamily="34" charset="-122"/>
                <a:sym typeface="+mn-ea"/>
              </a:rPr>
              <a:t>讲解</a:t>
            </a:r>
            <a:endParaRPr lang="zh-CN" altLang="en-US" sz="6000" dirty="0">
              <a:solidFill>
                <a:schemeClr val="bg1"/>
              </a:solidFill>
              <a:effectLst/>
              <a:latin typeface="思源黑体 CN Heavy" panose="020B0A00000000000000" pitchFamily="34" charset="-122"/>
              <a:ea typeface="思源黑体 CN Heavy" panose="020B0A00000000000000" pitchFamily="34" charset="-122"/>
              <a:sym typeface="+mn-ea"/>
            </a:endParaRPr>
          </a:p>
        </p:txBody>
      </p:sp>
    </p:spTree>
    <p:custDataLst>
      <p:tags r:id="rId5"/>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288540" y="86360"/>
            <a:ext cx="7823835" cy="521970"/>
          </a:xfrm>
          <a:prstGeom prst="rect">
            <a:avLst/>
          </a:prstGeom>
          <a:noFill/>
        </p:spPr>
        <p:txBody>
          <a:bodyPr wrap="square" rtlCol="0">
            <a:spAutoFit/>
          </a:bodyPr>
          <a:p>
            <a:r>
              <a:rPr lang="en-US" altLang="zh-CN" sz="2800" b="1">
                <a:solidFill>
                  <a:schemeClr val="bg1"/>
                </a:solidFill>
              </a:rPr>
              <a:t>             </a:t>
            </a:r>
            <a:r>
              <a:rPr lang="zh-CN" altLang="en-US" sz="2800" b="1">
                <a:solidFill>
                  <a:schemeClr val="bg1"/>
                </a:solidFill>
              </a:rPr>
              <a:t>政策</a:t>
            </a:r>
            <a:r>
              <a:rPr lang="en-US" altLang="zh-CN" sz="2800" b="1">
                <a:solidFill>
                  <a:schemeClr val="bg1"/>
                </a:solidFill>
              </a:rPr>
              <a:t>+</a:t>
            </a:r>
            <a:r>
              <a:rPr lang="zh-CN" altLang="en-US" sz="2800" b="1">
                <a:solidFill>
                  <a:schemeClr val="bg1"/>
                </a:solidFill>
              </a:rPr>
              <a:t>技术</a:t>
            </a:r>
            <a:r>
              <a:rPr lang="en-US" altLang="zh-CN" sz="2800" b="1">
                <a:solidFill>
                  <a:schemeClr val="bg1"/>
                </a:solidFill>
              </a:rPr>
              <a:t>+</a:t>
            </a:r>
            <a:r>
              <a:rPr lang="zh-CN" altLang="en-US" sz="2800" b="1">
                <a:solidFill>
                  <a:schemeClr val="bg1"/>
                </a:solidFill>
              </a:rPr>
              <a:t>流动性</a:t>
            </a:r>
            <a:r>
              <a:rPr lang="en-US" altLang="zh-CN" sz="2800" b="1">
                <a:solidFill>
                  <a:schemeClr val="bg1"/>
                </a:solidFill>
              </a:rPr>
              <a:t>=</a:t>
            </a:r>
            <a:r>
              <a:rPr lang="zh-CN" altLang="en-US" sz="2800" b="1">
                <a:solidFill>
                  <a:schemeClr val="bg1"/>
                </a:solidFill>
              </a:rPr>
              <a:t>核心</a:t>
            </a:r>
            <a:r>
              <a:rPr lang="zh-CN" altLang="en-US" sz="2800" b="1">
                <a:solidFill>
                  <a:schemeClr val="bg1"/>
                </a:solidFill>
              </a:rPr>
              <a:t>主线</a:t>
            </a:r>
            <a:endParaRPr lang="zh-CN" altLang="en-US" sz="2800" b="1">
              <a:solidFill>
                <a:schemeClr val="bg1"/>
              </a:solidFill>
            </a:endParaRPr>
          </a:p>
        </p:txBody>
      </p:sp>
      <p:sp useBgFill="1">
        <p:nvSpPr>
          <p:cNvPr id="45" name="单圆角矩形 5"/>
          <p:cNvSpPr/>
          <p:nvPr>
            <p:custDataLst>
              <p:tags r:id="rId1"/>
            </p:custDataLst>
          </p:nvPr>
        </p:nvSpPr>
        <p:spPr>
          <a:xfrm>
            <a:off x="676593" y="1412558"/>
            <a:ext cx="10810875" cy="1415415"/>
          </a:xfrm>
          <a:prstGeom prst="round1Rect">
            <a:avLst>
              <a:gd name="adj" fmla="val 0"/>
            </a:avLst>
          </a:prstGeom>
          <a:ln>
            <a:noFill/>
          </a:ln>
          <a:effectLst>
            <a:outerShdw blurRad="203200" dist="76200" dir="8100000" algn="tr" rotWithShape="0">
              <a:schemeClr val="accent1">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algn="ctr"/>
            <a:endParaRPr lang="zh-CN" altLang="en-US" sz="2400" b="1" spc="300">
              <a:solidFill>
                <a:schemeClr val="lt1">
                  <a:lumMod val="100000"/>
                </a:schemeClr>
              </a:solidFill>
              <a:latin typeface="+mj-ea"/>
              <a:ea typeface="+mj-ea"/>
              <a:sym typeface="+mn-ea"/>
            </a:endParaRPr>
          </a:p>
        </p:txBody>
      </p:sp>
      <p:sp useBgFill="1">
        <p:nvSpPr>
          <p:cNvPr id="9" name="单圆角矩形 5"/>
          <p:cNvSpPr/>
          <p:nvPr>
            <p:custDataLst>
              <p:tags r:id="rId2"/>
            </p:custDataLst>
          </p:nvPr>
        </p:nvSpPr>
        <p:spPr>
          <a:xfrm>
            <a:off x="676593" y="1412558"/>
            <a:ext cx="10810875" cy="1415415"/>
          </a:xfrm>
          <a:prstGeom prst="round1Rect">
            <a:avLst>
              <a:gd name="adj" fmla="val 0"/>
            </a:avLst>
          </a:prstGeom>
          <a:solidFill>
            <a:schemeClr val="lt1">
              <a:lumMod val="100000"/>
              <a:alpha val="20000"/>
            </a:schemeClr>
          </a:solidFill>
          <a:ln>
            <a:solidFill>
              <a:schemeClr val="accent1">
                <a:lumMod val="60000"/>
                <a:lumOff val="40000"/>
                <a:alpha val="35000"/>
              </a:schemeClr>
            </a:solidFill>
          </a:ln>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lvl="0" algn="ctr">
              <a:buClrTx/>
              <a:buSzTx/>
              <a:buFontTx/>
            </a:pPr>
            <a:endParaRPr lang="zh-CN" altLang="en-US" sz="2400" b="1" spc="300">
              <a:solidFill>
                <a:schemeClr val="lt1">
                  <a:lumMod val="100000"/>
                </a:schemeClr>
              </a:solidFill>
              <a:latin typeface="+mj-ea"/>
              <a:ea typeface="+mj-ea"/>
              <a:sym typeface="+mn-ea"/>
            </a:endParaRPr>
          </a:p>
        </p:txBody>
      </p:sp>
      <p:sp>
        <p:nvSpPr>
          <p:cNvPr id="3" name="矩形 2"/>
          <p:cNvSpPr/>
          <p:nvPr>
            <p:custDataLst>
              <p:tags r:id="rId3"/>
            </p:custDataLst>
          </p:nvPr>
        </p:nvSpPr>
        <p:spPr>
          <a:xfrm>
            <a:off x="1361758" y="1658303"/>
            <a:ext cx="9838690" cy="435610"/>
          </a:xfrm>
          <a:prstGeom prst="rect">
            <a:avLst/>
          </a:prstGeom>
          <a:noFill/>
        </p:spPr>
        <p:txBody>
          <a:bodyPr wrap="square" lIns="0" tIns="0" rIns="0" bIns="0" rtlCol="0" anchor="b">
            <a:noAutofit/>
          </a:bodyPr>
          <a:p>
            <a:pPr>
              <a:spcBef>
                <a:spcPct val="0"/>
              </a:spcBef>
              <a:spcAft>
                <a:spcPct val="0"/>
              </a:spcAft>
            </a:pPr>
            <a:r>
              <a:rPr lang="zh-CN" altLang="en-US" sz="2400" b="1">
                <a:solidFill>
                  <a:schemeClr val="accent1"/>
                </a:solidFill>
                <a:latin typeface="+mn-ea"/>
                <a:cs typeface="+mn-ea"/>
              </a:rPr>
              <a:t>政策炒作事件大于事件性炒作</a:t>
            </a:r>
            <a:endParaRPr lang="zh-CN" altLang="en-US" sz="2400" b="1">
              <a:solidFill>
                <a:schemeClr val="accent1"/>
              </a:solidFill>
              <a:latin typeface="+mn-ea"/>
              <a:cs typeface="+mn-ea"/>
            </a:endParaRPr>
          </a:p>
        </p:txBody>
      </p:sp>
      <p:sp>
        <p:nvSpPr>
          <p:cNvPr id="4" name="矩形 3"/>
          <p:cNvSpPr/>
          <p:nvPr>
            <p:custDataLst>
              <p:tags r:id="rId4"/>
            </p:custDataLst>
          </p:nvPr>
        </p:nvSpPr>
        <p:spPr>
          <a:xfrm>
            <a:off x="1362075" y="2149475"/>
            <a:ext cx="10125075" cy="638810"/>
          </a:xfrm>
          <a:prstGeom prst="rect">
            <a:avLst/>
          </a:prstGeom>
          <a:noFill/>
        </p:spPr>
        <p:txBody>
          <a:bodyPr wrap="square" lIns="0" tIns="0" rIns="0" bIns="0" rtlCol="0" anchor="t" anchorCtr="0">
            <a:noAutofit/>
          </a:bodyPr>
          <a:p>
            <a:pPr indent="0" fontAlgn="auto">
              <a:lnSpc>
                <a:spcPct val="135000"/>
              </a:lnSpc>
              <a:spcBef>
                <a:spcPct val="0"/>
              </a:spcBef>
              <a:spcAft>
                <a:spcPct val="0"/>
              </a:spcAft>
            </a:pPr>
            <a:r>
              <a:rPr lang="zh-CN" altLang="en-US" dirty="0">
                <a:solidFill>
                  <a:schemeClr val="tx1">
                    <a:lumMod val="85000"/>
                    <a:lumOff val="15000"/>
                  </a:schemeClr>
                </a:solidFill>
                <a:latin typeface="+mn-ea"/>
                <a:cs typeface="+mn-ea"/>
                <a:sym typeface="+mn-ea"/>
              </a:rPr>
              <a:t>比如今年的人形机器人涨势大于以电影哪吒带来的短期光线传媒暴涨，大体量</a:t>
            </a:r>
            <a:r>
              <a:rPr lang="en-US" altLang="zh-CN" dirty="0">
                <a:solidFill>
                  <a:schemeClr val="tx1">
                    <a:lumMod val="85000"/>
                    <a:lumOff val="15000"/>
                  </a:schemeClr>
                </a:solidFill>
                <a:latin typeface="+mn-ea"/>
                <a:cs typeface="+mn-ea"/>
                <a:sym typeface="+mn-ea"/>
              </a:rPr>
              <a:t>=</a:t>
            </a:r>
            <a:r>
              <a:rPr lang="zh-CN" altLang="en-US" dirty="0">
                <a:solidFill>
                  <a:schemeClr val="tx1">
                    <a:lumMod val="85000"/>
                    <a:lumOff val="15000"/>
                  </a:schemeClr>
                </a:solidFill>
                <a:latin typeface="+mn-ea"/>
                <a:cs typeface="+mn-ea"/>
                <a:sym typeface="+mn-ea"/>
              </a:rPr>
              <a:t>产业链炒作</a:t>
            </a:r>
            <a:r>
              <a:rPr lang="en-US" altLang="zh-CN" dirty="0">
                <a:solidFill>
                  <a:schemeClr val="tx1">
                    <a:lumMod val="85000"/>
                    <a:lumOff val="15000"/>
                  </a:schemeClr>
                </a:solidFill>
                <a:latin typeface="+mn-ea"/>
                <a:cs typeface="+mn-ea"/>
                <a:sym typeface="+mn-ea"/>
              </a:rPr>
              <a:t>=</a:t>
            </a:r>
            <a:r>
              <a:rPr lang="zh-CN" altLang="en-US" dirty="0">
                <a:solidFill>
                  <a:schemeClr val="tx1">
                    <a:lumMod val="85000"/>
                    <a:lumOff val="15000"/>
                  </a:schemeClr>
                </a:solidFill>
                <a:latin typeface="+mn-ea"/>
                <a:cs typeface="+mn-ea"/>
                <a:sym typeface="+mn-ea"/>
              </a:rPr>
              <a:t>持续</a:t>
            </a:r>
            <a:r>
              <a:rPr lang="zh-CN" altLang="en-US" dirty="0">
                <a:solidFill>
                  <a:schemeClr val="tx1">
                    <a:lumMod val="85000"/>
                    <a:lumOff val="15000"/>
                  </a:schemeClr>
                </a:solidFill>
                <a:latin typeface="+mn-ea"/>
                <a:cs typeface="+mn-ea"/>
                <a:sym typeface="+mn-ea"/>
              </a:rPr>
              <a:t>的大</a:t>
            </a:r>
            <a:r>
              <a:rPr lang="zh-CN" altLang="en-US" dirty="0">
                <a:solidFill>
                  <a:schemeClr val="tx1">
                    <a:lumMod val="85000"/>
                    <a:lumOff val="15000"/>
                  </a:schemeClr>
                </a:solidFill>
                <a:latin typeface="+mn-ea"/>
                <a:cs typeface="+mn-ea"/>
                <a:sym typeface="+mn-ea"/>
              </a:rPr>
              <a:t>机会</a:t>
            </a:r>
            <a:endParaRPr lang="zh-CN" altLang="en-US" dirty="0">
              <a:solidFill>
                <a:schemeClr val="tx1">
                  <a:lumMod val="85000"/>
                  <a:lumOff val="15000"/>
                </a:schemeClr>
              </a:solidFill>
              <a:latin typeface="+mn-ea"/>
              <a:cs typeface="+mn-ea"/>
              <a:sym typeface="+mn-ea"/>
            </a:endParaRPr>
          </a:p>
        </p:txBody>
      </p:sp>
      <p:sp>
        <p:nvSpPr>
          <p:cNvPr id="48" name="圆角矩形 19"/>
          <p:cNvSpPr/>
          <p:nvPr>
            <p:custDataLst>
              <p:tags r:id="rId5"/>
            </p:custDataLst>
          </p:nvPr>
        </p:nvSpPr>
        <p:spPr>
          <a:xfrm rot="5400000">
            <a:off x="679133" y="1712278"/>
            <a:ext cx="434340" cy="438785"/>
          </a:xfrm>
          <a:prstGeom prst="roundRect">
            <a:avLst>
              <a:gd name="adj" fmla="val 0"/>
            </a:avLst>
          </a:prstGeom>
          <a:gradFill flip="none" rotWithShape="1">
            <a:gsLst>
              <a:gs pos="100000">
                <a:schemeClr val="accent1">
                  <a:alpha val="100000"/>
                </a:schemeClr>
              </a:gs>
              <a:gs pos="0">
                <a:schemeClr val="accent1">
                  <a:lumMod val="70000"/>
                  <a:lumOff val="30000"/>
                  <a:alpha val="100000"/>
                </a:schemeClr>
              </a:gs>
            </a:gsLst>
            <a:lin ang="13200000" scaled="0"/>
            <a:tileRect/>
          </a:gradFill>
          <a:ln>
            <a:noFill/>
          </a:ln>
          <a:effectLst>
            <a:outerShdw blurRad="203200" dist="76200" dir="8100000" algn="tr" rotWithShape="0">
              <a:schemeClr val="accent1">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algn="ctr"/>
            <a:endParaRPr lang="zh-CN" altLang="en-US" sz="2400" b="1" spc="300">
              <a:solidFill>
                <a:schemeClr val="lt1">
                  <a:lumMod val="100000"/>
                </a:schemeClr>
              </a:solidFill>
              <a:latin typeface="+mj-ea"/>
              <a:ea typeface="+mj-ea"/>
            </a:endParaRPr>
          </a:p>
        </p:txBody>
      </p:sp>
      <p:sp>
        <p:nvSpPr>
          <p:cNvPr id="49" name="燕尾形 20"/>
          <p:cNvSpPr/>
          <p:nvPr>
            <p:custDataLst>
              <p:tags r:id="rId6"/>
            </p:custDataLst>
          </p:nvPr>
        </p:nvSpPr>
        <p:spPr>
          <a:xfrm>
            <a:off x="839153" y="1847533"/>
            <a:ext cx="113665" cy="168910"/>
          </a:xfrm>
          <a:prstGeom prst="chevron">
            <a:avLst>
              <a:gd name="adj" fmla="val 64013"/>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p>
            <a:pPr algn="ctr"/>
            <a:endParaRPr lang="zh-CN" altLang="en-US">
              <a:solidFill>
                <a:srgbClr val="FFFFFF"/>
              </a:solidFill>
            </a:endParaRPr>
          </a:p>
        </p:txBody>
      </p:sp>
      <p:sp useBgFill="1">
        <p:nvSpPr>
          <p:cNvPr id="80" name="单圆角矩形 5"/>
          <p:cNvSpPr/>
          <p:nvPr>
            <p:custDataLst>
              <p:tags r:id="rId7"/>
            </p:custDataLst>
          </p:nvPr>
        </p:nvSpPr>
        <p:spPr>
          <a:xfrm>
            <a:off x="676593" y="3052128"/>
            <a:ext cx="10810875" cy="1452245"/>
          </a:xfrm>
          <a:prstGeom prst="round1Rect">
            <a:avLst>
              <a:gd name="adj" fmla="val 0"/>
            </a:avLst>
          </a:prstGeom>
          <a:ln>
            <a:noFill/>
          </a:ln>
          <a:effectLst>
            <a:outerShdw blurRad="203200" dist="76200" dir="8100000" algn="tr" rotWithShape="0">
              <a:schemeClr val="accent2">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algn="ctr"/>
            <a:endParaRPr lang="zh-CN" altLang="en-US" sz="2400" b="1" spc="300">
              <a:solidFill>
                <a:schemeClr val="lt1">
                  <a:lumMod val="100000"/>
                </a:schemeClr>
              </a:solidFill>
              <a:latin typeface="+mj-ea"/>
              <a:ea typeface="+mj-ea"/>
              <a:sym typeface="+mn-ea"/>
            </a:endParaRPr>
          </a:p>
        </p:txBody>
      </p:sp>
      <p:sp useBgFill="1">
        <p:nvSpPr>
          <p:cNvPr id="10" name="单圆角矩形 5"/>
          <p:cNvSpPr/>
          <p:nvPr>
            <p:custDataLst>
              <p:tags r:id="rId8"/>
            </p:custDataLst>
          </p:nvPr>
        </p:nvSpPr>
        <p:spPr>
          <a:xfrm>
            <a:off x="676593" y="3062288"/>
            <a:ext cx="10810875" cy="1443990"/>
          </a:xfrm>
          <a:prstGeom prst="round1Rect">
            <a:avLst>
              <a:gd name="adj" fmla="val 0"/>
            </a:avLst>
          </a:prstGeom>
          <a:solidFill>
            <a:schemeClr val="lt1">
              <a:lumMod val="100000"/>
              <a:alpha val="20000"/>
            </a:schemeClr>
          </a:solidFill>
          <a:ln>
            <a:solidFill>
              <a:schemeClr val="accent2">
                <a:lumMod val="60000"/>
                <a:lumOff val="40000"/>
                <a:alpha val="35000"/>
              </a:schemeClr>
            </a:solidFill>
          </a:ln>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lvl="0" algn="ctr">
              <a:buClrTx/>
              <a:buSzTx/>
              <a:buFontTx/>
            </a:pPr>
            <a:endParaRPr lang="zh-CN" altLang="en-US" sz="2400" b="1" spc="300">
              <a:solidFill>
                <a:schemeClr val="lt1">
                  <a:lumMod val="100000"/>
                </a:schemeClr>
              </a:solidFill>
              <a:latin typeface="+mj-ea"/>
              <a:ea typeface="+mj-ea"/>
              <a:sym typeface="+mn-ea"/>
            </a:endParaRPr>
          </a:p>
        </p:txBody>
      </p:sp>
      <p:sp>
        <p:nvSpPr>
          <p:cNvPr id="5" name="矩形 4"/>
          <p:cNvSpPr/>
          <p:nvPr>
            <p:custDataLst>
              <p:tags r:id="rId9"/>
            </p:custDataLst>
          </p:nvPr>
        </p:nvSpPr>
        <p:spPr>
          <a:xfrm>
            <a:off x="1361758" y="3311843"/>
            <a:ext cx="9838690" cy="435610"/>
          </a:xfrm>
          <a:prstGeom prst="rect">
            <a:avLst/>
          </a:prstGeom>
          <a:noFill/>
        </p:spPr>
        <p:txBody>
          <a:bodyPr wrap="square" lIns="0" tIns="0" rIns="0" bIns="0" rtlCol="0" anchor="b">
            <a:noAutofit/>
          </a:bodyPr>
          <a:p>
            <a:pPr>
              <a:spcBef>
                <a:spcPct val="0"/>
              </a:spcBef>
              <a:spcAft>
                <a:spcPct val="0"/>
              </a:spcAft>
            </a:pPr>
            <a:r>
              <a:rPr lang="zh-CN" altLang="en-US" sz="2400" b="1">
                <a:solidFill>
                  <a:schemeClr val="accent2"/>
                </a:solidFill>
                <a:latin typeface="+mn-ea"/>
                <a:cs typeface="+mn-ea"/>
              </a:rPr>
              <a:t>技术符合周线趋势</a:t>
            </a:r>
            <a:r>
              <a:rPr lang="zh-CN" altLang="en-US" sz="2400" b="1">
                <a:solidFill>
                  <a:schemeClr val="accent2"/>
                </a:solidFill>
                <a:latin typeface="+mn-ea"/>
                <a:cs typeface="+mn-ea"/>
              </a:rPr>
              <a:t>向上</a:t>
            </a:r>
            <a:endParaRPr lang="zh-CN" altLang="en-US" sz="2400" b="1">
              <a:solidFill>
                <a:schemeClr val="accent2"/>
              </a:solidFill>
              <a:latin typeface="+mn-ea"/>
              <a:cs typeface="+mn-ea"/>
            </a:endParaRPr>
          </a:p>
        </p:txBody>
      </p:sp>
      <p:sp>
        <p:nvSpPr>
          <p:cNvPr id="7" name="矩形 6"/>
          <p:cNvSpPr/>
          <p:nvPr>
            <p:custDataLst>
              <p:tags r:id="rId10"/>
            </p:custDataLst>
          </p:nvPr>
        </p:nvSpPr>
        <p:spPr>
          <a:xfrm>
            <a:off x="1361758" y="3802698"/>
            <a:ext cx="9837420" cy="474980"/>
          </a:xfrm>
          <a:prstGeom prst="rect">
            <a:avLst/>
          </a:prstGeom>
          <a:noFill/>
        </p:spPr>
        <p:txBody>
          <a:bodyPr wrap="square" lIns="0" tIns="0" rIns="0" bIns="0" rtlCol="0" anchor="t" anchorCtr="0">
            <a:noAutofit/>
          </a:bodyPr>
          <a:p>
            <a:pPr indent="0" fontAlgn="auto">
              <a:lnSpc>
                <a:spcPct val="135000"/>
              </a:lnSpc>
              <a:spcBef>
                <a:spcPct val="0"/>
              </a:spcBef>
              <a:spcAft>
                <a:spcPct val="0"/>
              </a:spcAft>
            </a:pPr>
            <a:r>
              <a:rPr lang="zh-CN" altLang="en-US" dirty="0">
                <a:solidFill>
                  <a:schemeClr val="tx1">
                    <a:lumMod val="85000"/>
                    <a:lumOff val="15000"/>
                  </a:schemeClr>
                </a:solidFill>
                <a:latin typeface="+mn-ea"/>
                <a:cs typeface="+mn-ea"/>
                <a:sym typeface="+mn-ea"/>
              </a:rPr>
              <a:t>主题的技术走势符合多头排列上涨阶段，持续时间</a:t>
            </a:r>
            <a:r>
              <a:rPr lang="zh-CN" altLang="en-US" dirty="0">
                <a:solidFill>
                  <a:schemeClr val="tx1">
                    <a:lumMod val="85000"/>
                    <a:lumOff val="15000"/>
                  </a:schemeClr>
                </a:solidFill>
                <a:latin typeface="+mn-ea"/>
                <a:cs typeface="+mn-ea"/>
                <a:sym typeface="+mn-ea"/>
              </a:rPr>
              <a:t>长</a:t>
            </a:r>
            <a:endParaRPr lang="zh-CN" altLang="en-US" dirty="0">
              <a:solidFill>
                <a:schemeClr val="tx1">
                  <a:lumMod val="85000"/>
                  <a:lumOff val="15000"/>
                </a:schemeClr>
              </a:solidFill>
              <a:latin typeface="+mn-ea"/>
              <a:cs typeface="+mn-ea"/>
              <a:sym typeface="+mn-ea"/>
            </a:endParaRPr>
          </a:p>
        </p:txBody>
      </p:sp>
      <p:sp>
        <p:nvSpPr>
          <p:cNvPr id="83" name="圆角矩形 19"/>
          <p:cNvSpPr/>
          <p:nvPr>
            <p:custDataLst>
              <p:tags r:id="rId11"/>
            </p:custDataLst>
          </p:nvPr>
        </p:nvSpPr>
        <p:spPr>
          <a:xfrm rot="5400000">
            <a:off x="679133" y="3351848"/>
            <a:ext cx="434340" cy="438785"/>
          </a:xfrm>
          <a:prstGeom prst="roundRect">
            <a:avLst>
              <a:gd name="adj" fmla="val 0"/>
            </a:avLst>
          </a:prstGeom>
          <a:gradFill flip="none" rotWithShape="1">
            <a:gsLst>
              <a:gs pos="100000">
                <a:schemeClr val="accent2">
                  <a:alpha val="100000"/>
                </a:schemeClr>
              </a:gs>
              <a:gs pos="0">
                <a:schemeClr val="accent2">
                  <a:lumMod val="70000"/>
                  <a:lumOff val="30000"/>
                  <a:alpha val="100000"/>
                </a:schemeClr>
              </a:gs>
            </a:gsLst>
            <a:lin ang="13200000" scaled="0"/>
            <a:tileRect/>
          </a:gradFill>
          <a:ln>
            <a:noFill/>
          </a:ln>
          <a:effectLst>
            <a:outerShdw blurRad="203200" dist="76200" dir="8100000" algn="tr" rotWithShape="0">
              <a:schemeClr val="accent2">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algn="ctr"/>
            <a:endParaRPr lang="zh-CN" altLang="en-US" sz="2400" b="1" spc="300">
              <a:solidFill>
                <a:schemeClr val="lt1">
                  <a:lumMod val="100000"/>
                </a:schemeClr>
              </a:solidFill>
              <a:latin typeface="+mj-ea"/>
              <a:ea typeface="+mj-ea"/>
            </a:endParaRPr>
          </a:p>
        </p:txBody>
      </p:sp>
      <p:sp>
        <p:nvSpPr>
          <p:cNvPr id="84" name="燕尾形 20"/>
          <p:cNvSpPr/>
          <p:nvPr>
            <p:custDataLst>
              <p:tags r:id="rId12"/>
            </p:custDataLst>
          </p:nvPr>
        </p:nvSpPr>
        <p:spPr>
          <a:xfrm>
            <a:off x="839153" y="3487103"/>
            <a:ext cx="113665" cy="168910"/>
          </a:xfrm>
          <a:prstGeom prst="chevron">
            <a:avLst>
              <a:gd name="adj" fmla="val 64013"/>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p>
            <a:pPr algn="ctr"/>
            <a:endParaRPr lang="zh-CN" altLang="en-US">
              <a:solidFill>
                <a:srgbClr val="FFFFFF"/>
              </a:solidFill>
            </a:endParaRPr>
          </a:p>
        </p:txBody>
      </p:sp>
      <p:sp useBgFill="1">
        <p:nvSpPr>
          <p:cNvPr id="91" name="单圆角矩形 5"/>
          <p:cNvSpPr/>
          <p:nvPr>
            <p:custDataLst>
              <p:tags r:id="rId13"/>
            </p:custDataLst>
          </p:nvPr>
        </p:nvSpPr>
        <p:spPr>
          <a:xfrm>
            <a:off x="676593" y="4731068"/>
            <a:ext cx="10810875" cy="1417955"/>
          </a:xfrm>
          <a:prstGeom prst="round1Rect">
            <a:avLst>
              <a:gd name="adj" fmla="val 0"/>
            </a:avLst>
          </a:prstGeom>
          <a:ln>
            <a:noFill/>
          </a:ln>
          <a:effectLst>
            <a:outerShdw blurRad="203200" dist="76200" dir="8100000" algn="tr" rotWithShape="0">
              <a:schemeClr val="accent1">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algn="ctr"/>
            <a:endParaRPr lang="zh-CN" altLang="en-US" sz="2400" b="1" spc="300">
              <a:solidFill>
                <a:schemeClr val="lt1">
                  <a:lumMod val="100000"/>
                </a:schemeClr>
              </a:solidFill>
              <a:latin typeface="+mj-ea"/>
              <a:ea typeface="+mj-ea"/>
              <a:sym typeface="+mn-ea"/>
            </a:endParaRPr>
          </a:p>
        </p:txBody>
      </p:sp>
      <p:sp useBgFill="1">
        <p:nvSpPr>
          <p:cNvPr id="11" name="单圆角矩形 5"/>
          <p:cNvSpPr/>
          <p:nvPr>
            <p:custDataLst>
              <p:tags r:id="rId14"/>
            </p:custDataLst>
          </p:nvPr>
        </p:nvSpPr>
        <p:spPr>
          <a:xfrm>
            <a:off x="676593" y="4732338"/>
            <a:ext cx="10810875" cy="1415415"/>
          </a:xfrm>
          <a:prstGeom prst="round1Rect">
            <a:avLst>
              <a:gd name="adj" fmla="val 0"/>
            </a:avLst>
          </a:prstGeom>
          <a:solidFill>
            <a:schemeClr val="lt1">
              <a:lumMod val="100000"/>
              <a:alpha val="20000"/>
            </a:schemeClr>
          </a:solidFill>
          <a:ln>
            <a:solidFill>
              <a:schemeClr val="accent1">
                <a:lumMod val="60000"/>
                <a:lumOff val="40000"/>
                <a:alpha val="35000"/>
              </a:schemeClr>
            </a:solidFill>
          </a:ln>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lvl="0" algn="ctr">
              <a:buClrTx/>
              <a:buSzTx/>
              <a:buFontTx/>
            </a:pPr>
            <a:endParaRPr lang="zh-CN" altLang="en-US" sz="2400" b="1" spc="300">
              <a:solidFill>
                <a:schemeClr val="lt1">
                  <a:lumMod val="100000"/>
                </a:schemeClr>
              </a:solidFill>
              <a:latin typeface="+mj-ea"/>
              <a:ea typeface="+mj-ea"/>
              <a:sym typeface="+mn-ea"/>
            </a:endParaRPr>
          </a:p>
        </p:txBody>
      </p:sp>
      <p:sp>
        <p:nvSpPr>
          <p:cNvPr id="8" name="矩形 7"/>
          <p:cNvSpPr/>
          <p:nvPr>
            <p:custDataLst>
              <p:tags r:id="rId15"/>
            </p:custDataLst>
          </p:nvPr>
        </p:nvSpPr>
        <p:spPr>
          <a:xfrm>
            <a:off x="1361758" y="4950143"/>
            <a:ext cx="9838690" cy="435610"/>
          </a:xfrm>
          <a:prstGeom prst="rect">
            <a:avLst/>
          </a:prstGeom>
          <a:noFill/>
        </p:spPr>
        <p:txBody>
          <a:bodyPr wrap="square" lIns="0" tIns="0" rIns="0" bIns="0" rtlCol="0" anchor="b">
            <a:noAutofit/>
          </a:bodyPr>
          <a:p>
            <a:pPr>
              <a:spcBef>
                <a:spcPct val="0"/>
              </a:spcBef>
              <a:spcAft>
                <a:spcPct val="0"/>
              </a:spcAft>
            </a:pPr>
            <a:r>
              <a:rPr lang="zh-CN" altLang="en-US" sz="2400" b="1">
                <a:solidFill>
                  <a:schemeClr val="accent1"/>
                </a:solidFill>
                <a:latin typeface="+mn-ea"/>
                <a:cs typeface="+mn-ea"/>
              </a:rPr>
              <a:t>流动性热钱</a:t>
            </a:r>
            <a:r>
              <a:rPr lang="zh-CN" altLang="en-US" sz="2400" b="1">
                <a:solidFill>
                  <a:schemeClr val="accent1"/>
                </a:solidFill>
                <a:latin typeface="+mn-ea"/>
                <a:cs typeface="+mn-ea"/>
              </a:rPr>
              <a:t>炒作</a:t>
            </a:r>
            <a:endParaRPr lang="zh-CN" altLang="en-US" sz="2400" b="1">
              <a:solidFill>
                <a:schemeClr val="accent1"/>
              </a:solidFill>
              <a:latin typeface="+mn-ea"/>
              <a:cs typeface="+mn-ea"/>
            </a:endParaRPr>
          </a:p>
        </p:txBody>
      </p:sp>
      <p:sp>
        <p:nvSpPr>
          <p:cNvPr id="12" name="矩形 11"/>
          <p:cNvSpPr/>
          <p:nvPr>
            <p:custDataLst>
              <p:tags r:id="rId16"/>
            </p:custDataLst>
          </p:nvPr>
        </p:nvSpPr>
        <p:spPr>
          <a:xfrm>
            <a:off x="1361758" y="5440998"/>
            <a:ext cx="9838690" cy="474980"/>
          </a:xfrm>
          <a:prstGeom prst="rect">
            <a:avLst/>
          </a:prstGeom>
          <a:noFill/>
        </p:spPr>
        <p:txBody>
          <a:bodyPr wrap="square" lIns="0" tIns="0" rIns="0" bIns="0" rtlCol="0" anchor="t" anchorCtr="0">
            <a:noAutofit/>
          </a:bodyPr>
          <a:p>
            <a:pPr indent="0" fontAlgn="auto">
              <a:lnSpc>
                <a:spcPct val="135000"/>
              </a:lnSpc>
              <a:spcBef>
                <a:spcPct val="0"/>
              </a:spcBef>
              <a:spcAft>
                <a:spcPct val="0"/>
              </a:spcAft>
            </a:pPr>
            <a:r>
              <a:rPr lang="zh-CN" altLang="en-US" dirty="0">
                <a:solidFill>
                  <a:schemeClr val="tx1">
                    <a:lumMod val="85000"/>
                    <a:lumOff val="15000"/>
                  </a:schemeClr>
                </a:solidFill>
                <a:latin typeface="+mn-ea"/>
                <a:cs typeface="+mn-ea"/>
                <a:sym typeface="+mn-ea"/>
              </a:rPr>
              <a:t>持续的资金推动是结构性行业或者主题行情炒作的</a:t>
            </a:r>
            <a:r>
              <a:rPr lang="zh-CN" altLang="en-US" dirty="0">
                <a:solidFill>
                  <a:schemeClr val="tx1">
                    <a:lumMod val="85000"/>
                    <a:lumOff val="15000"/>
                  </a:schemeClr>
                </a:solidFill>
                <a:latin typeface="+mn-ea"/>
                <a:cs typeface="+mn-ea"/>
                <a:sym typeface="+mn-ea"/>
              </a:rPr>
              <a:t>重中之重</a:t>
            </a:r>
            <a:endParaRPr lang="zh-CN" altLang="en-US" dirty="0">
              <a:solidFill>
                <a:schemeClr val="tx1">
                  <a:lumMod val="85000"/>
                  <a:lumOff val="15000"/>
                </a:schemeClr>
              </a:solidFill>
              <a:latin typeface="+mn-ea"/>
              <a:cs typeface="+mn-ea"/>
              <a:sym typeface="+mn-ea"/>
            </a:endParaRPr>
          </a:p>
        </p:txBody>
      </p:sp>
      <p:sp>
        <p:nvSpPr>
          <p:cNvPr id="94" name="圆角矩形 19"/>
          <p:cNvSpPr/>
          <p:nvPr>
            <p:custDataLst>
              <p:tags r:id="rId17"/>
            </p:custDataLst>
          </p:nvPr>
        </p:nvSpPr>
        <p:spPr>
          <a:xfrm rot="5400000">
            <a:off x="679133" y="4927283"/>
            <a:ext cx="434340" cy="438785"/>
          </a:xfrm>
          <a:prstGeom prst="roundRect">
            <a:avLst>
              <a:gd name="adj" fmla="val 0"/>
            </a:avLst>
          </a:prstGeom>
          <a:gradFill flip="none" rotWithShape="1">
            <a:gsLst>
              <a:gs pos="100000">
                <a:schemeClr val="accent1">
                  <a:alpha val="100000"/>
                </a:schemeClr>
              </a:gs>
              <a:gs pos="0">
                <a:schemeClr val="accent1">
                  <a:lumMod val="70000"/>
                  <a:lumOff val="30000"/>
                  <a:alpha val="100000"/>
                </a:schemeClr>
              </a:gs>
            </a:gsLst>
            <a:lin ang="13200000" scaled="0"/>
            <a:tileRect/>
          </a:gradFill>
          <a:ln>
            <a:noFill/>
          </a:ln>
          <a:effectLst>
            <a:outerShdw blurRad="203200" dist="76200" dir="8100000" algn="tr" rotWithShape="0">
              <a:schemeClr val="accent1">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algn="ctr"/>
            <a:endParaRPr lang="zh-CN" altLang="en-US" sz="2400" b="1" spc="300">
              <a:solidFill>
                <a:schemeClr val="lt1">
                  <a:lumMod val="100000"/>
                </a:schemeClr>
              </a:solidFill>
              <a:latin typeface="+mj-ea"/>
              <a:ea typeface="+mj-ea"/>
            </a:endParaRPr>
          </a:p>
        </p:txBody>
      </p:sp>
      <p:sp>
        <p:nvSpPr>
          <p:cNvPr id="95" name="燕尾形 20"/>
          <p:cNvSpPr/>
          <p:nvPr>
            <p:custDataLst>
              <p:tags r:id="rId18"/>
            </p:custDataLst>
          </p:nvPr>
        </p:nvSpPr>
        <p:spPr>
          <a:xfrm>
            <a:off x="839153" y="5062538"/>
            <a:ext cx="113665" cy="168910"/>
          </a:xfrm>
          <a:prstGeom prst="chevron">
            <a:avLst>
              <a:gd name="adj" fmla="val 64013"/>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p>
            <a:pPr algn="ctr"/>
            <a:endParaRPr lang="zh-CN" altLang="en-US">
              <a:solidFill>
                <a:srgbClr val="FFFFFF"/>
              </a:solidFill>
            </a:endParaRPr>
          </a:p>
        </p:txBody>
      </p:sp>
    </p:spTree>
    <p:custDataLst>
      <p:tags r:id="rId19"/>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288540" y="86360"/>
            <a:ext cx="7118985" cy="521970"/>
          </a:xfrm>
          <a:prstGeom prst="rect">
            <a:avLst/>
          </a:prstGeom>
          <a:noFill/>
        </p:spPr>
        <p:txBody>
          <a:bodyPr wrap="square" rtlCol="0">
            <a:spAutoFit/>
          </a:bodyPr>
          <a:p>
            <a:r>
              <a:rPr lang="en-US" altLang="zh-CN" sz="2800" b="1">
                <a:solidFill>
                  <a:schemeClr val="bg1"/>
                </a:solidFill>
              </a:rPr>
              <a:t>                          </a:t>
            </a:r>
            <a:endParaRPr lang="zh-CN" altLang="en-US" sz="2800" b="1">
              <a:solidFill>
                <a:schemeClr val="bg1"/>
              </a:solidFill>
            </a:endParaRPr>
          </a:p>
        </p:txBody>
      </p:sp>
      <p:pic>
        <p:nvPicPr>
          <p:cNvPr id="3" name="图片 2"/>
          <p:cNvPicPr>
            <a:picLocks noChangeAspect="1"/>
          </p:cNvPicPr>
          <p:nvPr/>
        </p:nvPicPr>
        <p:blipFill>
          <a:blip r:embed="rId1"/>
          <a:stretch>
            <a:fillRect/>
          </a:stretch>
        </p:blipFill>
        <p:spPr>
          <a:xfrm>
            <a:off x="520700" y="776605"/>
            <a:ext cx="10879455" cy="5814060"/>
          </a:xfrm>
          <a:prstGeom prst="rect">
            <a:avLst/>
          </a:prstGeom>
        </p:spPr>
      </p:pic>
      <p:sp>
        <p:nvSpPr>
          <p:cNvPr id="4" name="文本框 3"/>
          <p:cNvSpPr txBox="1"/>
          <p:nvPr/>
        </p:nvSpPr>
        <p:spPr>
          <a:xfrm>
            <a:off x="2978150" y="163195"/>
            <a:ext cx="6699250" cy="368300"/>
          </a:xfrm>
          <a:prstGeom prst="rect">
            <a:avLst/>
          </a:prstGeom>
          <a:noFill/>
        </p:spPr>
        <p:txBody>
          <a:bodyPr wrap="square" rtlCol="0">
            <a:spAutoFit/>
          </a:bodyPr>
          <a:p>
            <a:r>
              <a:rPr lang="zh-CN" altLang="en-US">
                <a:solidFill>
                  <a:schemeClr val="bg1"/>
                </a:solidFill>
              </a:rPr>
              <a:t>判断核心主线用主题挖坑，可以看到趋势与资金配合的主题情况</a:t>
            </a:r>
            <a:endParaRPr lang="zh-CN" altLang="en-US">
              <a:solidFill>
                <a:schemeClr val="bg1"/>
              </a:solidFill>
            </a:endParaRPr>
          </a:p>
        </p:txBody>
      </p:sp>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288540" y="86360"/>
            <a:ext cx="7823835" cy="521970"/>
          </a:xfrm>
          <a:prstGeom prst="rect">
            <a:avLst/>
          </a:prstGeom>
          <a:noFill/>
        </p:spPr>
        <p:txBody>
          <a:bodyPr wrap="square" rtlCol="0">
            <a:spAutoFit/>
          </a:bodyPr>
          <a:p>
            <a:r>
              <a:rPr lang="en-US" altLang="zh-CN" sz="2800" b="1">
                <a:solidFill>
                  <a:schemeClr val="bg1"/>
                </a:solidFill>
              </a:rPr>
              <a:t>                            </a:t>
            </a:r>
            <a:r>
              <a:rPr lang="zh-CN" altLang="en-US" sz="2800" b="1">
                <a:solidFill>
                  <a:schemeClr val="bg1"/>
                </a:solidFill>
              </a:rPr>
              <a:t>主题轮动</a:t>
            </a:r>
            <a:r>
              <a:rPr lang="en-US" altLang="zh-CN" sz="2800" b="1">
                <a:solidFill>
                  <a:schemeClr val="bg1"/>
                </a:solidFill>
              </a:rPr>
              <a:t> </a:t>
            </a:r>
            <a:endParaRPr lang="en-US" altLang="zh-CN" sz="2800" b="1">
              <a:solidFill>
                <a:schemeClr val="bg1"/>
              </a:solidFill>
            </a:endParaRPr>
          </a:p>
        </p:txBody>
      </p:sp>
      <p:pic>
        <p:nvPicPr>
          <p:cNvPr id="7" name="图片 6"/>
          <p:cNvPicPr>
            <a:picLocks noChangeAspect="1"/>
          </p:cNvPicPr>
          <p:nvPr/>
        </p:nvPicPr>
        <p:blipFill>
          <a:blip r:embed="rId1"/>
          <a:stretch>
            <a:fillRect/>
          </a:stretch>
        </p:blipFill>
        <p:spPr>
          <a:xfrm>
            <a:off x="381000" y="746125"/>
            <a:ext cx="11430000" cy="5365750"/>
          </a:xfrm>
          <a:prstGeom prst="rect">
            <a:avLst/>
          </a:prstGeom>
        </p:spPr>
      </p:pic>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586990" y="86360"/>
            <a:ext cx="8080375" cy="521970"/>
          </a:xfrm>
          <a:prstGeom prst="rect">
            <a:avLst/>
          </a:prstGeom>
          <a:noFill/>
        </p:spPr>
        <p:txBody>
          <a:bodyPr wrap="square" rtlCol="0">
            <a:spAutoFit/>
          </a:bodyPr>
          <a:p>
            <a:r>
              <a:rPr lang="en-US" altLang="zh-CN" sz="2800" b="1">
                <a:solidFill>
                  <a:schemeClr val="bg1"/>
                </a:solidFill>
              </a:rPr>
              <a:t>  </a:t>
            </a:r>
            <a:r>
              <a:rPr lang="zh-CN" altLang="en-US" sz="2800" b="1">
                <a:solidFill>
                  <a:schemeClr val="bg1"/>
                </a:solidFill>
              </a:rPr>
              <a:t>趋势金叉</a:t>
            </a:r>
            <a:r>
              <a:rPr lang="en-US" altLang="zh-CN" sz="2800" b="1">
                <a:solidFill>
                  <a:schemeClr val="bg1"/>
                </a:solidFill>
              </a:rPr>
              <a:t>---</a:t>
            </a:r>
            <a:r>
              <a:rPr lang="zh-CN" altLang="en-US" sz="2800" b="1">
                <a:solidFill>
                  <a:schemeClr val="bg1"/>
                </a:solidFill>
              </a:rPr>
              <a:t>死叉调整</a:t>
            </a:r>
            <a:r>
              <a:rPr lang="en-US" altLang="zh-CN" sz="2800" b="1">
                <a:solidFill>
                  <a:schemeClr val="bg1"/>
                </a:solidFill>
              </a:rPr>
              <a:t>---</a:t>
            </a:r>
            <a:r>
              <a:rPr lang="zh-CN" altLang="en-US" sz="2800" b="1">
                <a:solidFill>
                  <a:schemeClr val="bg1"/>
                </a:solidFill>
              </a:rPr>
              <a:t>上升回档</a:t>
            </a:r>
            <a:r>
              <a:rPr lang="en-US" altLang="zh-CN" sz="2800" b="1">
                <a:solidFill>
                  <a:schemeClr val="bg1"/>
                </a:solidFill>
              </a:rPr>
              <a:t>---</a:t>
            </a:r>
            <a:r>
              <a:rPr lang="zh-CN" altLang="en-US" sz="2800" b="1">
                <a:solidFill>
                  <a:schemeClr val="bg1"/>
                </a:solidFill>
              </a:rPr>
              <a:t>破位</a:t>
            </a:r>
            <a:r>
              <a:rPr lang="zh-CN" altLang="en-US" sz="2800" b="1">
                <a:solidFill>
                  <a:schemeClr val="bg1"/>
                </a:solidFill>
              </a:rPr>
              <a:t>死叉</a:t>
            </a:r>
            <a:endParaRPr lang="zh-CN" altLang="en-US" sz="2800" b="1">
              <a:solidFill>
                <a:schemeClr val="bg1"/>
              </a:solidFill>
            </a:endParaRPr>
          </a:p>
        </p:txBody>
      </p:sp>
      <p:pic>
        <p:nvPicPr>
          <p:cNvPr id="3" name="图片 2"/>
          <p:cNvPicPr>
            <a:picLocks noChangeAspect="1"/>
          </p:cNvPicPr>
          <p:nvPr/>
        </p:nvPicPr>
        <p:blipFill>
          <a:blip r:embed="rId1"/>
          <a:stretch>
            <a:fillRect/>
          </a:stretch>
        </p:blipFill>
        <p:spPr>
          <a:xfrm>
            <a:off x="208280" y="1012190"/>
            <a:ext cx="4565650" cy="4927600"/>
          </a:xfrm>
          <a:prstGeom prst="rect">
            <a:avLst/>
          </a:prstGeom>
        </p:spPr>
      </p:pic>
      <p:pic>
        <p:nvPicPr>
          <p:cNvPr id="5" name="图片 4"/>
          <p:cNvPicPr>
            <a:picLocks noChangeAspect="1"/>
          </p:cNvPicPr>
          <p:nvPr/>
        </p:nvPicPr>
        <p:blipFill>
          <a:blip r:embed="rId2"/>
          <a:stretch>
            <a:fillRect/>
          </a:stretch>
        </p:blipFill>
        <p:spPr>
          <a:xfrm>
            <a:off x="4773930" y="1011555"/>
            <a:ext cx="3489325" cy="4928235"/>
          </a:xfrm>
          <a:prstGeom prst="rect">
            <a:avLst/>
          </a:prstGeom>
        </p:spPr>
      </p:pic>
      <p:pic>
        <p:nvPicPr>
          <p:cNvPr id="7" name="图片 6"/>
          <p:cNvPicPr>
            <a:picLocks noChangeAspect="1"/>
          </p:cNvPicPr>
          <p:nvPr/>
        </p:nvPicPr>
        <p:blipFill>
          <a:blip r:embed="rId3"/>
          <a:stretch>
            <a:fillRect/>
          </a:stretch>
        </p:blipFill>
        <p:spPr>
          <a:xfrm>
            <a:off x="8386445" y="967105"/>
            <a:ext cx="3805555" cy="4972685"/>
          </a:xfrm>
          <a:prstGeom prst="rect">
            <a:avLst/>
          </a:prstGeom>
        </p:spPr>
      </p:pic>
    </p:spTree>
    <p:custDataLst>
      <p:tags r:id="rId4"/>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987040" y="125730"/>
            <a:ext cx="6096000" cy="521970"/>
          </a:xfrm>
          <a:prstGeom prst="rect">
            <a:avLst/>
          </a:prstGeom>
          <a:noFill/>
        </p:spPr>
        <p:txBody>
          <a:bodyPr wrap="square" rtlCol="0" anchor="t">
            <a:spAutoFit/>
          </a:bodyPr>
          <a:p>
            <a:r>
              <a:rPr lang="en-US" altLang="zh-CN" sz="2800" b="1">
                <a:solidFill>
                  <a:schemeClr val="bg1"/>
                </a:solidFill>
                <a:sym typeface="+mn-ea"/>
              </a:rPr>
              <a:t>                 </a:t>
            </a:r>
            <a:r>
              <a:rPr lang="zh-CN" altLang="en-US" sz="2800" b="1">
                <a:solidFill>
                  <a:schemeClr val="bg1"/>
                </a:solidFill>
                <a:sym typeface="+mn-ea"/>
              </a:rPr>
              <a:t>龙头</a:t>
            </a:r>
            <a:r>
              <a:rPr lang="zh-CN" altLang="en-US" sz="2800" b="1">
                <a:solidFill>
                  <a:schemeClr val="bg1"/>
                </a:solidFill>
                <a:sym typeface="+mn-ea"/>
              </a:rPr>
              <a:t>股特征</a:t>
            </a:r>
            <a:endParaRPr lang="zh-CN" altLang="en-US" sz="2800" b="1">
              <a:solidFill>
                <a:schemeClr val="bg1"/>
              </a:solidFill>
              <a:sym typeface="+mn-ea"/>
            </a:endParaRPr>
          </a:p>
        </p:txBody>
      </p:sp>
      <p:pic>
        <p:nvPicPr>
          <p:cNvPr id="15" name="图片 14"/>
          <p:cNvPicPr>
            <a:picLocks noChangeAspect="1"/>
          </p:cNvPicPr>
          <p:nvPr/>
        </p:nvPicPr>
        <p:blipFill>
          <a:blip r:embed="rId1"/>
          <a:stretch>
            <a:fillRect/>
          </a:stretch>
        </p:blipFill>
        <p:spPr>
          <a:xfrm>
            <a:off x="692150" y="1006475"/>
            <a:ext cx="10807700" cy="4845050"/>
          </a:xfrm>
          <a:prstGeom prst="rect">
            <a:avLst/>
          </a:prstGeom>
        </p:spPr>
      </p:pic>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987040" y="125730"/>
            <a:ext cx="7173595" cy="521970"/>
          </a:xfrm>
          <a:prstGeom prst="rect">
            <a:avLst/>
          </a:prstGeom>
          <a:noFill/>
        </p:spPr>
        <p:txBody>
          <a:bodyPr wrap="square" rtlCol="0" anchor="t">
            <a:spAutoFit/>
          </a:bodyPr>
          <a:p>
            <a:r>
              <a:rPr lang="en-US" altLang="zh-CN" sz="2800" b="1">
                <a:solidFill>
                  <a:schemeClr val="bg1"/>
                </a:solidFill>
                <a:sym typeface="+mn-ea"/>
              </a:rPr>
              <a:t>               </a:t>
            </a:r>
            <a:r>
              <a:rPr lang="zh-CN" altLang="en-US" sz="2800" b="1">
                <a:solidFill>
                  <a:schemeClr val="bg1"/>
                </a:solidFill>
                <a:sym typeface="+mn-ea"/>
              </a:rPr>
              <a:t>主题资金带动主题活跃</a:t>
            </a:r>
            <a:r>
              <a:rPr lang="zh-CN" altLang="en-US" sz="2800" b="1">
                <a:solidFill>
                  <a:schemeClr val="bg1"/>
                </a:solidFill>
                <a:sym typeface="+mn-ea"/>
              </a:rPr>
              <a:t>程度</a:t>
            </a:r>
            <a:endParaRPr lang="zh-CN" altLang="en-US" sz="2800" b="1">
              <a:solidFill>
                <a:schemeClr val="bg1"/>
              </a:solidFill>
              <a:sym typeface="+mn-ea"/>
            </a:endParaRPr>
          </a:p>
        </p:txBody>
      </p:sp>
      <p:pic>
        <p:nvPicPr>
          <p:cNvPr id="4" name="图片 3"/>
          <p:cNvPicPr>
            <a:picLocks noChangeAspect="1"/>
          </p:cNvPicPr>
          <p:nvPr/>
        </p:nvPicPr>
        <p:blipFill>
          <a:blip r:embed="rId1"/>
          <a:stretch>
            <a:fillRect/>
          </a:stretch>
        </p:blipFill>
        <p:spPr>
          <a:xfrm>
            <a:off x="835660" y="756285"/>
            <a:ext cx="10683240" cy="5709285"/>
          </a:xfrm>
          <a:prstGeom prst="rect">
            <a:avLst/>
          </a:prstGeom>
        </p:spPr>
      </p:pic>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987040" y="125730"/>
            <a:ext cx="7173595" cy="521970"/>
          </a:xfrm>
          <a:prstGeom prst="rect">
            <a:avLst/>
          </a:prstGeom>
          <a:noFill/>
        </p:spPr>
        <p:txBody>
          <a:bodyPr wrap="square" rtlCol="0" anchor="t">
            <a:spAutoFit/>
          </a:bodyPr>
          <a:p>
            <a:r>
              <a:rPr lang="en-US" altLang="zh-CN" sz="2800" b="1">
                <a:solidFill>
                  <a:schemeClr val="bg1"/>
                </a:solidFill>
                <a:sym typeface="+mn-ea"/>
              </a:rPr>
              <a:t>                    </a:t>
            </a:r>
            <a:r>
              <a:rPr lang="zh-CN" altLang="en-US" sz="2800" b="1">
                <a:solidFill>
                  <a:schemeClr val="bg1"/>
                </a:solidFill>
                <a:sym typeface="+mn-ea"/>
              </a:rPr>
              <a:t>席位</a:t>
            </a:r>
            <a:r>
              <a:rPr lang="en-US" altLang="zh-CN" sz="2800" b="1">
                <a:solidFill>
                  <a:schemeClr val="bg1"/>
                </a:solidFill>
                <a:sym typeface="+mn-ea"/>
              </a:rPr>
              <a:t>+</a:t>
            </a:r>
            <a:r>
              <a:rPr lang="zh-CN" altLang="en-US" sz="2800" b="1">
                <a:solidFill>
                  <a:schemeClr val="bg1"/>
                </a:solidFill>
                <a:sym typeface="+mn-ea"/>
              </a:rPr>
              <a:t>控盘等</a:t>
            </a:r>
            <a:r>
              <a:rPr lang="zh-CN" altLang="en-US" sz="2800" b="1">
                <a:solidFill>
                  <a:schemeClr val="bg1"/>
                </a:solidFill>
                <a:sym typeface="+mn-ea"/>
              </a:rPr>
              <a:t>资金</a:t>
            </a:r>
            <a:endParaRPr lang="zh-CN" altLang="en-US" sz="2800" b="1">
              <a:solidFill>
                <a:schemeClr val="bg1"/>
              </a:solidFill>
              <a:sym typeface="+mn-ea"/>
            </a:endParaRPr>
          </a:p>
        </p:txBody>
      </p:sp>
      <p:pic>
        <p:nvPicPr>
          <p:cNvPr id="3" name="图片 2"/>
          <p:cNvPicPr>
            <a:picLocks noChangeAspect="1"/>
          </p:cNvPicPr>
          <p:nvPr/>
        </p:nvPicPr>
        <p:blipFill>
          <a:blip r:embed="rId1"/>
          <a:stretch>
            <a:fillRect/>
          </a:stretch>
        </p:blipFill>
        <p:spPr>
          <a:xfrm>
            <a:off x="1624965" y="986790"/>
            <a:ext cx="9594850" cy="5327015"/>
          </a:xfrm>
          <a:prstGeom prst="rect">
            <a:avLst/>
          </a:prstGeom>
        </p:spPr>
      </p:pic>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288540" y="86360"/>
            <a:ext cx="7118985" cy="521970"/>
          </a:xfrm>
          <a:prstGeom prst="rect">
            <a:avLst/>
          </a:prstGeom>
          <a:noFill/>
        </p:spPr>
        <p:txBody>
          <a:bodyPr wrap="square" rtlCol="0">
            <a:spAutoFit/>
          </a:bodyPr>
          <a:p>
            <a:r>
              <a:rPr lang="en-US" altLang="zh-CN" sz="2800" b="1">
                <a:solidFill>
                  <a:schemeClr val="bg1"/>
                </a:solidFill>
              </a:rPr>
              <a:t>                         </a:t>
            </a:r>
            <a:r>
              <a:rPr lang="zh-CN" altLang="en-US" sz="2800" b="1">
                <a:solidFill>
                  <a:schemeClr val="bg1"/>
                </a:solidFill>
                <a:sym typeface="+mn-ea"/>
              </a:rPr>
              <a:t>两大操作</a:t>
            </a:r>
            <a:r>
              <a:rPr lang="zh-CN" altLang="en-US" sz="2800" b="1">
                <a:solidFill>
                  <a:schemeClr val="bg1"/>
                </a:solidFill>
                <a:sym typeface="+mn-ea"/>
              </a:rPr>
              <a:t>误区</a:t>
            </a:r>
            <a:endParaRPr lang="zh-CN" altLang="en-US" sz="2800" b="1">
              <a:solidFill>
                <a:schemeClr val="bg1"/>
              </a:solidFill>
              <a:sym typeface="+mn-ea"/>
            </a:endParaRPr>
          </a:p>
        </p:txBody>
      </p:sp>
      <p:sp>
        <p:nvSpPr>
          <p:cNvPr id="5" name="对象1"/>
          <p:cNvSpPr/>
          <p:nvPr>
            <p:custDataLst>
              <p:tags r:id="rId1"/>
            </p:custDataLst>
          </p:nvPr>
        </p:nvSpPr>
        <p:spPr>
          <a:xfrm>
            <a:off x="4061143" y="2044066"/>
            <a:ext cx="7418982" cy="1287717"/>
          </a:xfrm>
          <a:custGeom>
            <a:avLst/>
            <a:gdLst>
              <a:gd name="connsiteX0" fmla="*/ 1233102 w 7588182"/>
              <a:gd name="connsiteY0" fmla="*/ 1280160 h 1280160"/>
              <a:gd name="connsiteX1" fmla="*/ 1196526 w 7588182"/>
              <a:gd name="connsiteY1" fmla="*/ 1261872 h 1280160"/>
              <a:gd name="connsiteX2" fmla="*/ 1178238 w 7588182"/>
              <a:gd name="connsiteY2" fmla="*/ 1252728 h 1280160"/>
              <a:gd name="connsiteX3" fmla="*/ 16950 w 7588182"/>
              <a:gd name="connsiteY3" fmla="*/ 82296 h 1280160"/>
              <a:gd name="connsiteX4" fmla="*/ 53526 w 7588182"/>
              <a:gd name="connsiteY4" fmla="*/ 0 h 1280160"/>
              <a:gd name="connsiteX5" fmla="*/ 7398879 w 7588182"/>
              <a:gd name="connsiteY5" fmla="*/ 0 h 1280160"/>
              <a:gd name="connsiteX6" fmla="*/ 7588182 w 7588182"/>
              <a:gd name="connsiteY6" fmla="*/ 54864 h 1280160"/>
              <a:gd name="connsiteX7" fmla="*/ 7588182 w 7588182"/>
              <a:gd name="connsiteY7" fmla="*/ 1234440 h 1280160"/>
              <a:gd name="connsiteX8" fmla="*/ 7542462 w 7588182"/>
              <a:gd name="connsiteY8" fmla="*/ 1280160 h 1280160"/>
              <a:gd name="connsiteX9" fmla="*/ 1233102 w 7588182"/>
              <a:gd name="connsiteY9" fmla="*/ 1280160 h 1280160"/>
              <a:gd name="connsiteX0-1" fmla="*/ 1233102 w 7588182"/>
              <a:gd name="connsiteY0-2" fmla="*/ 1280160 h 1280160"/>
              <a:gd name="connsiteX1-3" fmla="*/ 1196526 w 7588182"/>
              <a:gd name="connsiteY1-4" fmla="*/ 1261872 h 1280160"/>
              <a:gd name="connsiteX2-5" fmla="*/ 1178238 w 7588182"/>
              <a:gd name="connsiteY2-6" fmla="*/ 1252728 h 1280160"/>
              <a:gd name="connsiteX3-7" fmla="*/ 16950 w 7588182"/>
              <a:gd name="connsiteY3-8" fmla="*/ 82296 h 1280160"/>
              <a:gd name="connsiteX4-9" fmla="*/ 53526 w 7588182"/>
              <a:gd name="connsiteY4-10" fmla="*/ 0 h 1280160"/>
              <a:gd name="connsiteX5-11" fmla="*/ 7398879 w 7588182"/>
              <a:gd name="connsiteY5-12" fmla="*/ 0 h 1280160"/>
              <a:gd name="connsiteX6-13" fmla="*/ 7421928 w 7588182"/>
              <a:gd name="connsiteY6-14" fmla="*/ 77535 h 1280160"/>
              <a:gd name="connsiteX7-15" fmla="*/ 7588182 w 7588182"/>
              <a:gd name="connsiteY7-16" fmla="*/ 1234440 h 1280160"/>
              <a:gd name="connsiteX8-17" fmla="*/ 7542462 w 7588182"/>
              <a:gd name="connsiteY8-18" fmla="*/ 1280160 h 1280160"/>
              <a:gd name="connsiteX9-19" fmla="*/ 1233102 w 7588182"/>
              <a:gd name="connsiteY9-20" fmla="*/ 1280160 h 1280160"/>
              <a:gd name="connsiteX0-21" fmla="*/ 1233102 w 7545854"/>
              <a:gd name="connsiteY0-22" fmla="*/ 1280160 h 1280160"/>
              <a:gd name="connsiteX1-23" fmla="*/ 1196526 w 7545854"/>
              <a:gd name="connsiteY1-24" fmla="*/ 1261872 h 1280160"/>
              <a:gd name="connsiteX2-25" fmla="*/ 1178238 w 7545854"/>
              <a:gd name="connsiteY2-26" fmla="*/ 1252728 h 1280160"/>
              <a:gd name="connsiteX3-27" fmla="*/ 16950 w 7545854"/>
              <a:gd name="connsiteY3-28" fmla="*/ 82296 h 1280160"/>
              <a:gd name="connsiteX4-29" fmla="*/ 53526 w 7545854"/>
              <a:gd name="connsiteY4-30" fmla="*/ 0 h 1280160"/>
              <a:gd name="connsiteX5-31" fmla="*/ 7398879 w 7545854"/>
              <a:gd name="connsiteY5-32" fmla="*/ 0 h 1280160"/>
              <a:gd name="connsiteX6-33" fmla="*/ 7421928 w 7545854"/>
              <a:gd name="connsiteY6-34" fmla="*/ 77535 h 1280160"/>
              <a:gd name="connsiteX7-35" fmla="*/ 7421928 w 7545854"/>
              <a:gd name="connsiteY7-36" fmla="*/ 1158870 h 1280160"/>
              <a:gd name="connsiteX8-37" fmla="*/ 7542462 w 7545854"/>
              <a:gd name="connsiteY8-38" fmla="*/ 1280160 h 1280160"/>
              <a:gd name="connsiteX9-39" fmla="*/ 1233102 w 7545854"/>
              <a:gd name="connsiteY9-40" fmla="*/ 1280160 h 1280160"/>
              <a:gd name="connsiteX0-41" fmla="*/ 1233102 w 7428646"/>
              <a:gd name="connsiteY0-42" fmla="*/ 1280160 h 1287717"/>
              <a:gd name="connsiteX1-43" fmla="*/ 1196526 w 7428646"/>
              <a:gd name="connsiteY1-44" fmla="*/ 1261872 h 1287717"/>
              <a:gd name="connsiteX2-45" fmla="*/ 1178238 w 7428646"/>
              <a:gd name="connsiteY2-46" fmla="*/ 1252728 h 1287717"/>
              <a:gd name="connsiteX3-47" fmla="*/ 16950 w 7428646"/>
              <a:gd name="connsiteY3-48" fmla="*/ 82296 h 1287717"/>
              <a:gd name="connsiteX4-49" fmla="*/ 53526 w 7428646"/>
              <a:gd name="connsiteY4-50" fmla="*/ 0 h 1287717"/>
              <a:gd name="connsiteX5-51" fmla="*/ 7398879 w 7428646"/>
              <a:gd name="connsiteY5-52" fmla="*/ 0 h 1287717"/>
              <a:gd name="connsiteX6-53" fmla="*/ 7421928 w 7428646"/>
              <a:gd name="connsiteY6-54" fmla="*/ 77535 h 1287717"/>
              <a:gd name="connsiteX7-55" fmla="*/ 7421928 w 7428646"/>
              <a:gd name="connsiteY7-56" fmla="*/ 1158870 h 1287717"/>
              <a:gd name="connsiteX8-57" fmla="*/ 7413993 w 7428646"/>
              <a:gd name="connsiteY8-58" fmla="*/ 1287717 h 1287717"/>
              <a:gd name="connsiteX9-59" fmla="*/ 1233102 w 7428646"/>
              <a:gd name="connsiteY9-60" fmla="*/ 1280160 h 12877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7428646" h="1287717">
                <a:moveTo>
                  <a:pt x="1233102" y="1280160"/>
                </a:moveTo>
                <a:cubicBezTo>
                  <a:pt x="1214814" y="1280160"/>
                  <a:pt x="1205670" y="1280160"/>
                  <a:pt x="1196526" y="1261872"/>
                </a:cubicBezTo>
                <a:cubicBezTo>
                  <a:pt x="1187382" y="1261872"/>
                  <a:pt x="1187382" y="1261872"/>
                  <a:pt x="1178238" y="1252728"/>
                </a:cubicBezTo>
                <a:lnTo>
                  <a:pt x="16950" y="82296"/>
                </a:lnTo>
                <a:cubicBezTo>
                  <a:pt x="-19626" y="54864"/>
                  <a:pt x="7806" y="0"/>
                  <a:pt x="53526" y="0"/>
                </a:cubicBezTo>
                <a:lnTo>
                  <a:pt x="7398879" y="0"/>
                </a:lnTo>
                <a:cubicBezTo>
                  <a:pt x="7426311" y="0"/>
                  <a:pt x="7421928" y="40959"/>
                  <a:pt x="7421928" y="77535"/>
                </a:cubicBezTo>
                <a:lnTo>
                  <a:pt x="7421928" y="1158870"/>
                </a:lnTo>
                <a:cubicBezTo>
                  <a:pt x="7421928" y="1186302"/>
                  <a:pt x="7441425" y="1287717"/>
                  <a:pt x="7413993" y="1287717"/>
                </a:cubicBezTo>
                <a:lnTo>
                  <a:pt x="1233102" y="1280160"/>
                </a:lnTo>
              </a:path>
            </a:pathLst>
          </a:custGeom>
          <a:noFill/>
          <a:ln w="12700">
            <a:gradFill>
              <a:gsLst>
                <a:gs pos="100000">
                  <a:schemeClr val="accent1">
                    <a:lumMod val="20000"/>
                    <a:lumOff val="80000"/>
                    <a:alpha val="0"/>
                  </a:schemeClr>
                </a:gs>
                <a:gs pos="2000">
                  <a:schemeClr val="accent1">
                    <a:alpha val="100000"/>
                  </a:schemeClr>
                </a:gs>
              </a:gsLst>
              <a:lin ang="0" scaled="0"/>
            </a:grad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1296000" tIns="0" rIns="0" bIns="0" numCol="1" spcCol="0" rtlCol="0" fromWordArt="0" anchor="ctr" anchorCtr="0" forceAA="0" compatLnSpc="1">
            <a:noAutofit/>
          </a:bodyPr>
          <a:p>
            <a:pPr>
              <a:lnSpc>
                <a:spcPct val="150000"/>
              </a:lnSpc>
              <a:spcBef>
                <a:spcPct val="0"/>
              </a:spcBef>
              <a:spcAft>
                <a:spcPct val="0"/>
              </a:spcAft>
            </a:pPr>
            <a:r>
              <a:rPr lang="zh-CN" altLang="en-US" sz="1600" dirty="0">
                <a:solidFill>
                  <a:schemeClr val="tx1">
                    <a:lumMod val="85000"/>
                    <a:lumOff val="15000"/>
                  </a:schemeClr>
                </a:solidFill>
                <a:latin typeface="+mn-ea"/>
                <a:cs typeface="+mn-ea"/>
                <a:sym typeface="+mn-ea"/>
              </a:rPr>
              <a:t>赚钱的股票跑的快，立马解套赚钱清仓，所以我们</a:t>
            </a:r>
            <a:r>
              <a:rPr lang="zh-CN" altLang="en-US" sz="1600" dirty="0">
                <a:solidFill>
                  <a:schemeClr val="tx1">
                    <a:lumMod val="85000"/>
                    <a:lumOff val="15000"/>
                  </a:schemeClr>
                </a:solidFill>
                <a:latin typeface="+mn-ea"/>
                <a:cs typeface="+mn-ea"/>
                <a:sym typeface="+mn-ea"/>
              </a:rPr>
              <a:t>要看清趋势，研究好基本面对个股足够了解，才能赚</a:t>
            </a:r>
            <a:r>
              <a:rPr lang="zh-CN" altLang="en-US" sz="1600" dirty="0">
                <a:solidFill>
                  <a:schemeClr val="tx1">
                    <a:lumMod val="85000"/>
                    <a:lumOff val="15000"/>
                  </a:schemeClr>
                </a:solidFill>
                <a:latin typeface="+mn-ea"/>
                <a:cs typeface="+mn-ea"/>
                <a:sym typeface="+mn-ea"/>
              </a:rPr>
              <a:t>大钱。</a:t>
            </a:r>
            <a:endParaRPr lang="zh-CN" altLang="en-US" sz="1600" dirty="0">
              <a:solidFill>
                <a:schemeClr val="tx1">
                  <a:lumMod val="85000"/>
                  <a:lumOff val="15000"/>
                </a:schemeClr>
              </a:solidFill>
              <a:latin typeface="+mn-ea"/>
              <a:cs typeface="+mn-ea"/>
              <a:sym typeface="+mn-ea"/>
            </a:endParaRPr>
          </a:p>
        </p:txBody>
      </p:sp>
      <p:sp>
        <p:nvSpPr>
          <p:cNvPr id="7" name="对象2"/>
          <p:cNvSpPr/>
          <p:nvPr>
            <p:custDataLst>
              <p:tags r:id="rId2"/>
            </p:custDataLst>
          </p:nvPr>
        </p:nvSpPr>
        <p:spPr>
          <a:xfrm>
            <a:off x="4060508" y="4110356"/>
            <a:ext cx="7419657" cy="1280160"/>
          </a:xfrm>
          <a:custGeom>
            <a:avLst/>
            <a:gdLst>
              <a:gd name="connsiteX0" fmla="*/ 1233102 w 7588182"/>
              <a:gd name="connsiteY0" fmla="*/ 0 h 1280160"/>
              <a:gd name="connsiteX1" fmla="*/ 1196526 w 7588182"/>
              <a:gd name="connsiteY1" fmla="*/ 18288 h 1280160"/>
              <a:gd name="connsiteX2" fmla="*/ 1178238 w 7588182"/>
              <a:gd name="connsiteY2" fmla="*/ 27432 h 1280160"/>
              <a:gd name="connsiteX3" fmla="*/ 16950 w 7588182"/>
              <a:gd name="connsiteY3" fmla="*/ 1197864 h 1280160"/>
              <a:gd name="connsiteX4" fmla="*/ 53526 w 7588182"/>
              <a:gd name="connsiteY4" fmla="*/ 1280160 h 1280160"/>
              <a:gd name="connsiteX5" fmla="*/ 7542462 w 7588182"/>
              <a:gd name="connsiteY5" fmla="*/ 1280160 h 1280160"/>
              <a:gd name="connsiteX6" fmla="*/ 7588182 w 7588182"/>
              <a:gd name="connsiteY6" fmla="*/ 1234440 h 1280160"/>
              <a:gd name="connsiteX7" fmla="*/ 7588182 w 7588182"/>
              <a:gd name="connsiteY7" fmla="*/ 54864 h 1280160"/>
              <a:gd name="connsiteX8" fmla="*/ 7300637 w 7588182"/>
              <a:gd name="connsiteY8" fmla="*/ 0 h 1280160"/>
              <a:gd name="connsiteX9" fmla="*/ 1233102 w 7588182"/>
              <a:gd name="connsiteY9" fmla="*/ 0 h 1280160"/>
              <a:gd name="connsiteX0-1" fmla="*/ 1233102 w 7588182"/>
              <a:gd name="connsiteY0-2" fmla="*/ 0 h 1280160"/>
              <a:gd name="connsiteX1-3" fmla="*/ 1196526 w 7588182"/>
              <a:gd name="connsiteY1-4" fmla="*/ 18288 h 1280160"/>
              <a:gd name="connsiteX2-5" fmla="*/ 1178238 w 7588182"/>
              <a:gd name="connsiteY2-6" fmla="*/ 27432 h 1280160"/>
              <a:gd name="connsiteX3-7" fmla="*/ 16950 w 7588182"/>
              <a:gd name="connsiteY3-8" fmla="*/ 1197864 h 1280160"/>
              <a:gd name="connsiteX4-9" fmla="*/ 53526 w 7588182"/>
              <a:gd name="connsiteY4-10" fmla="*/ 1280160 h 1280160"/>
              <a:gd name="connsiteX5-11" fmla="*/ 7542462 w 7588182"/>
              <a:gd name="connsiteY5-12" fmla="*/ 1280160 h 1280160"/>
              <a:gd name="connsiteX6-13" fmla="*/ 7588182 w 7588182"/>
              <a:gd name="connsiteY6-14" fmla="*/ 1234440 h 1280160"/>
              <a:gd name="connsiteX7-15" fmla="*/ 7421928 w 7588182"/>
              <a:gd name="connsiteY7-16" fmla="*/ 77535 h 1280160"/>
              <a:gd name="connsiteX8-17" fmla="*/ 7300637 w 7588182"/>
              <a:gd name="connsiteY8-18" fmla="*/ 0 h 1280160"/>
              <a:gd name="connsiteX9-19" fmla="*/ 1233102 w 7588182"/>
              <a:gd name="connsiteY9-20" fmla="*/ 0 h 1280160"/>
              <a:gd name="connsiteX0-21" fmla="*/ 1233102 w 7546015"/>
              <a:gd name="connsiteY0-22" fmla="*/ 0 h 1280160"/>
              <a:gd name="connsiteX1-23" fmla="*/ 1196526 w 7546015"/>
              <a:gd name="connsiteY1-24" fmla="*/ 18288 h 1280160"/>
              <a:gd name="connsiteX2-25" fmla="*/ 1178238 w 7546015"/>
              <a:gd name="connsiteY2-26" fmla="*/ 27432 h 1280160"/>
              <a:gd name="connsiteX3-27" fmla="*/ 16950 w 7546015"/>
              <a:gd name="connsiteY3-28" fmla="*/ 1197864 h 1280160"/>
              <a:gd name="connsiteX4-29" fmla="*/ 53526 w 7546015"/>
              <a:gd name="connsiteY4-30" fmla="*/ 1280160 h 1280160"/>
              <a:gd name="connsiteX5-31" fmla="*/ 7542462 w 7546015"/>
              <a:gd name="connsiteY5-32" fmla="*/ 1280160 h 1280160"/>
              <a:gd name="connsiteX6-33" fmla="*/ 7429485 w 7546015"/>
              <a:gd name="connsiteY6-34" fmla="*/ 1241997 h 1280160"/>
              <a:gd name="connsiteX7-35" fmla="*/ 7421928 w 7546015"/>
              <a:gd name="connsiteY7-36" fmla="*/ 77535 h 1280160"/>
              <a:gd name="connsiteX8-37" fmla="*/ 7300637 w 7546015"/>
              <a:gd name="connsiteY8-38" fmla="*/ 0 h 1280160"/>
              <a:gd name="connsiteX9-39" fmla="*/ 1233102 w 7546015"/>
              <a:gd name="connsiteY9-40" fmla="*/ 0 h 1280160"/>
              <a:gd name="connsiteX0-41" fmla="*/ 1233102 w 7429485"/>
              <a:gd name="connsiteY0-42" fmla="*/ 0 h 1280160"/>
              <a:gd name="connsiteX1-43" fmla="*/ 1196526 w 7429485"/>
              <a:gd name="connsiteY1-44" fmla="*/ 18288 h 1280160"/>
              <a:gd name="connsiteX2-45" fmla="*/ 1178238 w 7429485"/>
              <a:gd name="connsiteY2-46" fmla="*/ 27432 h 1280160"/>
              <a:gd name="connsiteX3-47" fmla="*/ 16950 w 7429485"/>
              <a:gd name="connsiteY3-48" fmla="*/ 1197864 h 1280160"/>
              <a:gd name="connsiteX4-49" fmla="*/ 53526 w 7429485"/>
              <a:gd name="connsiteY4-50" fmla="*/ 1280160 h 1280160"/>
              <a:gd name="connsiteX5-51" fmla="*/ 7383765 w 7429485"/>
              <a:gd name="connsiteY5-52" fmla="*/ 1280160 h 1280160"/>
              <a:gd name="connsiteX6-53" fmla="*/ 7429485 w 7429485"/>
              <a:gd name="connsiteY6-54" fmla="*/ 1241997 h 1280160"/>
              <a:gd name="connsiteX7-55" fmla="*/ 7421928 w 7429485"/>
              <a:gd name="connsiteY7-56" fmla="*/ 77535 h 1280160"/>
              <a:gd name="connsiteX8-57" fmla="*/ 7300637 w 7429485"/>
              <a:gd name="connsiteY8-58" fmla="*/ 0 h 1280160"/>
              <a:gd name="connsiteX9-59" fmla="*/ 1233102 w 7429485"/>
              <a:gd name="connsiteY9-60" fmla="*/ 0 h 128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7429485" h="1280160">
                <a:moveTo>
                  <a:pt x="1233102" y="0"/>
                </a:moveTo>
                <a:cubicBezTo>
                  <a:pt x="1214814" y="0"/>
                  <a:pt x="1205670" y="9144"/>
                  <a:pt x="1196526" y="18288"/>
                </a:cubicBezTo>
                <a:cubicBezTo>
                  <a:pt x="1187382" y="18288"/>
                  <a:pt x="1187382" y="27432"/>
                  <a:pt x="1178238" y="27432"/>
                </a:cubicBezTo>
                <a:lnTo>
                  <a:pt x="16950" y="1197864"/>
                </a:lnTo>
                <a:cubicBezTo>
                  <a:pt x="-19626" y="1225296"/>
                  <a:pt x="7806" y="1280160"/>
                  <a:pt x="53526" y="1280160"/>
                </a:cubicBezTo>
                <a:lnTo>
                  <a:pt x="7383765" y="1280160"/>
                </a:lnTo>
                <a:cubicBezTo>
                  <a:pt x="7411197" y="1280160"/>
                  <a:pt x="7429485" y="1269429"/>
                  <a:pt x="7429485" y="1241997"/>
                </a:cubicBezTo>
                <a:lnTo>
                  <a:pt x="7421928" y="77535"/>
                </a:lnTo>
                <a:cubicBezTo>
                  <a:pt x="7421928" y="40959"/>
                  <a:pt x="7328069" y="0"/>
                  <a:pt x="7300637" y="0"/>
                </a:cubicBezTo>
                <a:lnTo>
                  <a:pt x="1233102" y="0"/>
                </a:lnTo>
              </a:path>
            </a:pathLst>
          </a:custGeom>
          <a:noFill/>
          <a:ln w="12700">
            <a:gradFill>
              <a:gsLst>
                <a:gs pos="100000">
                  <a:schemeClr val="accent2">
                    <a:lumMod val="20000"/>
                    <a:lumOff val="80000"/>
                    <a:alpha val="0"/>
                  </a:schemeClr>
                </a:gs>
                <a:gs pos="2000">
                  <a:schemeClr val="accent2">
                    <a:alpha val="100000"/>
                  </a:schemeClr>
                </a:gs>
              </a:gsLst>
              <a:lin ang="0" scaled="0"/>
            </a:grad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1296000" tIns="0" rIns="0" bIns="0" numCol="1" spcCol="0" rtlCol="0" fromWordArt="0" anchor="ctr" anchorCtr="0" forceAA="0" compatLnSpc="1">
            <a:noAutofit/>
          </a:bodyPr>
          <a:p>
            <a:pPr>
              <a:lnSpc>
                <a:spcPct val="150000"/>
              </a:lnSpc>
              <a:spcBef>
                <a:spcPct val="0"/>
              </a:spcBef>
              <a:spcAft>
                <a:spcPct val="0"/>
              </a:spcAft>
            </a:pPr>
            <a:r>
              <a:rPr lang="zh-CN" altLang="en-US" sz="1600">
                <a:solidFill>
                  <a:schemeClr val="tx1">
                    <a:lumMod val="85000"/>
                    <a:lumOff val="15000"/>
                  </a:schemeClr>
                </a:solidFill>
                <a:latin typeface="+mn-ea"/>
                <a:cs typeface="+mn-ea"/>
                <a:sym typeface="+mn-ea"/>
              </a:rPr>
              <a:t>不会做</a:t>
            </a:r>
            <a:r>
              <a:rPr lang="en-US" altLang="zh-CN" sz="1600">
                <a:solidFill>
                  <a:schemeClr val="tx1">
                    <a:lumMod val="85000"/>
                    <a:lumOff val="15000"/>
                  </a:schemeClr>
                </a:solidFill>
                <a:latin typeface="+mn-ea"/>
                <a:cs typeface="+mn-ea"/>
                <a:sym typeface="+mn-ea"/>
              </a:rPr>
              <a:t>T</a:t>
            </a:r>
            <a:r>
              <a:rPr lang="zh-CN" altLang="en-US" sz="1600">
                <a:solidFill>
                  <a:schemeClr val="tx1">
                    <a:lumMod val="85000"/>
                    <a:lumOff val="15000"/>
                  </a:schemeClr>
                </a:solidFill>
                <a:latin typeface="+mn-ea"/>
                <a:cs typeface="+mn-ea"/>
                <a:sym typeface="+mn-ea"/>
              </a:rPr>
              <a:t>，做反</a:t>
            </a:r>
            <a:r>
              <a:rPr lang="en-US" altLang="zh-CN" sz="1600">
                <a:solidFill>
                  <a:schemeClr val="tx1">
                    <a:lumMod val="85000"/>
                    <a:lumOff val="15000"/>
                  </a:schemeClr>
                </a:solidFill>
                <a:latin typeface="+mn-ea"/>
                <a:cs typeface="+mn-ea"/>
                <a:sym typeface="+mn-ea"/>
              </a:rPr>
              <a:t>T</a:t>
            </a:r>
            <a:r>
              <a:rPr lang="zh-CN" altLang="en-US" sz="1600">
                <a:solidFill>
                  <a:schemeClr val="tx1">
                    <a:lumMod val="85000"/>
                    <a:lumOff val="15000"/>
                  </a:schemeClr>
                </a:solidFill>
                <a:latin typeface="+mn-ea"/>
                <a:cs typeface="+mn-ea"/>
                <a:sym typeface="+mn-ea"/>
              </a:rPr>
              <a:t>，股价新高都不一定赚钱，所以如果不会操作，最好就是持股，在底部资金启动的位置低吸，等一个大的</a:t>
            </a:r>
            <a:r>
              <a:rPr lang="zh-CN" altLang="en-US" sz="1600">
                <a:solidFill>
                  <a:schemeClr val="tx1">
                    <a:lumMod val="85000"/>
                    <a:lumOff val="15000"/>
                  </a:schemeClr>
                </a:solidFill>
                <a:latin typeface="+mn-ea"/>
                <a:cs typeface="+mn-ea"/>
                <a:sym typeface="+mn-ea"/>
              </a:rPr>
              <a:t>启动</a:t>
            </a:r>
            <a:endParaRPr lang="zh-CN" altLang="en-US" sz="1600">
              <a:solidFill>
                <a:schemeClr val="tx1">
                  <a:lumMod val="85000"/>
                  <a:lumOff val="15000"/>
                </a:schemeClr>
              </a:solidFill>
              <a:latin typeface="+mn-ea"/>
              <a:cs typeface="+mn-ea"/>
              <a:sym typeface="+mn-ea"/>
            </a:endParaRPr>
          </a:p>
        </p:txBody>
      </p:sp>
      <p:sp>
        <p:nvSpPr>
          <p:cNvPr id="15" name="对象3"/>
          <p:cNvSpPr/>
          <p:nvPr>
            <p:custDataLst>
              <p:tags r:id="rId3"/>
            </p:custDataLst>
          </p:nvPr>
        </p:nvSpPr>
        <p:spPr>
          <a:xfrm>
            <a:off x="4045903" y="1705611"/>
            <a:ext cx="731520" cy="731520"/>
          </a:xfrm>
          <a:custGeom>
            <a:avLst/>
            <a:gdLst/>
            <a:ahLst/>
            <a:cxnLst/>
            <a:rect l="l" t="t" r="r" b="b"/>
            <a:pathLst>
              <a:path w="731520" h="731520">
                <a:moveTo>
                  <a:pt x="27432" y="292608"/>
                </a:moveTo>
                <a:cubicBezTo>
                  <a:pt x="-9144" y="329184"/>
                  <a:pt x="-9144" y="393192"/>
                  <a:pt x="27432" y="438912"/>
                </a:cubicBezTo>
                <a:lnTo>
                  <a:pt x="292608" y="694944"/>
                </a:lnTo>
                <a:cubicBezTo>
                  <a:pt x="329184" y="740664"/>
                  <a:pt x="393192" y="740664"/>
                  <a:pt x="438912" y="694944"/>
                </a:cubicBezTo>
                <a:lnTo>
                  <a:pt x="694944" y="438912"/>
                </a:lnTo>
                <a:cubicBezTo>
                  <a:pt x="740664" y="393192"/>
                  <a:pt x="740664" y="329184"/>
                  <a:pt x="694944" y="292608"/>
                </a:cubicBezTo>
                <a:lnTo>
                  <a:pt x="438912" y="27432"/>
                </a:lnTo>
                <a:cubicBezTo>
                  <a:pt x="393192" y="-9144"/>
                  <a:pt x="329184" y="-9144"/>
                  <a:pt x="292608" y="27432"/>
                </a:cubicBezTo>
                <a:lnTo>
                  <a:pt x="27432" y="292608"/>
                </a:lnTo>
              </a:path>
            </a:pathLst>
          </a:custGeom>
          <a:solidFill>
            <a:schemeClr val="accent1"/>
          </a:solidFill>
          <a:ln w="25400">
            <a:noFill/>
          </a:ln>
          <a:effectLst/>
        </p:spPr>
        <p:style>
          <a:lnRef idx="2">
            <a:schemeClr val="accent1">
              <a:lumMod val="75000"/>
            </a:schemeClr>
          </a:lnRef>
          <a:fillRef idx="1">
            <a:schemeClr val="accent1"/>
          </a:fillRef>
          <a:effectRef idx="0">
            <a:srgbClr val="FFFFFF"/>
          </a:effectRef>
          <a:fontRef idx="minor">
            <a:schemeClr val="lt1"/>
          </a:fontRef>
        </p:style>
        <p:txBody>
          <a:bodyPr wrap="none" lIns="0" tIns="0" rIns="0" bIns="0" anchor="ctr">
            <a:normAutofit/>
          </a:bodyPr>
          <a:p>
            <a:pPr algn="ctr">
              <a:spcBef>
                <a:spcPct val="0"/>
              </a:spcBef>
              <a:spcAft>
                <a:spcPct val="0"/>
              </a:spcAft>
            </a:pPr>
            <a:r>
              <a:rPr lang="en-US" altLang="zh-CN" sz="2400" b="1">
                <a:solidFill>
                  <a:srgbClr val="FFFFFF"/>
                </a:solidFill>
                <a:latin typeface="+mn-ea"/>
                <a:cs typeface="+mn-ea"/>
                <a:sym typeface="+mn-ea"/>
              </a:rPr>
              <a:t>01</a:t>
            </a:r>
            <a:endParaRPr lang="en-US" altLang="zh-CN" sz="2400" b="1">
              <a:solidFill>
                <a:srgbClr val="FFFFFF"/>
              </a:solidFill>
              <a:latin typeface="+mn-ea"/>
              <a:cs typeface="+mn-ea"/>
              <a:sym typeface="+mn-ea"/>
            </a:endParaRPr>
          </a:p>
        </p:txBody>
      </p:sp>
      <p:sp>
        <p:nvSpPr>
          <p:cNvPr id="2" name="对象4"/>
          <p:cNvSpPr/>
          <p:nvPr>
            <p:custDataLst>
              <p:tags r:id="rId4"/>
            </p:custDataLst>
          </p:nvPr>
        </p:nvSpPr>
        <p:spPr>
          <a:xfrm>
            <a:off x="4045903" y="5011421"/>
            <a:ext cx="731520" cy="731520"/>
          </a:xfrm>
          <a:custGeom>
            <a:avLst/>
            <a:gdLst/>
            <a:ahLst/>
            <a:cxnLst/>
            <a:rect l="l" t="t" r="r" b="b"/>
            <a:pathLst>
              <a:path w="731520" h="731520">
                <a:moveTo>
                  <a:pt x="27432" y="292608"/>
                </a:moveTo>
                <a:cubicBezTo>
                  <a:pt x="-9144" y="329184"/>
                  <a:pt x="-9144" y="393192"/>
                  <a:pt x="27432" y="438912"/>
                </a:cubicBezTo>
                <a:lnTo>
                  <a:pt x="292608" y="694944"/>
                </a:lnTo>
                <a:cubicBezTo>
                  <a:pt x="329184" y="740664"/>
                  <a:pt x="393192" y="740664"/>
                  <a:pt x="438912" y="694944"/>
                </a:cubicBezTo>
                <a:lnTo>
                  <a:pt x="694944" y="438912"/>
                </a:lnTo>
                <a:cubicBezTo>
                  <a:pt x="740664" y="393192"/>
                  <a:pt x="740664" y="329184"/>
                  <a:pt x="694944" y="292608"/>
                </a:cubicBezTo>
                <a:lnTo>
                  <a:pt x="438912" y="27432"/>
                </a:lnTo>
                <a:cubicBezTo>
                  <a:pt x="393192" y="-9144"/>
                  <a:pt x="329184" y="-9144"/>
                  <a:pt x="292608" y="27432"/>
                </a:cubicBezTo>
                <a:lnTo>
                  <a:pt x="27432" y="292608"/>
                </a:lnTo>
              </a:path>
            </a:pathLst>
          </a:custGeom>
          <a:solidFill>
            <a:schemeClr val="accent2"/>
          </a:solidFill>
          <a:ln w="25400">
            <a:noFill/>
          </a:ln>
          <a:effectLst/>
        </p:spPr>
        <p:style>
          <a:lnRef idx="2">
            <a:schemeClr val="accent1">
              <a:lumMod val="75000"/>
            </a:schemeClr>
          </a:lnRef>
          <a:fillRef idx="1">
            <a:schemeClr val="accent1"/>
          </a:fillRef>
          <a:effectRef idx="0">
            <a:srgbClr val="FFFFFF"/>
          </a:effectRef>
          <a:fontRef idx="minor">
            <a:schemeClr val="lt1"/>
          </a:fontRef>
        </p:style>
        <p:txBody>
          <a:bodyPr wrap="none" lIns="0" tIns="0" rIns="0" bIns="0" anchor="ctr">
            <a:normAutofit/>
          </a:bodyPr>
          <a:p>
            <a:pPr algn="ctr">
              <a:spcBef>
                <a:spcPct val="0"/>
              </a:spcBef>
              <a:spcAft>
                <a:spcPct val="0"/>
              </a:spcAft>
            </a:pPr>
            <a:r>
              <a:rPr lang="en-US" altLang="zh-CN" sz="2400" b="1">
                <a:solidFill>
                  <a:srgbClr val="FFFFFF"/>
                </a:solidFill>
                <a:latin typeface="+mn-ea"/>
                <a:cs typeface="+mn-ea"/>
                <a:sym typeface="+mn-ea"/>
              </a:rPr>
              <a:t>02</a:t>
            </a:r>
            <a:endParaRPr lang="en-US" altLang="zh-CN" sz="2400" b="1">
              <a:solidFill>
                <a:srgbClr val="FFFFFF"/>
              </a:solidFill>
              <a:latin typeface="+mn-ea"/>
              <a:cs typeface="+mn-ea"/>
              <a:sym typeface="+mn-ea"/>
            </a:endParaRPr>
          </a:p>
        </p:txBody>
      </p:sp>
      <p:sp>
        <p:nvSpPr>
          <p:cNvPr id="11" name="对象6"/>
          <p:cNvSpPr/>
          <p:nvPr>
            <p:custDataLst>
              <p:tags r:id="rId5"/>
            </p:custDataLst>
          </p:nvPr>
        </p:nvSpPr>
        <p:spPr>
          <a:xfrm>
            <a:off x="683578" y="1753236"/>
            <a:ext cx="4086040" cy="4048800"/>
          </a:xfrm>
          <a:custGeom>
            <a:avLst/>
            <a:gdLst/>
            <a:ahLst/>
            <a:cxnLst/>
            <a:rect l="l" t="t" r="r" b="b"/>
            <a:pathLst>
              <a:path w="4059936" h="4059936">
                <a:moveTo>
                  <a:pt x="137160" y="2359152"/>
                </a:moveTo>
                <a:cubicBezTo>
                  <a:pt x="-45720" y="2176272"/>
                  <a:pt x="-45720" y="1883664"/>
                  <a:pt x="137160" y="1700784"/>
                </a:cubicBezTo>
                <a:lnTo>
                  <a:pt x="1700784" y="137160"/>
                </a:lnTo>
                <a:cubicBezTo>
                  <a:pt x="1883664" y="-45720"/>
                  <a:pt x="2176272" y="-45720"/>
                  <a:pt x="2359152" y="137160"/>
                </a:cubicBezTo>
                <a:lnTo>
                  <a:pt x="3931920" y="1700784"/>
                </a:lnTo>
                <a:cubicBezTo>
                  <a:pt x="4105656" y="1883664"/>
                  <a:pt x="4105656" y="2176272"/>
                  <a:pt x="3931920" y="2359152"/>
                </a:cubicBezTo>
                <a:lnTo>
                  <a:pt x="2359152" y="3931920"/>
                </a:lnTo>
                <a:cubicBezTo>
                  <a:pt x="2176272" y="4105656"/>
                  <a:pt x="1883664" y="4105656"/>
                  <a:pt x="1700784" y="3931920"/>
                </a:cubicBezTo>
                <a:lnTo>
                  <a:pt x="137160" y="2359152"/>
                </a:lnTo>
              </a:path>
            </a:pathLst>
          </a:custGeom>
          <a:solidFill>
            <a:schemeClr val="accent1">
              <a:lumMod val="30000"/>
              <a:lumOff val="70000"/>
              <a:alpha val="15000"/>
            </a:schemeClr>
          </a:solidFill>
        </p:spPr>
        <p:txBody>
          <a:bodyPr lIns="0" tIns="0" rIns="0" bIns="0">
            <a:noAutofit/>
          </a:bodyPr>
          <a:p>
            <a:endParaRPr lang="zh-CN" altLang="en-US" dirty="0">
              <a:solidFill>
                <a:schemeClr val="tx1"/>
              </a:solidFill>
              <a:latin typeface="+mn-ea"/>
            </a:endParaRPr>
          </a:p>
        </p:txBody>
      </p:sp>
      <p:sp>
        <p:nvSpPr>
          <p:cNvPr id="12" name="对象12"/>
          <p:cNvSpPr>
            <a:spLocks noChangeAspect="1"/>
          </p:cNvSpPr>
          <p:nvPr>
            <p:custDataLst>
              <p:tags r:id="rId6"/>
            </p:custDataLst>
          </p:nvPr>
        </p:nvSpPr>
        <p:spPr>
          <a:xfrm>
            <a:off x="1132523" y="2211071"/>
            <a:ext cx="3188409" cy="3132620"/>
          </a:xfrm>
          <a:custGeom>
            <a:avLst/>
            <a:gdLst/>
            <a:ahLst/>
            <a:cxnLst/>
            <a:rect l="l" t="t" r="r" b="b"/>
            <a:pathLst>
              <a:path w="2340864" h="2340864">
                <a:moveTo>
                  <a:pt x="987552" y="73152"/>
                </a:moveTo>
                <a:lnTo>
                  <a:pt x="73152" y="987552"/>
                </a:lnTo>
                <a:cubicBezTo>
                  <a:pt x="-27432" y="1088136"/>
                  <a:pt x="-27432" y="1252728"/>
                  <a:pt x="73152" y="1353312"/>
                </a:cubicBezTo>
                <a:lnTo>
                  <a:pt x="987552" y="2267712"/>
                </a:lnTo>
                <a:cubicBezTo>
                  <a:pt x="1088136" y="2368296"/>
                  <a:pt x="1252728" y="2368296"/>
                  <a:pt x="1353312" y="2267712"/>
                </a:cubicBezTo>
                <a:lnTo>
                  <a:pt x="2267712" y="1353312"/>
                </a:lnTo>
                <a:cubicBezTo>
                  <a:pt x="2368296" y="1252728"/>
                  <a:pt x="2368296" y="1088136"/>
                  <a:pt x="2267712" y="987552"/>
                </a:cubicBezTo>
                <a:lnTo>
                  <a:pt x="1353312" y="73152"/>
                </a:lnTo>
                <a:cubicBezTo>
                  <a:pt x="1252728" y="-27432"/>
                  <a:pt x="1088136" y="-27432"/>
                  <a:pt x="987552" y="73152"/>
                </a:cubicBezTo>
              </a:path>
            </a:pathLst>
          </a:custGeom>
          <a:noFill/>
          <a:ln w="53975">
            <a:solidFill>
              <a:schemeClr val="accent1"/>
            </a:solidFill>
          </a:ln>
        </p:spPr>
        <p:txBody>
          <a:bodyPr wrap="square" lIns="360000" tIns="0" rIns="360000" bIns="0" anchor="ctr" anchorCtr="0">
            <a:noAutofit/>
          </a:bodyPr>
          <a:p>
            <a:pPr algn="ctr">
              <a:spcBef>
                <a:spcPct val="0"/>
              </a:spcBef>
              <a:spcAft>
                <a:spcPct val="0"/>
              </a:spcAft>
            </a:pPr>
            <a:r>
              <a:rPr lang="zh-CN" altLang="en-US" sz="2700" b="1">
                <a:solidFill>
                  <a:schemeClr val="accent1"/>
                </a:solidFill>
                <a:latin typeface="+mn-ea"/>
                <a:cs typeface="+mn-ea"/>
                <a:sym typeface="+mn-ea"/>
              </a:rPr>
              <a:t>常见操作</a:t>
            </a:r>
            <a:r>
              <a:rPr lang="zh-CN" altLang="en-US" sz="2700" b="1">
                <a:solidFill>
                  <a:schemeClr val="accent1"/>
                </a:solidFill>
                <a:latin typeface="+mn-ea"/>
                <a:cs typeface="+mn-ea"/>
                <a:sym typeface="+mn-ea"/>
              </a:rPr>
              <a:t>误区</a:t>
            </a:r>
            <a:endParaRPr lang="zh-CN" altLang="en-US" sz="2700" b="1">
              <a:solidFill>
                <a:schemeClr val="accent1"/>
              </a:solidFill>
              <a:latin typeface="+mn-ea"/>
              <a:cs typeface="+mn-ea"/>
              <a:sym typeface="+mn-ea"/>
            </a:endParaRPr>
          </a:p>
        </p:txBody>
      </p:sp>
    </p:spTree>
    <p:custDataLst>
      <p:tags r:id="rId7"/>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组 2935"/>
          <p:cNvPicPr>
            <a:picLocks noChangeAspect="1"/>
          </p:cNvPicPr>
          <p:nvPr/>
        </p:nvPicPr>
        <p:blipFill>
          <a:blip r:embed="rId1"/>
          <a:stretch>
            <a:fillRect/>
          </a:stretch>
        </p:blipFill>
        <p:spPr>
          <a:xfrm>
            <a:off x="2004060" y="1740535"/>
            <a:ext cx="8183880" cy="3376930"/>
          </a:xfrm>
          <a:prstGeom prst="rect">
            <a:avLst/>
          </a:prstGeom>
        </p:spPr>
      </p:pic>
      <p:sp>
        <p:nvSpPr>
          <p:cNvPr id="5" name="矩形 4"/>
          <p:cNvSpPr/>
          <p:nvPr/>
        </p:nvSpPr>
        <p:spPr>
          <a:xfrm>
            <a:off x="2027555" y="2723515"/>
            <a:ext cx="8134350" cy="238252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2320925" y="2995295"/>
            <a:ext cx="7550785" cy="1706880"/>
          </a:xfrm>
          <a:prstGeom prst="rect">
            <a:avLst/>
          </a:prstGeom>
          <a:noFill/>
        </p:spPr>
        <p:txBody>
          <a:bodyPr wrap="square" rtlCol="0" anchor="t">
            <a:spAutoFit/>
          </a:bodyPr>
          <a:p>
            <a:pPr>
              <a:lnSpc>
                <a:spcPct val="150000"/>
              </a:lnSpc>
            </a:pPr>
            <a:r>
              <a:rPr lang="zh-CN" altLang="en-US" sz="1400">
                <a:latin typeface="黑体" panose="02010609060101010101" charset="-122"/>
                <a:ea typeface="黑体" panose="02010609060101010101" charset="-122"/>
                <a:cs typeface="黑体" panose="02010609060101010101" charset="-122"/>
              </a:rPr>
              <a:t>我司所有工作人员均不允许推荐股票、不允许承诺收益、不允许代客理财、不允许合作分成、不允许私下收款，如您发现有任何违规行为，可联系400-</a:t>
            </a:r>
            <a:r>
              <a:rPr lang="en-US" altLang="zh-CN" sz="1400">
                <a:latin typeface="黑体" panose="02010609060101010101" charset="-122"/>
                <a:ea typeface="黑体" panose="02010609060101010101" charset="-122"/>
                <a:cs typeface="黑体" panose="02010609060101010101" charset="-122"/>
              </a:rPr>
              <a:t>9088</a:t>
            </a:r>
            <a:r>
              <a:rPr lang="zh-CN" altLang="en-US" sz="1400">
                <a:latin typeface="黑体" panose="02010609060101010101" charset="-122"/>
                <a:ea typeface="黑体" panose="02010609060101010101" charset="-122"/>
                <a:cs typeface="黑体" panose="02010609060101010101" charset="-122"/>
              </a:rPr>
              <a:t>-</a:t>
            </a:r>
            <a:r>
              <a:rPr lang="en-US" altLang="zh-CN" sz="1400">
                <a:latin typeface="黑体" panose="02010609060101010101" charset="-122"/>
                <a:ea typeface="黑体" panose="02010609060101010101" charset="-122"/>
                <a:cs typeface="黑体" panose="02010609060101010101" charset="-122"/>
              </a:rPr>
              <a:t>988</a:t>
            </a:r>
            <a:r>
              <a:rPr lang="zh-CN" altLang="en-US" sz="1400">
                <a:latin typeface="黑体" panose="02010609060101010101" charset="-122"/>
                <a:ea typeface="黑体" panose="02010609060101010101" charset="-122"/>
                <a:cs typeface="黑体" panose="02010609060101010101" charset="-122"/>
              </a:rPr>
              <a:t>向我们反馈!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latin typeface="黑体" panose="02010609060101010101" charset="-122"/>
              <a:ea typeface="黑体" panose="02010609060101010101" charset="-122"/>
              <a:cs typeface="黑体" panose="02010609060101010101" charset="-122"/>
            </a:endParaRPr>
          </a:p>
        </p:txBody>
      </p:sp>
      <p:pic>
        <p:nvPicPr>
          <p:cNvPr id="6" name="图片 5"/>
          <p:cNvPicPr>
            <a:picLocks noChangeAspect="1"/>
          </p:cNvPicPr>
          <p:nvPr/>
        </p:nvPicPr>
        <p:blipFill>
          <a:blip r:embed="rId2"/>
          <a:stretch>
            <a:fillRect/>
          </a:stretch>
        </p:blipFill>
        <p:spPr>
          <a:xfrm>
            <a:off x="0" y="0"/>
            <a:ext cx="12192635" cy="6857365"/>
          </a:xfrm>
          <a:prstGeom prst="rect">
            <a:avLst/>
          </a:prstGeom>
        </p:spPr>
      </p:pic>
    </p:spTree>
    <p:custDataLst>
      <p:tags r:id="rId3"/>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组 2935"/>
          <p:cNvPicPr>
            <a:picLocks noChangeAspect="1"/>
          </p:cNvPicPr>
          <p:nvPr/>
        </p:nvPicPr>
        <p:blipFill>
          <a:blip r:embed="rId1"/>
          <a:stretch>
            <a:fillRect/>
          </a:stretch>
        </p:blipFill>
        <p:spPr>
          <a:xfrm>
            <a:off x="2004060" y="1740535"/>
            <a:ext cx="8183880" cy="3376930"/>
          </a:xfrm>
          <a:prstGeom prst="rect">
            <a:avLst/>
          </a:prstGeom>
        </p:spPr>
      </p:pic>
      <p:sp>
        <p:nvSpPr>
          <p:cNvPr id="5" name="矩形 4"/>
          <p:cNvSpPr/>
          <p:nvPr/>
        </p:nvSpPr>
        <p:spPr>
          <a:xfrm>
            <a:off x="2027555" y="2723515"/>
            <a:ext cx="8134350" cy="238252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2320925" y="2995295"/>
            <a:ext cx="7550785" cy="1706880"/>
          </a:xfrm>
          <a:prstGeom prst="rect">
            <a:avLst/>
          </a:prstGeom>
          <a:noFill/>
        </p:spPr>
        <p:txBody>
          <a:bodyPr wrap="square" rtlCol="0" anchor="t">
            <a:spAutoFit/>
          </a:bodyPr>
          <a:p>
            <a:pPr>
              <a:lnSpc>
                <a:spcPct val="150000"/>
              </a:lnSpc>
            </a:pPr>
            <a:r>
              <a:rPr lang="zh-CN" altLang="en-US" sz="1400">
                <a:latin typeface="黑体" panose="02010609060101010101" charset="-122"/>
                <a:ea typeface="黑体" panose="02010609060101010101" charset="-122"/>
                <a:cs typeface="黑体" panose="02010609060101010101" charset="-122"/>
              </a:rPr>
              <a:t>我司所有工作人员均不允许推荐股票、不允许承诺收益、不允许代客理财、不允许合作分成、不允许私下收款，如您发现有任何违规行为，可联系400-</a:t>
            </a:r>
            <a:r>
              <a:rPr lang="en-US" altLang="zh-CN" sz="1400">
                <a:latin typeface="黑体" panose="02010609060101010101" charset="-122"/>
                <a:ea typeface="黑体" panose="02010609060101010101" charset="-122"/>
                <a:cs typeface="黑体" panose="02010609060101010101" charset="-122"/>
              </a:rPr>
              <a:t>9088</a:t>
            </a:r>
            <a:r>
              <a:rPr lang="zh-CN" altLang="en-US" sz="1400">
                <a:latin typeface="黑体" panose="02010609060101010101" charset="-122"/>
                <a:ea typeface="黑体" panose="02010609060101010101" charset="-122"/>
                <a:cs typeface="黑体" panose="02010609060101010101" charset="-122"/>
              </a:rPr>
              <a:t>-</a:t>
            </a:r>
            <a:r>
              <a:rPr lang="en-US" altLang="zh-CN" sz="1400">
                <a:latin typeface="黑体" panose="02010609060101010101" charset="-122"/>
                <a:ea typeface="黑体" panose="02010609060101010101" charset="-122"/>
                <a:cs typeface="黑体" panose="02010609060101010101" charset="-122"/>
              </a:rPr>
              <a:t>988</a:t>
            </a:r>
            <a:r>
              <a:rPr lang="zh-CN" altLang="en-US" sz="1400">
                <a:latin typeface="黑体" panose="02010609060101010101" charset="-122"/>
                <a:ea typeface="黑体" panose="02010609060101010101" charset="-122"/>
                <a:cs typeface="黑体" panose="02010609060101010101" charset="-122"/>
              </a:rPr>
              <a:t>向我们反馈!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latin typeface="黑体" panose="02010609060101010101" charset="-122"/>
              <a:ea typeface="黑体" panose="02010609060101010101" charset="-122"/>
              <a:cs typeface="黑体" panose="02010609060101010101" charset="-122"/>
            </a:endParaRPr>
          </a:p>
        </p:txBody>
      </p:sp>
      <p:pic>
        <p:nvPicPr>
          <p:cNvPr id="4" name="图片 3"/>
          <p:cNvPicPr>
            <a:picLocks noChangeAspect="1"/>
          </p:cNvPicPr>
          <p:nvPr/>
        </p:nvPicPr>
        <p:blipFill>
          <a:blip r:embed="rId2"/>
          <a:stretch>
            <a:fillRect/>
          </a:stretch>
        </p:blipFill>
        <p:spPr>
          <a:xfrm>
            <a:off x="0" y="0"/>
            <a:ext cx="12192635" cy="6858635"/>
          </a:xfrm>
          <a:prstGeom prst="rect">
            <a:avLst/>
          </a:prstGeom>
        </p:spPr>
      </p:pic>
    </p:spTree>
    <p:custDataLst>
      <p:tags r:id="rId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288540" y="86360"/>
            <a:ext cx="7118985" cy="521970"/>
          </a:xfrm>
          <a:prstGeom prst="rect">
            <a:avLst/>
          </a:prstGeom>
          <a:noFill/>
        </p:spPr>
        <p:txBody>
          <a:bodyPr wrap="square" rtlCol="0">
            <a:spAutoFit/>
          </a:bodyPr>
          <a:p>
            <a:r>
              <a:rPr lang="en-US" altLang="zh-CN" sz="2800" b="1">
                <a:solidFill>
                  <a:schemeClr val="bg1"/>
                </a:solidFill>
              </a:rPr>
              <a:t>               </a:t>
            </a:r>
            <a:r>
              <a:rPr lang="zh-CN" altLang="en-US" sz="2800" b="1">
                <a:solidFill>
                  <a:schemeClr val="bg1"/>
                </a:solidFill>
              </a:rPr>
              <a:t>慢牛渐入佳境</a:t>
            </a:r>
            <a:r>
              <a:rPr lang="en-US" altLang="zh-CN" sz="2800" b="1">
                <a:solidFill>
                  <a:schemeClr val="bg1"/>
                </a:solidFill>
              </a:rPr>
              <a:t>/</a:t>
            </a:r>
            <a:r>
              <a:rPr lang="zh-CN" altLang="en-US" sz="2800" b="1">
                <a:solidFill>
                  <a:schemeClr val="bg1"/>
                </a:solidFill>
              </a:rPr>
              <a:t>消灭低价，垃圾</a:t>
            </a:r>
            <a:r>
              <a:rPr lang="zh-CN" altLang="en-US" sz="2800" b="1">
                <a:solidFill>
                  <a:schemeClr val="bg1"/>
                </a:solidFill>
              </a:rPr>
              <a:t>股</a:t>
            </a:r>
            <a:endParaRPr lang="zh-CN" altLang="en-US" sz="2800" b="1">
              <a:solidFill>
                <a:schemeClr val="bg1"/>
              </a:solidFill>
            </a:endParaRPr>
          </a:p>
        </p:txBody>
      </p:sp>
      <p:sp>
        <p:nvSpPr>
          <p:cNvPr id="21" name="圆角矩形 20"/>
          <p:cNvSpPr/>
          <p:nvPr>
            <p:custDataLst>
              <p:tags r:id="rId1"/>
            </p:custDataLst>
          </p:nvPr>
        </p:nvSpPr>
        <p:spPr>
          <a:xfrm>
            <a:off x="824230" y="1760221"/>
            <a:ext cx="3235960" cy="4197350"/>
          </a:xfrm>
          <a:prstGeom prst="roundRect">
            <a:avLst>
              <a:gd name="adj" fmla="val 2258"/>
            </a:avLst>
          </a:prstGeom>
          <a:noFill/>
          <a:ln w="25400">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22" name="圆角矩形 21"/>
          <p:cNvSpPr/>
          <p:nvPr>
            <p:custDataLst>
              <p:tags r:id="rId2"/>
            </p:custDataLst>
          </p:nvPr>
        </p:nvSpPr>
        <p:spPr>
          <a:xfrm>
            <a:off x="4491991" y="1760221"/>
            <a:ext cx="3235960" cy="4197350"/>
          </a:xfrm>
          <a:prstGeom prst="roundRect">
            <a:avLst>
              <a:gd name="adj" fmla="val 2258"/>
            </a:avLst>
          </a:prstGeom>
          <a:noFill/>
          <a:ln w="25400">
            <a:solidFill>
              <a:schemeClr val="accent2"/>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25" name="矩形 24"/>
          <p:cNvSpPr/>
          <p:nvPr>
            <p:custDataLst>
              <p:tags r:id="rId3"/>
            </p:custDataLst>
          </p:nvPr>
        </p:nvSpPr>
        <p:spPr>
          <a:xfrm>
            <a:off x="1129030" y="3065145"/>
            <a:ext cx="2796540" cy="2642235"/>
          </a:xfrm>
          <a:prstGeom prst="rect">
            <a:avLst/>
          </a:prstGeom>
        </p:spPr>
        <p:txBody>
          <a:bodyPr wrap="square" lIns="0" tIns="0" rIns="0" bIns="0">
            <a:noAutofit/>
          </a:bodyPr>
          <a:p>
            <a:pPr algn="ctr">
              <a:lnSpc>
                <a:spcPct val="150000"/>
              </a:lnSpc>
              <a:spcBef>
                <a:spcPct val="0"/>
              </a:spcBef>
              <a:spcAft>
                <a:spcPct val="0"/>
              </a:spcAft>
            </a:pPr>
            <a:r>
              <a:rPr lang="zh-CN" altLang="en-US" sz="1400" dirty="0">
                <a:ln>
                  <a:noFill/>
                  <a:prstDash val="sysDot"/>
                </a:ln>
                <a:solidFill>
                  <a:schemeClr val="tx1">
                    <a:lumMod val="85000"/>
                    <a:lumOff val="15000"/>
                  </a:schemeClr>
                </a:solidFill>
                <a:latin typeface="+mn-ea"/>
                <a:cs typeface="+mn-ea"/>
              </a:rPr>
              <a:t>周线金叉，月线金叉形成，短期上涨之后出现死叉信号，主题开始轮动，但资金基本上锁定在热点主题里边，如果一旦出现金叉，那么前期的热点主题还会有机会形成新一轮的上涨。所以现在阶段适合低吸，但不适合追高操作</a:t>
            </a:r>
            <a:endParaRPr lang="zh-CN" altLang="en-US" sz="1400" dirty="0">
              <a:ln>
                <a:noFill/>
                <a:prstDash val="sysDot"/>
              </a:ln>
              <a:solidFill>
                <a:schemeClr val="tx1">
                  <a:lumMod val="85000"/>
                  <a:lumOff val="15000"/>
                </a:schemeClr>
              </a:solidFill>
              <a:latin typeface="+mn-ea"/>
              <a:cs typeface="+mn-ea"/>
            </a:endParaRPr>
          </a:p>
        </p:txBody>
      </p:sp>
      <p:sp>
        <p:nvSpPr>
          <p:cNvPr id="28" name="矩形 27"/>
          <p:cNvSpPr/>
          <p:nvPr>
            <p:custDataLst>
              <p:tags r:id="rId4"/>
            </p:custDataLst>
          </p:nvPr>
        </p:nvSpPr>
        <p:spPr>
          <a:xfrm>
            <a:off x="1052195" y="2440941"/>
            <a:ext cx="2780030" cy="442595"/>
          </a:xfrm>
          <a:prstGeom prst="rect">
            <a:avLst/>
          </a:prstGeom>
          <a:noFill/>
        </p:spPr>
        <p:txBody>
          <a:bodyPr wrap="square" lIns="0" tIns="0" rIns="0" bIns="0" rtlCol="0" anchor="b" anchorCtr="0">
            <a:noAutofit/>
          </a:bodyPr>
          <a:p>
            <a:pPr algn="ctr">
              <a:spcBef>
                <a:spcPct val="0"/>
              </a:spcBef>
              <a:spcAft>
                <a:spcPct val="0"/>
              </a:spcAft>
            </a:pPr>
            <a:r>
              <a:rPr lang="zh-CN" altLang="en-US" sz="2400" b="1" kern="0">
                <a:solidFill>
                  <a:schemeClr val="accent1"/>
                </a:solidFill>
                <a:latin typeface="+mn-ea"/>
                <a:cs typeface="+mn-ea"/>
              </a:rPr>
              <a:t>技术</a:t>
            </a:r>
            <a:endParaRPr lang="zh-CN" altLang="en-US" sz="2400" b="1" kern="0">
              <a:solidFill>
                <a:schemeClr val="accent1"/>
              </a:solidFill>
              <a:latin typeface="+mn-ea"/>
              <a:cs typeface="+mn-ea"/>
            </a:endParaRPr>
          </a:p>
        </p:txBody>
      </p:sp>
      <p:sp>
        <p:nvSpPr>
          <p:cNvPr id="29" name="矩形 28"/>
          <p:cNvSpPr/>
          <p:nvPr>
            <p:custDataLst>
              <p:tags r:id="rId5"/>
            </p:custDataLst>
          </p:nvPr>
        </p:nvSpPr>
        <p:spPr>
          <a:xfrm>
            <a:off x="4494530" y="3065145"/>
            <a:ext cx="3269615" cy="2513330"/>
          </a:xfrm>
          <a:prstGeom prst="rect">
            <a:avLst/>
          </a:prstGeom>
        </p:spPr>
        <p:txBody>
          <a:bodyPr wrap="square" lIns="0" tIns="0" rIns="0" bIns="0">
            <a:noAutofit/>
          </a:bodyPr>
          <a:p>
            <a:pPr algn="ctr">
              <a:lnSpc>
                <a:spcPct val="150000"/>
              </a:lnSpc>
              <a:spcBef>
                <a:spcPct val="0"/>
              </a:spcBef>
              <a:spcAft>
                <a:spcPct val="0"/>
              </a:spcAft>
            </a:pPr>
            <a:r>
              <a:rPr lang="zh-CN" altLang="en-US" sz="1400">
                <a:ln>
                  <a:noFill/>
                  <a:prstDash val="sysDot"/>
                </a:ln>
                <a:solidFill>
                  <a:schemeClr val="tx1">
                    <a:lumMod val="85000"/>
                    <a:lumOff val="15000"/>
                  </a:schemeClr>
                </a:solidFill>
                <a:latin typeface="+mn-ea"/>
                <a:cs typeface="+mn-ea"/>
              </a:rPr>
              <a:t>金融对市场的</a:t>
            </a:r>
            <a:r>
              <a:rPr lang="zh-CN" altLang="en-US" sz="1400">
                <a:ln>
                  <a:noFill/>
                  <a:prstDash val="sysDot"/>
                </a:ln>
                <a:solidFill>
                  <a:schemeClr val="tx1">
                    <a:lumMod val="85000"/>
                    <a:lumOff val="15000"/>
                  </a:schemeClr>
                </a:solidFill>
                <a:latin typeface="+mn-ea"/>
                <a:cs typeface="+mn-ea"/>
              </a:rPr>
              <a:t>掌控</a:t>
            </a:r>
            <a:endParaRPr lang="zh-CN" altLang="en-US" sz="1400">
              <a:ln>
                <a:noFill/>
                <a:prstDash val="sysDot"/>
              </a:ln>
              <a:solidFill>
                <a:schemeClr val="tx1">
                  <a:lumMod val="85000"/>
                  <a:lumOff val="15000"/>
                </a:schemeClr>
              </a:solidFill>
              <a:latin typeface="+mn-ea"/>
              <a:cs typeface="+mn-ea"/>
            </a:endParaRPr>
          </a:p>
          <a:p>
            <a:pPr algn="ctr">
              <a:lnSpc>
                <a:spcPct val="150000"/>
              </a:lnSpc>
              <a:spcBef>
                <a:spcPct val="0"/>
              </a:spcBef>
              <a:spcAft>
                <a:spcPct val="0"/>
              </a:spcAft>
            </a:pPr>
            <a:r>
              <a:rPr lang="zh-CN" altLang="en-US" sz="1400">
                <a:ln>
                  <a:noFill/>
                  <a:prstDash val="sysDot"/>
                </a:ln>
                <a:solidFill>
                  <a:schemeClr val="tx1">
                    <a:lumMod val="85000"/>
                    <a:lumOff val="15000"/>
                  </a:schemeClr>
                </a:solidFill>
                <a:latin typeface="+mn-ea"/>
                <a:cs typeface="+mn-ea"/>
              </a:rPr>
              <a:t>银行股的持续创新高，引发多数人</a:t>
            </a:r>
            <a:endParaRPr lang="zh-CN" altLang="en-US" sz="1400">
              <a:ln>
                <a:noFill/>
                <a:prstDash val="sysDot"/>
              </a:ln>
              <a:solidFill>
                <a:schemeClr val="tx1">
                  <a:lumMod val="85000"/>
                  <a:lumOff val="15000"/>
                </a:schemeClr>
              </a:solidFill>
              <a:latin typeface="+mn-ea"/>
              <a:cs typeface="+mn-ea"/>
            </a:endParaRPr>
          </a:p>
          <a:p>
            <a:pPr algn="ctr">
              <a:lnSpc>
                <a:spcPct val="150000"/>
              </a:lnSpc>
              <a:spcBef>
                <a:spcPct val="0"/>
              </a:spcBef>
              <a:spcAft>
                <a:spcPct val="0"/>
              </a:spcAft>
            </a:pPr>
            <a:r>
              <a:rPr lang="zh-CN" altLang="en-US" sz="1400">
                <a:ln>
                  <a:noFill/>
                  <a:prstDash val="sysDot"/>
                </a:ln>
                <a:solidFill>
                  <a:schemeClr val="tx1">
                    <a:lumMod val="85000"/>
                    <a:lumOff val="15000"/>
                  </a:schemeClr>
                </a:solidFill>
                <a:latin typeface="+mn-ea"/>
                <a:cs typeface="+mn-ea"/>
              </a:rPr>
              <a:t>的质疑，如果垃圾股可以涨到天上</a:t>
            </a:r>
            <a:r>
              <a:rPr lang="zh-CN" altLang="en-US" sz="1400">
                <a:ln>
                  <a:noFill/>
                  <a:prstDash val="sysDot"/>
                </a:ln>
                <a:solidFill>
                  <a:schemeClr val="tx1">
                    <a:lumMod val="85000"/>
                    <a:lumOff val="15000"/>
                  </a:schemeClr>
                </a:solidFill>
                <a:latin typeface="+mn-ea"/>
                <a:cs typeface="+mn-ea"/>
              </a:rPr>
              <a:t>去</a:t>
            </a:r>
            <a:endParaRPr lang="zh-CN" altLang="en-US" sz="1400">
              <a:ln>
                <a:noFill/>
                <a:prstDash val="sysDot"/>
              </a:ln>
              <a:solidFill>
                <a:schemeClr val="tx1">
                  <a:lumMod val="85000"/>
                  <a:lumOff val="15000"/>
                </a:schemeClr>
              </a:solidFill>
              <a:latin typeface="+mn-ea"/>
              <a:cs typeface="+mn-ea"/>
            </a:endParaRPr>
          </a:p>
          <a:p>
            <a:pPr algn="ctr">
              <a:lnSpc>
                <a:spcPct val="150000"/>
              </a:lnSpc>
              <a:spcBef>
                <a:spcPct val="0"/>
              </a:spcBef>
              <a:spcAft>
                <a:spcPct val="0"/>
              </a:spcAft>
            </a:pPr>
            <a:r>
              <a:rPr lang="zh-CN" altLang="en-US" sz="1400">
                <a:ln>
                  <a:noFill/>
                  <a:prstDash val="sysDot"/>
                </a:ln>
                <a:solidFill>
                  <a:schemeClr val="tx1">
                    <a:lumMod val="85000"/>
                    <a:lumOff val="15000"/>
                  </a:schemeClr>
                </a:solidFill>
                <a:latin typeface="+mn-ea"/>
                <a:cs typeface="+mn-ea"/>
              </a:rPr>
              <a:t>那么低价优质的银行股为什么不能</a:t>
            </a:r>
            <a:r>
              <a:rPr lang="zh-CN" altLang="en-US" sz="1400">
                <a:ln>
                  <a:noFill/>
                  <a:prstDash val="sysDot"/>
                </a:ln>
                <a:solidFill>
                  <a:schemeClr val="tx1">
                    <a:lumMod val="85000"/>
                    <a:lumOff val="15000"/>
                  </a:schemeClr>
                </a:solidFill>
                <a:latin typeface="+mn-ea"/>
                <a:cs typeface="+mn-ea"/>
              </a:rPr>
              <a:t>涨</a:t>
            </a:r>
            <a:endParaRPr lang="zh-CN" altLang="en-US" sz="1400">
              <a:ln>
                <a:noFill/>
                <a:prstDash val="sysDot"/>
              </a:ln>
              <a:solidFill>
                <a:schemeClr val="tx1">
                  <a:lumMod val="85000"/>
                  <a:lumOff val="15000"/>
                </a:schemeClr>
              </a:solidFill>
              <a:latin typeface="+mn-ea"/>
              <a:cs typeface="+mn-ea"/>
            </a:endParaRPr>
          </a:p>
          <a:p>
            <a:pPr algn="ctr">
              <a:lnSpc>
                <a:spcPct val="150000"/>
              </a:lnSpc>
              <a:spcBef>
                <a:spcPct val="0"/>
              </a:spcBef>
              <a:spcAft>
                <a:spcPct val="0"/>
              </a:spcAft>
            </a:pPr>
            <a:r>
              <a:rPr lang="zh-CN" altLang="en-US" sz="1400">
                <a:ln>
                  <a:noFill/>
                  <a:prstDash val="sysDot"/>
                </a:ln>
                <a:solidFill>
                  <a:schemeClr val="tx1">
                    <a:lumMod val="85000"/>
                    <a:lumOff val="15000"/>
                  </a:schemeClr>
                </a:solidFill>
                <a:latin typeface="+mn-ea"/>
                <a:cs typeface="+mn-ea"/>
              </a:rPr>
              <a:t>价格最终围绕价值上下波动，或许银行</a:t>
            </a:r>
            <a:r>
              <a:rPr lang="zh-CN" altLang="en-US" sz="1400">
                <a:ln>
                  <a:noFill/>
                  <a:prstDash val="sysDot"/>
                </a:ln>
                <a:solidFill>
                  <a:schemeClr val="tx1">
                    <a:lumMod val="85000"/>
                    <a:lumOff val="15000"/>
                  </a:schemeClr>
                </a:solidFill>
                <a:latin typeface="+mn-ea"/>
                <a:cs typeface="+mn-ea"/>
              </a:rPr>
              <a:t>股</a:t>
            </a:r>
            <a:endParaRPr lang="zh-CN" altLang="en-US" sz="1400">
              <a:ln>
                <a:noFill/>
                <a:prstDash val="sysDot"/>
              </a:ln>
              <a:solidFill>
                <a:schemeClr val="tx1">
                  <a:lumMod val="85000"/>
                  <a:lumOff val="15000"/>
                </a:schemeClr>
              </a:solidFill>
              <a:latin typeface="+mn-ea"/>
              <a:cs typeface="+mn-ea"/>
            </a:endParaRPr>
          </a:p>
          <a:p>
            <a:pPr algn="ctr">
              <a:lnSpc>
                <a:spcPct val="150000"/>
              </a:lnSpc>
              <a:spcBef>
                <a:spcPct val="0"/>
              </a:spcBef>
              <a:spcAft>
                <a:spcPct val="0"/>
              </a:spcAft>
            </a:pPr>
            <a:r>
              <a:rPr lang="zh-CN" altLang="en-US" sz="1400">
                <a:ln>
                  <a:noFill/>
                  <a:prstDash val="sysDot"/>
                </a:ln>
                <a:solidFill>
                  <a:schemeClr val="tx1">
                    <a:lumMod val="85000"/>
                    <a:lumOff val="15000"/>
                  </a:schemeClr>
                </a:solidFill>
                <a:latin typeface="+mn-ea"/>
                <a:cs typeface="+mn-ea"/>
              </a:rPr>
              <a:t>给所有投资者一个指引，市场走入</a:t>
            </a:r>
            <a:r>
              <a:rPr lang="zh-CN" altLang="en-US" sz="1400">
                <a:ln>
                  <a:noFill/>
                  <a:prstDash val="sysDot"/>
                </a:ln>
                <a:solidFill>
                  <a:schemeClr val="tx1">
                    <a:lumMod val="85000"/>
                    <a:lumOff val="15000"/>
                  </a:schemeClr>
                </a:solidFill>
                <a:latin typeface="+mn-ea"/>
                <a:cs typeface="+mn-ea"/>
              </a:rPr>
              <a:t>慢牛</a:t>
            </a:r>
            <a:endParaRPr lang="zh-CN" altLang="en-US" sz="1400">
              <a:ln>
                <a:noFill/>
                <a:prstDash val="sysDot"/>
              </a:ln>
              <a:solidFill>
                <a:schemeClr val="tx1">
                  <a:lumMod val="85000"/>
                  <a:lumOff val="15000"/>
                </a:schemeClr>
              </a:solidFill>
              <a:latin typeface="+mn-ea"/>
              <a:cs typeface="+mn-ea"/>
            </a:endParaRPr>
          </a:p>
          <a:p>
            <a:pPr algn="ctr">
              <a:lnSpc>
                <a:spcPct val="150000"/>
              </a:lnSpc>
              <a:spcBef>
                <a:spcPct val="0"/>
              </a:spcBef>
              <a:spcAft>
                <a:spcPct val="0"/>
              </a:spcAft>
            </a:pPr>
            <a:r>
              <a:rPr lang="zh-CN" altLang="en-US" sz="1400">
                <a:ln>
                  <a:noFill/>
                  <a:prstDash val="sysDot"/>
                </a:ln>
                <a:solidFill>
                  <a:schemeClr val="tx1">
                    <a:lumMod val="85000"/>
                    <a:lumOff val="15000"/>
                  </a:schemeClr>
                </a:solidFill>
                <a:latin typeface="+mn-ea"/>
                <a:cs typeface="+mn-ea"/>
              </a:rPr>
              <a:t>趋势以及优质股票的未来</a:t>
            </a:r>
            <a:r>
              <a:rPr lang="zh-CN" altLang="en-US" sz="1400">
                <a:ln>
                  <a:noFill/>
                  <a:prstDash val="sysDot"/>
                </a:ln>
                <a:solidFill>
                  <a:schemeClr val="tx1">
                    <a:lumMod val="85000"/>
                    <a:lumOff val="15000"/>
                  </a:schemeClr>
                </a:solidFill>
                <a:latin typeface="+mn-ea"/>
                <a:cs typeface="+mn-ea"/>
              </a:rPr>
              <a:t>前景</a:t>
            </a:r>
            <a:endParaRPr lang="zh-CN" altLang="en-US" sz="1400">
              <a:ln>
                <a:noFill/>
                <a:prstDash val="sysDot"/>
              </a:ln>
              <a:solidFill>
                <a:schemeClr val="tx1">
                  <a:lumMod val="85000"/>
                  <a:lumOff val="15000"/>
                </a:schemeClr>
              </a:solidFill>
              <a:latin typeface="+mn-ea"/>
              <a:cs typeface="+mn-ea"/>
            </a:endParaRPr>
          </a:p>
        </p:txBody>
      </p:sp>
      <p:sp>
        <p:nvSpPr>
          <p:cNvPr id="31" name="矩形 30"/>
          <p:cNvSpPr/>
          <p:nvPr>
            <p:custDataLst>
              <p:tags r:id="rId6"/>
            </p:custDataLst>
          </p:nvPr>
        </p:nvSpPr>
        <p:spPr>
          <a:xfrm>
            <a:off x="4719956" y="2440941"/>
            <a:ext cx="2780030" cy="442595"/>
          </a:xfrm>
          <a:prstGeom prst="rect">
            <a:avLst/>
          </a:prstGeom>
          <a:noFill/>
        </p:spPr>
        <p:txBody>
          <a:bodyPr wrap="square" lIns="0" tIns="0" rIns="0" bIns="0" rtlCol="0" anchor="b" anchorCtr="0">
            <a:noAutofit/>
          </a:bodyPr>
          <a:p>
            <a:pPr algn="ctr">
              <a:spcBef>
                <a:spcPct val="0"/>
              </a:spcBef>
              <a:spcAft>
                <a:spcPct val="0"/>
              </a:spcAft>
            </a:pPr>
            <a:r>
              <a:rPr lang="zh-CN" altLang="en-US" sz="2400" b="1" kern="0">
                <a:solidFill>
                  <a:schemeClr val="accent2"/>
                </a:solidFill>
                <a:latin typeface="+mn-ea"/>
                <a:cs typeface="+mn-ea"/>
              </a:rPr>
              <a:t>银行股</a:t>
            </a:r>
            <a:endParaRPr lang="zh-CN" altLang="en-US" sz="2400" b="1" kern="0">
              <a:solidFill>
                <a:schemeClr val="accent2"/>
              </a:solidFill>
              <a:latin typeface="+mn-ea"/>
              <a:cs typeface="+mn-ea"/>
            </a:endParaRPr>
          </a:p>
        </p:txBody>
      </p:sp>
      <p:sp>
        <p:nvSpPr>
          <p:cNvPr id="32" name="圆角矩形 31"/>
          <p:cNvSpPr/>
          <p:nvPr>
            <p:custDataLst>
              <p:tags r:id="rId7"/>
            </p:custDataLst>
          </p:nvPr>
        </p:nvSpPr>
        <p:spPr>
          <a:xfrm>
            <a:off x="8226426" y="1760221"/>
            <a:ext cx="3235960" cy="4197350"/>
          </a:xfrm>
          <a:prstGeom prst="roundRect">
            <a:avLst>
              <a:gd name="adj" fmla="val 2258"/>
            </a:avLst>
          </a:prstGeom>
          <a:noFill/>
          <a:ln w="25400">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33" name="矩形 32"/>
          <p:cNvSpPr/>
          <p:nvPr>
            <p:custDataLst>
              <p:tags r:id="rId8"/>
            </p:custDataLst>
          </p:nvPr>
        </p:nvSpPr>
        <p:spPr>
          <a:xfrm>
            <a:off x="8550911" y="3065146"/>
            <a:ext cx="2607310" cy="2335530"/>
          </a:xfrm>
          <a:prstGeom prst="rect">
            <a:avLst/>
          </a:prstGeom>
        </p:spPr>
        <p:txBody>
          <a:bodyPr wrap="square" lIns="0" tIns="0" rIns="0" bIns="0">
            <a:noAutofit/>
          </a:bodyPr>
          <a:p>
            <a:pPr algn="ctr">
              <a:lnSpc>
                <a:spcPct val="150000"/>
              </a:lnSpc>
              <a:spcBef>
                <a:spcPct val="0"/>
              </a:spcBef>
              <a:spcAft>
                <a:spcPct val="0"/>
              </a:spcAft>
            </a:pPr>
            <a:r>
              <a:rPr lang="en-US" sz="1400">
                <a:ln>
                  <a:noFill/>
                  <a:prstDash val="sysDot"/>
                </a:ln>
                <a:solidFill>
                  <a:schemeClr val="tx1">
                    <a:lumMod val="85000"/>
                    <a:lumOff val="15000"/>
                  </a:schemeClr>
                </a:solidFill>
                <a:latin typeface="+mn-ea"/>
                <a:cs typeface="+mn-ea"/>
              </a:rPr>
              <a:t>1</a:t>
            </a:r>
            <a:r>
              <a:rPr lang="zh-CN" altLang="en-US" sz="1400">
                <a:ln>
                  <a:noFill/>
                  <a:prstDash val="sysDot"/>
                </a:ln>
                <a:solidFill>
                  <a:schemeClr val="tx1">
                    <a:lumMod val="85000"/>
                    <a:lumOff val="15000"/>
                  </a:schemeClr>
                </a:solidFill>
                <a:latin typeface="+mn-ea"/>
                <a:cs typeface="+mn-ea"/>
              </a:rPr>
              <a:t>，金融</a:t>
            </a:r>
            <a:r>
              <a:rPr lang="zh-CN" altLang="en-US" sz="1400">
                <a:ln>
                  <a:noFill/>
                  <a:prstDash val="sysDot"/>
                </a:ln>
                <a:solidFill>
                  <a:schemeClr val="tx1">
                    <a:lumMod val="85000"/>
                    <a:lumOff val="15000"/>
                  </a:schemeClr>
                </a:solidFill>
                <a:latin typeface="+mn-ea"/>
                <a:cs typeface="+mn-ea"/>
              </a:rPr>
              <a:t>属性</a:t>
            </a:r>
            <a:endParaRPr lang="zh-CN" altLang="en-US" sz="1400">
              <a:ln>
                <a:noFill/>
                <a:prstDash val="sysDot"/>
              </a:ln>
              <a:solidFill>
                <a:schemeClr val="tx1">
                  <a:lumMod val="85000"/>
                  <a:lumOff val="15000"/>
                </a:schemeClr>
              </a:solidFill>
              <a:latin typeface="+mn-ea"/>
              <a:cs typeface="+mn-ea"/>
            </a:endParaRPr>
          </a:p>
          <a:p>
            <a:pPr algn="ctr">
              <a:lnSpc>
                <a:spcPct val="150000"/>
              </a:lnSpc>
              <a:spcBef>
                <a:spcPct val="0"/>
              </a:spcBef>
              <a:spcAft>
                <a:spcPct val="0"/>
              </a:spcAft>
            </a:pPr>
            <a:r>
              <a:rPr lang="en-US" altLang="zh-CN" sz="1400">
                <a:ln>
                  <a:noFill/>
                  <a:prstDash val="sysDot"/>
                </a:ln>
                <a:solidFill>
                  <a:schemeClr val="tx1">
                    <a:lumMod val="85000"/>
                    <a:lumOff val="15000"/>
                  </a:schemeClr>
                </a:solidFill>
                <a:latin typeface="+mn-ea"/>
                <a:cs typeface="+mn-ea"/>
              </a:rPr>
              <a:t>2</a:t>
            </a:r>
            <a:r>
              <a:rPr lang="zh-CN" altLang="en-US" sz="1400">
                <a:ln>
                  <a:noFill/>
                  <a:prstDash val="sysDot"/>
                </a:ln>
                <a:solidFill>
                  <a:schemeClr val="tx1">
                    <a:lumMod val="85000"/>
                    <a:lumOff val="15000"/>
                  </a:schemeClr>
                </a:solidFill>
                <a:latin typeface="+mn-ea"/>
                <a:cs typeface="+mn-ea"/>
              </a:rPr>
              <a:t>，科技</a:t>
            </a:r>
            <a:r>
              <a:rPr lang="zh-CN" altLang="en-US" sz="1400">
                <a:ln>
                  <a:noFill/>
                  <a:prstDash val="sysDot"/>
                </a:ln>
                <a:solidFill>
                  <a:schemeClr val="tx1">
                    <a:lumMod val="85000"/>
                    <a:lumOff val="15000"/>
                  </a:schemeClr>
                </a:solidFill>
                <a:latin typeface="+mn-ea"/>
                <a:cs typeface="+mn-ea"/>
              </a:rPr>
              <a:t>龙头</a:t>
            </a:r>
            <a:endParaRPr lang="zh-CN" altLang="en-US" sz="1400">
              <a:ln>
                <a:noFill/>
                <a:prstDash val="sysDot"/>
              </a:ln>
              <a:solidFill>
                <a:schemeClr val="tx1">
                  <a:lumMod val="85000"/>
                  <a:lumOff val="15000"/>
                </a:schemeClr>
              </a:solidFill>
              <a:latin typeface="+mn-ea"/>
              <a:cs typeface="+mn-ea"/>
            </a:endParaRPr>
          </a:p>
          <a:p>
            <a:pPr algn="ctr">
              <a:lnSpc>
                <a:spcPct val="150000"/>
              </a:lnSpc>
              <a:spcBef>
                <a:spcPct val="0"/>
              </a:spcBef>
              <a:spcAft>
                <a:spcPct val="0"/>
              </a:spcAft>
            </a:pPr>
            <a:r>
              <a:rPr lang="en-US" altLang="zh-CN" sz="1400">
                <a:ln>
                  <a:noFill/>
                  <a:prstDash val="sysDot"/>
                </a:ln>
                <a:solidFill>
                  <a:schemeClr val="tx1">
                    <a:lumMod val="85000"/>
                    <a:lumOff val="15000"/>
                  </a:schemeClr>
                </a:solidFill>
                <a:latin typeface="+mn-ea"/>
                <a:cs typeface="+mn-ea"/>
              </a:rPr>
              <a:t>3</a:t>
            </a:r>
            <a:r>
              <a:rPr lang="zh-CN" altLang="en-US" sz="1400">
                <a:ln>
                  <a:noFill/>
                  <a:prstDash val="sysDot"/>
                </a:ln>
                <a:solidFill>
                  <a:schemeClr val="tx1">
                    <a:lumMod val="85000"/>
                    <a:lumOff val="15000"/>
                  </a:schemeClr>
                </a:solidFill>
                <a:latin typeface="+mn-ea"/>
                <a:cs typeface="+mn-ea"/>
              </a:rPr>
              <a:t>，能源</a:t>
            </a:r>
            <a:r>
              <a:rPr lang="zh-CN" altLang="en-US" sz="1400">
                <a:ln>
                  <a:noFill/>
                  <a:prstDash val="sysDot"/>
                </a:ln>
                <a:solidFill>
                  <a:schemeClr val="tx1">
                    <a:lumMod val="85000"/>
                    <a:lumOff val="15000"/>
                  </a:schemeClr>
                </a:solidFill>
                <a:latin typeface="+mn-ea"/>
                <a:cs typeface="+mn-ea"/>
              </a:rPr>
              <a:t>转型</a:t>
            </a:r>
            <a:endParaRPr lang="zh-CN" altLang="en-US" sz="1400">
              <a:ln>
                <a:noFill/>
                <a:prstDash val="sysDot"/>
              </a:ln>
              <a:solidFill>
                <a:schemeClr val="tx1">
                  <a:lumMod val="85000"/>
                  <a:lumOff val="15000"/>
                </a:schemeClr>
              </a:solidFill>
              <a:latin typeface="+mn-ea"/>
              <a:cs typeface="+mn-ea"/>
            </a:endParaRPr>
          </a:p>
          <a:p>
            <a:pPr algn="ctr">
              <a:lnSpc>
                <a:spcPct val="150000"/>
              </a:lnSpc>
              <a:spcBef>
                <a:spcPct val="0"/>
              </a:spcBef>
              <a:spcAft>
                <a:spcPct val="0"/>
              </a:spcAft>
            </a:pPr>
            <a:r>
              <a:rPr lang="en-US" altLang="zh-CN" sz="1400">
                <a:ln>
                  <a:noFill/>
                  <a:prstDash val="sysDot"/>
                </a:ln>
                <a:solidFill>
                  <a:schemeClr val="tx1">
                    <a:lumMod val="85000"/>
                    <a:lumOff val="15000"/>
                  </a:schemeClr>
                </a:solidFill>
                <a:latin typeface="+mn-ea"/>
                <a:cs typeface="+mn-ea"/>
              </a:rPr>
              <a:t>4</a:t>
            </a:r>
            <a:r>
              <a:rPr lang="zh-CN" altLang="en-US" sz="1400">
                <a:ln>
                  <a:noFill/>
                  <a:prstDash val="sysDot"/>
                </a:ln>
                <a:solidFill>
                  <a:schemeClr val="tx1">
                    <a:lumMod val="85000"/>
                    <a:lumOff val="15000"/>
                  </a:schemeClr>
                </a:solidFill>
                <a:latin typeface="+mn-ea"/>
                <a:cs typeface="+mn-ea"/>
              </a:rPr>
              <a:t>，</a:t>
            </a:r>
            <a:r>
              <a:rPr lang="zh-CN" altLang="en-US" sz="1400">
                <a:ln>
                  <a:noFill/>
                  <a:prstDash val="sysDot"/>
                </a:ln>
                <a:solidFill>
                  <a:schemeClr val="tx1">
                    <a:lumMod val="85000"/>
                    <a:lumOff val="15000"/>
                  </a:schemeClr>
                </a:solidFill>
                <a:latin typeface="+mn-ea"/>
                <a:cs typeface="+mn-ea"/>
              </a:rPr>
              <a:t>高端制造</a:t>
            </a:r>
            <a:endParaRPr lang="zh-CN" altLang="en-US" sz="1400">
              <a:ln>
                <a:noFill/>
                <a:prstDash val="sysDot"/>
              </a:ln>
              <a:solidFill>
                <a:schemeClr val="tx1">
                  <a:lumMod val="85000"/>
                  <a:lumOff val="15000"/>
                </a:schemeClr>
              </a:solidFill>
              <a:latin typeface="+mn-ea"/>
              <a:cs typeface="+mn-ea"/>
            </a:endParaRPr>
          </a:p>
          <a:p>
            <a:pPr algn="ctr">
              <a:lnSpc>
                <a:spcPct val="150000"/>
              </a:lnSpc>
              <a:spcBef>
                <a:spcPct val="0"/>
              </a:spcBef>
              <a:spcAft>
                <a:spcPct val="0"/>
              </a:spcAft>
            </a:pPr>
            <a:r>
              <a:rPr lang="en-US" altLang="zh-CN" sz="1400">
                <a:ln>
                  <a:noFill/>
                  <a:prstDash val="sysDot"/>
                </a:ln>
                <a:solidFill>
                  <a:schemeClr val="tx1">
                    <a:lumMod val="85000"/>
                    <a:lumOff val="15000"/>
                  </a:schemeClr>
                </a:solidFill>
                <a:latin typeface="+mn-ea"/>
                <a:cs typeface="+mn-ea"/>
              </a:rPr>
              <a:t>5</a:t>
            </a:r>
            <a:r>
              <a:rPr lang="zh-CN" altLang="en-US" sz="1400">
                <a:ln>
                  <a:noFill/>
                  <a:prstDash val="sysDot"/>
                </a:ln>
                <a:solidFill>
                  <a:schemeClr val="tx1">
                    <a:lumMod val="85000"/>
                    <a:lumOff val="15000"/>
                  </a:schemeClr>
                </a:solidFill>
                <a:latin typeface="+mn-ea"/>
                <a:cs typeface="+mn-ea"/>
              </a:rPr>
              <a:t>，养老</a:t>
            </a:r>
            <a:r>
              <a:rPr lang="zh-CN" altLang="en-US" sz="1400">
                <a:ln>
                  <a:noFill/>
                  <a:prstDash val="sysDot"/>
                </a:ln>
                <a:solidFill>
                  <a:schemeClr val="tx1">
                    <a:lumMod val="85000"/>
                    <a:lumOff val="15000"/>
                  </a:schemeClr>
                </a:solidFill>
                <a:latin typeface="+mn-ea"/>
                <a:cs typeface="+mn-ea"/>
              </a:rPr>
              <a:t>创新</a:t>
            </a:r>
            <a:endParaRPr lang="zh-CN" altLang="en-US" sz="1400">
              <a:ln>
                <a:noFill/>
                <a:prstDash val="sysDot"/>
              </a:ln>
              <a:solidFill>
                <a:schemeClr val="tx1">
                  <a:lumMod val="85000"/>
                  <a:lumOff val="15000"/>
                </a:schemeClr>
              </a:solidFill>
              <a:latin typeface="+mn-ea"/>
              <a:cs typeface="+mn-ea"/>
            </a:endParaRPr>
          </a:p>
        </p:txBody>
      </p:sp>
      <p:sp>
        <p:nvSpPr>
          <p:cNvPr id="34" name="矩形 33"/>
          <p:cNvSpPr/>
          <p:nvPr>
            <p:custDataLst>
              <p:tags r:id="rId9"/>
            </p:custDataLst>
          </p:nvPr>
        </p:nvSpPr>
        <p:spPr>
          <a:xfrm>
            <a:off x="8454391" y="2440941"/>
            <a:ext cx="2780030" cy="442595"/>
          </a:xfrm>
          <a:prstGeom prst="rect">
            <a:avLst/>
          </a:prstGeom>
          <a:noFill/>
        </p:spPr>
        <p:txBody>
          <a:bodyPr wrap="square" lIns="0" tIns="0" rIns="0" bIns="0" rtlCol="0" anchor="b" anchorCtr="0">
            <a:noAutofit/>
          </a:bodyPr>
          <a:p>
            <a:pPr algn="ctr">
              <a:spcBef>
                <a:spcPct val="0"/>
              </a:spcBef>
              <a:spcAft>
                <a:spcPct val="0"/>
              </a:spcAft>
            </a:pPr>
            <a:r>
              <a:rPr lang="zh-CN" altLang="en-US" sz="2400" b="1" kern="0">
                <a:solidFill>
                  <a:schemeClr val="accent1"/>
                </a:solidFill>
                <a:latin typeface="+mn-ea"/>
                <a:cs typeface="+mn-ea"/>
              </a:rPr>
              <a:t>策略</a:t>
            </a:r>
            <a:r>
              <a:rPr lang="zh-CN" altLang="en-US" sz="2400" b="1" kern="0">
                <a:solidFill>
                  <a:schemeClr val="accent1"/>
                </a:solidFill>
                <a:latin typeface="+mn-ea"/>
                <a:cs typeface="+mn-ea"/>
              </a:rPr>
              <a:t>配置</a:t>
            </a:r>
            <a:endParaRPr lang="zh-CN" altLang="en-US" sz="2400" b="1" kern="0">
              <a:solidFill>
                <a:schemeClr val="accent1"/>
              </a:solidFill>
              <a:latin typeface="+mn-ea"/>
              <a:cs typeface="+mn-ea"/>
            </a:endParaRPr>
          </a:p>
        </p:txBody>
      </p:sp>
      <p:cxnSp>
        <p:nvCxnSpPr>
          <p:cNvPr id="35" name="直接连接符 34"/>
          <p:cNvCxnSpPr/>
          <p:nvPr>
            <p:custDataLst>
              <p:tags r:id="rId10"/>
            </p:custDataLst>
          </p:nvPr>
        </p:nvCxnSpPr>
        <p:spPr>
          <a:xfrm>
            <a:off x="2273301" y="5639436"/>
            <a:ext cx="337820" cy="0"/>
          </a:xfrm>
          <a:prstGeom prst="line">
            <a:avLst/>
          </a:prstGeom>
          <a:ln w="47625" cap="rnd">
            <a:solidFill>
              <a:schemeClr val="accent1"/>
            </a:solidFill>
          </a:ln>
        </p:spPr>
        <p:style>
          <a:lnRef idx="2">
            <a:schemeClr val="accent1"/>
          </a:lnRef>
          <a:fillRef idx="0">
            <a:srgbClr val="FFFFFF"/>
          </a:fillRef>
          <a:effectRef idx="0">
            <a:srgbClr val="FFFFFF"/>
          </a:effectRef>
          <a:fontRef idx="minor">
            <a:schemeClr val="tx1"/>
          </a:fontRef>
        </p:style>
      </p:cxnSp>
      <p:cxnSp>
        <p:nvCxnSpPr>
          <p:cNvPr id="36" name="直接连接符 35"/>
          <p:cNvCxnSpPr/>
          <p:nvPr>
            <p:custDataLst>
              <p:tags r:id="rId11"/>
            </p:custDataLst>
          </p:nvPr>
        </p:nvCxnSpPr>
        <p:spPr>
          <a:xfrm>
            <a:off x="5941061" y="5639436"/>
            <a:ext cx="337820" cy="0"/>
          </a:xfrm>
          <a:prstGeom prst="line">
            <a:avLst/>
          </a:prstGeom>
          <a:ln w="47625" cap="rnd">
            <a:solidFill>
              <a:schemeClr val="accent2"/>
            </a:solidFill>
          </a:ln>
        </p:spPr>
        <p:style>
          <a:lnRef idx="2">
            <a:schemeClr val="accent1"/>
          </a:lnRef>
          <a:fillRef idx="0">
            <a:srgbClr val="FFFFFF"/>
          </a:fillRef>
          <a:effectRef idx="0">
            <a:srgbClr val="FFFFFF"/>
          </a:effectRef>
          <a:fontRef idx="minor">
            <a:schemeClr val="tx1"/>
          </a:fontRef>
        </p:style>
      </p:cxnSp>
      <p:cxnSp>
        <p:nvCxnSpPr>
          <p:cNvPr id="37" name="直接连接符 36"/>
          <p:cNvCxnSpPr/>
          <p:nvPr>
            <p:custDataLst>
              <p:tags r:id="rId12"/>
            </p:custDataLst>
          </p:nvPr>
        </p:nvCxnSpPr>
        <p:spPr>
          <a:xfrm>
            <a:off x="9675496" y="5639436"/>
            <a:ext cx="337820" cy="0"/>
          </a:xfrm>
          <a:prstGeom prst="line">
            <a:avLst/>
          </a:prstGeom>
          <a:ln w="47625" cap="rnd">
            <a:solidFill>
              <a:schemeClr val="accent1"/>
            </a:solidFill>
          </a:ln>
        </p:spPr>
        <p:style>
          <a:lnRef idx="2">
            <a:schemeClr val="accent1"/>
          </a:lnRef>
          <a:fillRef idx="0">
            <a:srgbClr val="FFFFFF"/>
          </a:fillRef>
          <a:effectRef idx="0">
            <a:srgbClr val="FFFFFF"/>
          </a:effectRef>
          <a:fontRef idx="minor">
            <a:schemeClr val="tx1"/>
          </a:fontRef>
        </p:style>
      </p:cxnSp>
      <p:sp>
        <p:nvSpPr>
          <p:cNvPr id="38" name="椭圆 37"/>
          <p:cNvSpPr/>
          <p:nvPr>
            <p:custDataLst>
              <p:tags r:id="rId13"/>
            </p:custDataLst>
          </p:nvPr>
        </p:nvSpPr>
        <p:spPr>
          <a:xfrm>
            <a:off x="2034540" y="1333500"/>
            <a:ext cx="890270" cy="890270"/>
          </a:xfrm>
          <a:prstGeom prst="ellipse">
            <a:avLst/>
          </a:prstGeom>
          <a:solidFill>
            <a:schemeClr val="accent1">
              <a:alpha val="15000"/>
            </a:schemeClr>
          </a:solidFill>
          <a:ln w="38100">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39" name="椭圆 38"/>
          <p:cNvSpPr/>
          <p:nvPr>
            <p:custDataLst>
              <p:tags r:id="rId14"/>
            </p:custDataLst>
          </p:nvPr>
        </p:nvSpPr>
        <p:spPr>
          <a:xfrm>
            <a:off x="2064385" y="1332865"/>
            <a:ext cx="829945" cy="829945"/>
          </a:xfrm>
          <a:prstGeom prst="ellipse">
            <a:avLst/>
          </a:prstGeom>
          <a:solidFill>
            <a:schemeClr val="accent1"/>
          </a:solidFill>
          <a:ln w="38100">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40" name="椭圆 39"/>
          <p:cNvSpPr/>
          <p:nvPr>
            <p:custDataLst>
              <p:tags r:id="rId15"/>
            </p:custDataLst>
          </p:nvPr>
        </p:nvSpPr>
        <p:spPr>
          <a:xfrm>
            <a:off x="5664836" y="1333500"/>
            <a:ext cx="890270" cy="890270"/>
          </a:xfrm>
          <a:prstGeom prst="ellipse">
            <a:avLst/>
          </a:prstGeom>
          <a:solidFill>
            <a:schemeClr val="accent2">
              <a:alpha val="15000"/>
            </a:schemeClr>
          </a:solidFill>
          <a:ln w="38100">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41" name="椭圆 40"/>
          <p:cNvSpPr/>
          <p:nvPr>
            <p:custDataLst>
              <p:tags r:id="rId16"/>
            </p:custDataLst>
          </p:nvPr>
        </p:nvSpPr>
        <p:spPr>
          <a:xfrm>
            <a:off x="5694681" y="1332865"/>
            <a:ext cx="829945" cy="829945"/>
          </a:xfrm>
          <a:prstGeom prst="ellipse">
            <a:avLst/>
          </a:prstGeom>
          <a:solidFill>
            <a:schemeClr val="accent2"/>
          </a:solidFill>
          <a:ln w="38100">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42" name="椭圆 41"/>
          <p:cNvSpPr/>
          <p:nvPr>
            <p:custDataLst>
              <p:tags r:id="rId17"/>
            </p:custDataLst>
          </p:nvPr>
        </p:nvSpPr>
        <p:spPr>
          <a:xfrm>
            <a:off x="9399271" y="1333500"/>
            <a:ext cx="890270" cy="890270"/>
          </a:xfrm>
          <a:prstGeom prst="ellipse">
            <a:avLst/>
          </a:prstGeom>
          <a:solidFill>
            <a:schemeClr val="accent1">
              <a:alpha val="15000"/>
            </a:schemeClr>
          </a:solidFill>
          <a:ln w="38100">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43" name="椭圆 42"/>
          <p:cNvSpPr/>
          <p:nvPr>
            <p:custDataLst>
              <p:tags r:id="rId18"/>
            </p:custDataLst>
          </p:nvPr>
        </p:nvSpPr>
        <p:spPr>
          <a:xfrm>
            <a:off x="9429116" y="1333500"/>
            <a:ext cx="829945" cy="829945"/>
          </a:xfrm>
          <a:prstGeom prst="ellipse">
            <a:avLst/>
          </a:prstGeom>
          <a:solidFill>
            <a:schemeClr val="accent1"/>
          </a:solidFill>
          <a:ln w="38100">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pic>
        <p:nvPicPr>
          <p:cNvPr id="44" name="图形 23" descr="333438303937363b333438313038303bd7e9d6afbcdcb9b9"/>
          <p:cNvPicPr>
            <a:picLocks noChangeAspect="1"/>
          </p:cNvPicPr>
          <p:nvPr>
            <p:custDataLst>
              <p:tags r:id="rId19"/>
            </p:custDataLst>
          </p:nvPr>
        </p:nvPicPr>
        <p:blipFill>
          <a:blip r:embed="rId20">
            <a:extLst>
              <a:ext uri="{96DAC541-7B7A-43D3-8B79-37D633B846F1}">
                <asvg:svgBlip xmlns:asvg="http://schemas.microsoft.com/office/drawing/2016/SVG/main" r:embed="rId21"/>
              </a:ext>
            </a:extLst>
          </a:blip>
          <a:stretch>
            <a:fillRect/>
          </a:stretch>
        </p:blipFill>
        <p:spPr>
          <a:xfrm>
            <a:off x="2317116" y="1585596"/>
            <a:ext cx="324485" cy="324485"/>
          </a:xfrm>
          <a:prstGeom prst="rect">
            <a:avLst/>
          </a:prstGeom>
        </p:spPr>
      </p:pic>
      <p:pic>
        <p:nvPicPr>
          <p:cNvPr id="45" name="图形 25" descr="333438303937363b333438313039323bcfeec4bfbcc6bbae"/>
          <p:cNvPicPr>
            <a:picLocks noChangeAspect="1"/>
          </p:cNvPicPr>
          <p:nvPr>
            <p:custDataLst>
              <p:tags r:id="rId22"/>
            </p:custDataLst>
          </p:nvPr>
        </p:nvPicPr>
        <p:blipFill>
          <a:blip r:embed="rId23">
            <a:extLst>
              <a:ext uri="{96DAC541-7B7A-43D3-8B79-37D633B846F1}">
                <asvg:svgBlip xmlns:asvg="http://schemas.microsoft.com/office/drawing/2016/SVG/main" r:embed="rId24"/>
              </a:ext>
            </a:extLst>
          </a:blip>
          <a:stretch>
            <a:fillRect/>
          </a:stretch>
        </p:blipFill>
        <p:spPr>
          <a:xfrm>
            <a:off x="5947411" y="1585596"/>
            <a:ext cx="323850" cy="323850"/>
          </a:xfrm>
          <a:prstGeom prst="rect">
            <a:avLst/>
          </a:prstGeom>
        </p:spPr>
      </p:pic>
      <p:pic>
        <p:nvPicPr>
          <p:cNvPr id="46" name="图形 26" descr="333438303937363b333438313037333bcad0b3a1bebad5f9"/>
          <p:cNvPicPr>
            <a:picLocks noChangeAspect="1"/>
          </p:cNvPicPr>
          <p:nvPr>
            <p:custDataLst>
              <p:tags r:id="rId25"/>
            </p:custDataLst>
          </p:nvPr>
        </p:nvPicPr>
        <p:blipFill>
          <a:blip r:embed="rId26">
            <a:extLst>
              <a:ext uri="{96DAC541-7B7A-43D3-8B79-37D633B846F1}">
                <asvg:svgBlip xmlns:asvg="http://schemas.microsoft.com/office/drawing/2016/SVG/main" r:embed="rId27"/>
              </a:ext>
            </a:extLst>
          </a:blip>
          <a:stretch>
            <a:fillRect/>
          </a:stretch>
        </p:blipFill>
        <p:spPr>
          <a:xfrm>
            <a:off x="9698991" y="1604011"/>
            <a:ext cx="289560" cy="289560"/>
          </a:xfrm>
          <a:prstGeom prst="rect">
            <a:avLst/>
          </a:prstGeom>
        </p:spPr>
      </p:pic>
    </p:spTree>
    <p:custDataLst>
      <p:tags r:id="rId28"/>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组 2935"/>
          <p:cNvPicPr>
            <a:picLocks noChangeAspect="1"/>
          </p:cNvPicPr>
          <p:nvPr/>
        </p:nvPicPr>
        <p:blipFill>
          <a:blip r:embed="rId1"/>
          <a:stretch>
            <a:fillRect/>
          </a:stretch>
        </p:blipFill>
        <p:spPr>
          <a:xfrm>
            <a:off x="2004060" y="1740535"/>
            <a:ext cx="8183880" cy="3376930"/>
          </a:xfrm>
          <a:prstGeom prst="rect">
            <a:avLst/>
          </a:prstGeom>
        </p:spPr>
      </p:pic>
      <p:sp>
        <p:nvSpPr>
          <p:cNvPr id="5" name="矩形 4"/>
          <p:cNvSpPr/>
          <p:nvPr/>
        </p:nvSpPr>
        <p:spPr>
          <a:xfrm>
            <a:off x="2027555" y="2723515"/>
            <a:ext cx="8134350" cy="238252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2320925" y="2995295"/>
            <a:ext cx="7550785" cy="1706880"/>
          </a:xfrm>
          <a:prstGeom prst="rect">
            <a:avLst/>
          </a:prstGeom>
          <a:noFill/>
        </p:spPr>
        <p:txBody>
          <a:bodyPr wrap="square" rtlCol="0" anchor="t">
            <a:spAutoFit/>
          </a:bodyPr>
          <a:p>
            <a:pPr>
              <a:lnSpc>
                <a:spcPct val="150000"/>
              </a:lnSpc>
            </a:pPr>
            <a:r>
              <a:rPr lang="zh-CN" altLang="en-US" sz="1400">
                <a:latin typeface="黑体" panose="02010609060101010101" charset="-122"/>
                <a:ea typeface="黑体" panose="02010609060101010101" charset="-122"/>
                <a:cs typeface="黑体" panose="02010609060101010101" charset="-122"/>
              </a:rPr>
              <a:t>我司所有工作人员均不允许推荐股票、不允许承诺收益、不允许代客理财、不允许合作分成、不允许私下收款，如您发现有任何违规行为，可联系400-</a:t>
            </a:r>
            <a:r>
              <a:rPr lang="en-US" altLang="zh-CN" sz="1400">
                <a:latin typeface="黑体" panose="02010609060101010101" charset="-122"/>
                <a:ea typeface="黑体" panose="02010609060101010101" charset="-122"/>
                <a:cs typeface="黑体" panose="02010609060101010101" charset="-122"/>
              </a:rPr>
              <a:t>9088</a:t>
            </a:r>
            <a:r>
              <a:rPr lang="zh-CN" altLang="en-US" sz="1400">
                <a:latin typeface="黑体" panose="02010609060101010101" charset="-122"/>
                <a:ea typeface="黑体" panose="02010609060101010101" charset="-122"/>
                <a:cs typeface="黑体" panose="02010609060101010101" charset="-122"/>
              </a:rPr>
              <a:t>-</a:t>
            </a:r>
            <a:r>
              <a:rPr lang="en-US" altLang="zh-CN" sz="1400">
                <a:latin typeface="黑体" panose="02010609060101010101" charset="-122"/>
                <a:ea typeface="黑体" panose="02010609060101010101" charset="-122"/>
                <a:cs typeface="黑体" panose="02010609060101010101" charset="-122"/>
              </a:rPr>
              <a:t>988</a:t>
            </a:r>
            <a:r>
              <a:rPr lang="zh-CN" altLang="en-US" sz="1400">
                <a:latin typeface="黑体" panose="02010609060101010101" charset="-122"/>
                <a:ea typeface="黑体" panose="02010609060101010101" charset="-122"/>
                <a:cs typeface="黑体" panose="02010609060101010101" charset="-122"/>
              </a:rPr>
              <a:t>向我们反馈!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latin typeface="黑体" panose="02010609060101010101" charset="-122"/>
              <a:ea typeface="黑体" panose="02010609060101010101" charset="-122"/>
              <a:cs typeface="黑体" panose="02010609060101010101" charset="-122"/>
            </a:endParaRPr>
          </a:p>
        </p:txBody>
      </p:sp>
      <p:pic>
        <p:nvPicPr>
          <p:cNvPr id="4" name="图片 3"/>
          <p:cNvPicPr>
            <a:picLocks noChangeAspect="1"/>
          </p:cNvPicPr>
          <p:nvPr/>
        </p:nvPicPr>
        <p:blipFill>
          <a:blip r:embed="rId2"/>
          <a:stretch>
            <a:fillRect/>
          </a:stretch>
        </p:blipFill>
        <p:spPr>
          <a:xfrm>
            <a:off x="-173355" y="-85090"/>
            <a:ext cx="12393295" cy="6971665"/>
          </a:xfrm>
          <a:prstGeom prst="rect">
            <a:avLst/>
          </a:prstGeom>
        </p:spPr>
      </p:pic>
    </p:spTree>
    <p:custDataLst>
      <p:tags r:id="rId3"/>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组 2935"/>
          <p:cNvPicPr>
            <a:picLocks noChangeAspect="1"/>
          </p:cNvPicPr>
          <p:nvPr/>
        </p:nvPicPr>
        <p:blipFill>
          <a:blip r:embed="rId1"/>
          <a:stretch>
            <a:fillRect/>
          </a:stretch>
        </p:blipFill>
        <p:spPr>
          <a:xfrm>
            <a:off x="2004060" y="1740535"/>
            <a:ext cx="8183880" cy="3376930"/>
          </a:xfrm>
          <a:prstGeom prst="rect">
            <a:avLst/>
          </a:prstGeom>
        </p:spPr>
      </p:pic>
      <p:sp>
        <p:nvSpPr>
          <p:cNvPr id="5" name="矩形 4"/>
          <p:cNvSpPr/>
          <p:nvPr/>
        </p:nvSpPr>
        <p:spPr>
          <a:xfrm>
            <a:off x="2027555" y="2723515"/>
            <a:ext cx="8134350" cy="238252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2320925" y="2995295"/>
            <a:ext cx="7550785" cy="1706880"/>
          </a:xfrm>
          <a:prstGeom prst="rect">
            <a:avLst/>
          </a:prstGeom>
          <a:noFill/>
        </p:spPr>
        <p:txBody>
          <a:bodyPr wrap="square" rtlCol="0" anchor="t">
            <a:spAutoFit/>
          </a:bodyPr>
          <a:p>
            <a:pPr>
              <a:lnSpc>
                <a:spcPct val="150000"/>
              </a:lnSpc>
            </a:pPr>
            <a:r>
              <a:rPr lang="zh-CN" altLang="en-US" sz="1400">
                <a:latin typeface="黑体" panose="02010609060101010101" charset="-122"/>
                <a:ea typeface="黑体" panose="02010609060101010101" charset="-122"/>
                <a:cs typeface="黑体" panose="02010609060101010101" charset="-122"/>
              </a:rPr>
              <a:t>我司所有工作人员均不允许推荐股票、不允许承诺收益、不允许代客理财、不允许合作分成、不允许私下收款，如您发现有任何违规行为，可联系400-</a:t>
            </a:r>
            <a:r>
              <a:rPr lang="en-US" altLang="zh-CN" sz="1400">
                <a:latin typeface="黑体" panose="02010609060101010101" charset="-122"/>
                <a:ea typeface="黑体" panose="02010609060101010101" charset="-122"/>
                <a:cs typeface="黑体" panose="02010609060101010101" charset="-122"/>
              </a:rPr>
              <a:t>9088</a:t>
            </a:r>
            <a:r>
              <a:rPr lang="zh-CN" altLang="en-US" sz="1400">
                <a:latin typeface="黑体" panose="02010609060101010101" charset="-122"/>
                <a:ea typeface="黑体" panose="02010609060101010101" charset="-122"/>
                <a:cs typeface="黑体" panose="02010609060101010101" charset="-122"/>
              </a:rPr>
              <a:t>-</a:t>
            </a:r>
            <a:r>
              <a:rPr lang="en-US" altLang="zh-CN" sz="1400">
                <a:latin typeface="黑体" panose="02010609060101010101" charset="-122"/>
                <a:ea typeface="黑体" panose="02010609060101010101" charset="-122"/>
                <a:cs typeface="黑体" panose="02010609060101010101" charset="-122"/>
              </a:rPr>
              <a:t>988</a:t>
            </a:r>
            <a:r>
              <a:rPr lang="zh-CN" altLang="en-US" sz="1400">
                <a:latin typeface="黑体" panose="02010609060101010101" charset="-122"/>
                <a:ea typeface="黑体" panose="02010609060101010101" charset="-122"/>
                <a:cs typeface="黑体" panose="02010609060101010101" charset="-122"/>
              </a:rPr>
              <a:t>向我们反馈!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latin typeface="黑体" panose="02010609060101010101" charset="-122"/>
              <a:ea typeface="黑体" panose="02010609060101010101" charset="-122"/>
              <a:cs typeface="黑体" panose="02010609060101010101" charset="-122"/>
            </a:endParaRPr>
          </a:p>
        </p:txBody>
      </p:sp>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288540" y="86360"/>
            <a:ext cx="7118985" cy="521970"/>
          </a:xfrm>
          <a:prstGeom prst="rect">
            <a:avLst/>
          </a:prstGeom>
          <a:noFill/>
        </p:spPr>
        <p:txBody>
          <a:bodyPr wrap="square" rtlCol="0">
            <a:spAutoFit/>
          </a:bodyPr>
          <a:p>
            <a:r>
              <a:rPr lang="en-US" altLang="zh-CN" sz="2800" b="1">
                <a:solidFill>
                  <a:schemeClr val="bg1"/>
                </a:solidFill>
              </a:rPr>
              <a:t>                     </a:t>
            </a:r>
            <a:r>
              <a:rPr lang="zh-CN" altLang="en-US" sz="2800" b="1">
                <a:solidFill>
                  <a:schemeClr val="bg1"/>
                </a:solidFill>
              </a:rPr>
              <a:t>中线上攻数值大于</a:t>
            </a:r>
            <a:r>
              <a:rPr lang="zh-CN" altLang="en-US" sz="2800" b="1">
                <a:solidFill>
                  <a:schemeClr val="bg1"/>
                </a:solidFill>
              </a:rPr>
              <a:t>短线</a:t>
            </a:r>
            <a:endParaRPr lang="zh-CN" altLang="en-US" sz="2800" b="1">
              <a:solidFill>
                <a:schemeClr val="bg1"/>
              </a:solidFill>
            </a:endParaRPr>
          </a:p>
        </p:txBody>
      </p:sp>
      <p:pic>
        <p:nvPicPr>
          <p:cNvPr id="3" name="图片 2"/>
          <p:cNvPicPr>
            <a:picLocks noChangeAspect="1"/>
          </p:cNvPicPr>
          <p:nvPr/>
        </p:nvPicPr>
        <p:blipFill>
          <a:blip r:embed="rId1"/>
          <a:stretch>
            <a:fillRect/>
          </a:stretch>
        </p:blipFill>
        <p:spPr>
          <a:xfrm>
            <a:off x="737870" y="744855"/>
            <a:ext cx="10593070" cy="5660390"/>
          </a:xfrm>
          <a:prstGeom prst="rect">
            <a:avLst/>
          </a:prstGeom>
        </p:spPr>
      </p:pic>
    </p:spTree>
    <p:custDataLst>
      <p:tags r:id="rId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288540" y="86360"/>
            <a:ext cx="7118985" cy="521970"/>
          </a:xfrm>
          <a:prstGeom prst="rect">
            <a:avLst/>
          </a:prstGeom>
          <a:noFill/>
        </p:spPr>
        <p:txBody>
          <a:bodyPr wrap="square" rtlCol="0">
            <a:spAutoFit/>
          </a:bodyPr>
          <a:p>
            <a:r>
              <a:rPr lang="en-US" altLang="zh-CN" sz="2800" b="1">
                <a:solidFill>
                  <a:schemeClr val="bg1"/>
                </a:solidFill>
              </a:rPr>
              <a:t>                     </a:t>
            </a:r>
            <a:r>
              <a:rPr lang="zh-CN" altLang="en-US" sz="2800" b="1">
                <a:solidFill>
                  <a:schemeClr val="bg1"/>
                </a:solidFill>
              </a:rPr>
              <a:t>中线上攻数值大于</a:t>
            </a:r>
            <a:r>
              <a:rPr lang="zh-CN" altLang="en-US" sz="2800" b="1">
                <a:solidFill>
                  <a:schemeClr val="bg1"/>
                </a:solidFill>
              </a:rPr>
              <a:t>短线</a:t>
            </a:r>
            <a:endParaRPr lang="zh-CN" altLang="en-US" sz="2800" b="1">
              <a:solidFill>
                <a:schemeClr val="bg1"/>
              </a:solidFill>
            </a:endParaRPr>
          </a:p>
        </p:txBody>
      </p:sp>
      <p:pic>
        <p:nvPicPr>
          <p:cNvPr id="2" name="图片 1"/>
          <p:cNvPicPr>
            <a:picLocks noChangeAspect="1"/>
          </p:cNvPicPr>
          <p:nvPr/>
        </p:nvPicPr>
        <p:blipFill>
          <a:blip r:embed="rId1"/>
          <a:stretch>
            <a:fillRect/>
          </a:stretch>
        </p:blipFill>
        <p:spPr>
          <a:xfrm>
            <a:off x="844550" y="684530"/>
            <a:ext cx="10773410" cy="5756910"/>
          </a:xfrm>
          <a:prstGeom prst="rect">
            <a:avLst/>
          </a:prstGeom>
        </p:spPr>
      </p:pic>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241550" y="86360"/>
            <a:ext cx="7951470" cy="521970"/>
          </a:xfrm>
          <a:prstGeom prst="rect">
            <a:avLst/>
          </a:prstGeom>
          <a:noFill/>
        </p:spPr>
        <p:txBody>
          <a:bodyPr wrap="square" rtlCol="0">
            <a:spAutoFit/>
          </a:bodyPr>
          <a:p>
            <a:r>
              <a:rPr lang="zh-CN" altLang="en-US" sz="2800" b="1">
                <a:solidFill>
                  <a:schemeClr val="bg1"/>
                </a:solidFill>
              </a:rPr>
              <a:t>牛市初期通常伴随着低价股数量快速减少的现象</a:t>
            </a:r>
            <a:endParaRPr lang="zh-CN" altLang="en-US" sz="2800" b="1">
              <a:solidFill>
                <a:schemeClr val="bg1"/>
              </a:solidFill>
            </a:endParaRPr>
          </a:p>
        </p:txBody>
      </p:sp>
      <p:sp>
        <p:nvSpPr>
          <p:cNvPr id="3" name="文本框 2"/>
          <p:cNvSpPr txBox="1"/>
          <p:nvPr/>
        </p:nvSpPr>
        <p:spPr>
          <a:xfrm>
            <a:off x="1694815" y="1544320"/>
            <a:ext cx="9044940" cy="3969385"/>
          </a:xfrm>
          <a:prstGeom prst="rect">
            <a:avLst/>
          </a:prstGeom>
          <a:noFill/>
        </p:spPr>
        <p:txBody>
          <a:bodyPr wrap="square" rtlCol="0">
            <a:spAutoFit/>
          </a:bodyPr>
          <a:p>
            <a:r>
              <a:rPr lang="en-US" altLang="zh-CN"/>
              <a:t>1</a:t>
            </a:r>
            <a:r>
              <a:rPr lang="zh-CN" altLang="en-US"/>
              <a:t>，在</a:t>
            </a:r>
            <a:r>
              <a:rPr lang="en-US" altLang="zh-CN"/>
              <a:t>2024-2025</a:t>
            </a:r>
            <a:r>
              <a:rPr lang="zh-CN" altLang="en-US"/>
              <a:t>年的市场环境中，</a:t>
            </a:r>
            <a:r>
              <a:rPr lang="en-US" altLang="zh-CN"/>
              <a:t>2</a:t>
            </a:r>
            <a:r>
              <a:rPr lang="zh-CN" altLang="en-US"/>
              <a:t>元以下股票数量从</a:t>
            </a:r>
            <a:r>
              <a:rPr lang="en-US" altLang="zh-CN"/>
              <a:t>104</a:t>
            </a:r>
            <a:r>
              <a:rPr lang="zh-CN" altLang="en-US"/>
              <a:t>只锐减到</a:t>
            </a:r>
            <a:r>
              <a:rPr lang="en-US" altLang="zh-CN"/>
              <a:t>26</a:t>
            </a:r>
            <a:r>
              <a:rPr lang="zh-CN" altLang="en-US"/>
              <a:t>只仅用三周时间，减幅达</a:t>
            </a:r>
            <a:r>
              <a:rPr lang="en-US" altLang="zh-CN"/>
              <a:t>75%9</a:t>
            </a:r>
            <a:r>
              <a:rPr lang="zh-CN" altLang="en-US"/>
              <a:t>；到</a:t>
            </a:r>
            <a:r>
              <a:rPr lang="en-US" altLang="zh-CN"/>
              <a:t>2025</a:t>
            </a:r>
            <a:r>
              <a:rPr lang="zh-CN" altLang="en-US"/>
              <a:t>年</a:t>
            </a:r>
            <a:r>
              <a:rPr lang="en-US" altLang="zh-CN"/>
              <a:t>7</a:t>
            </a:r>
            <a:r>
              <a:rPr lang="zh-CN" altLang="en-US"/>
              <a:t>月，非</a:t>
            </a:r>
            <a:r>
              <a:rPr lang="en-US" altLang="zh-CN"/>
              <a:t>ST</a:t>
            </a:r>
            <a:r>
              <a:rPr lang="zh-CN" altLang="en-US"/>
              <a:t>一元股仅剩</a:t>
            </a:r>
            <a:r>
              <a:rPr lang="en-US" altLang="zh-CN"/>
              <a:t>8</a:t>
            </a:r>
            <a:r>
              <a:rPr lang="zh-CN" altLang="en-US"/>
              <a:t>家</a:t>
            </a:r>
            <a:endParaRPr lang="zh-CN" altLang="en-US"/>
          </a:p>
          <a:p>
            <a:r>
              <a:rPr lang="en-US" altLang="zh-CN"/>
              <a:t>2</a:t>
            </a:r>
            <a:r>
              <a:rPr lang="zh-CN" altLang="en-US"/>
              <a:t>，关于形成机制，主要有这几个方面：一是资金流向特性，游资和活跃资金倾向选择低股价基数标的，因为同样资金量能撬动更大涨幅；二是散户行为模式，新股民入场偏好低价标的，使得低价股获得流动性溢价；三是市场比价效应，低价股上涨后产生示范效应，推动中高价股估值提升</a:t>
            </a:r>
            <a:endParaRPr lang="zh-CN" altLang="en-US"/>
          </a:p>
          <a:p>
            <a:r>
              <a:rPr lang="en-US" altLang="zh-CN"/>
              <a:t>3</a:t>
            </a:r>
            <a:r>
              <a:rPr lang="zh-CN" altLang="en-US"/>
              <a:t>，部分低价股基本面薄弱，</a:t>
            </a:r>
            <a:r>
              <a:rPr lang="en-US" altLang="zh-CN"/>
              <a:t>2024</a:t>
            </a:r>
            <a:r>
              <a:rPr lang="zh-CN" altLang="en-US"/>
              <a:t>年</a:t>
            </a:r>
            <a:r>
              <a:rPr lang="en-US" altLang="zh-CN"/>
              <a:t>A</a:t>
            </a:r>
            <a:r>
              <a:rPr lang="zh-CN" altLang="en-US"/>
              <a:t>股退市企业达</a:t>
            </a:r>
            <a:r>
              <a:rPr lang="en-US" altLang="zh-CN"/>
              <a:t>52</a:t>
            </a:r>
            <a:r>
              <a:rPr lang="zh-CN" altLang="en-US"/>
              <a:t>家创历史新高，其中</a:t>
            </a:r>
            <a:r>
              <a:rPr lang="en-US" altLang="zh-CN"/>
              <a:t>73%</a:t>
            </a:r>
            <a:r>
              <a:rPr lang="zh-CN" altLang="en-US"/>
              <a:t>因面值退市；</a:t>
            </a:r>
            <a:r>
              <a:rPr lang="en-US" altLang="zh-CN"/>
              <a:t>2025</a:t>
            </a:r>
            <a:r>
              <a:rPr lang="zh-CN" altLang="en-US"/>
              <a:t>年退市新规实施后，财务指标要求更严（如主板营收门槛提至</a:t>
            </a:r>
            <a:r>
              <a:rPr lang="en-US" altLang="zh-CN"/>
              <a:t>3</a:t>
            </a:r>
            <a:r>
              <a:rPr lang="zh-CN" altLang="en-US"/>
              <a:t>亿元），投机低价股可能遭遇退市风险</a:t>
            </a:r>
            <a:endParaRPr lang="zh-CN" altLang="en-US"/>
          </a:p>
          <a:p>
            <a:r>
              <a:rPr lang="en-US" altLang="zh-CN"/>
              <a:t>4</a:t>
            </a:r>
            <a:r>
              <a:rPr lang="zh-CN" altLang="en-US"/>
              <a:t>，对于当前市场阶段，</a:t>
            </a:r>
            <a:r>
              <a:rPr lang="en-US" altLang="zh-CN"/>
              <a:t>2024</a:t>
            </a:r>
            <a:r>
              <a:rPr lang="zh-CN" altLang="en-US"/>
              <a:t>年</a:t>
            </a:r>
            <a:r>
              <a:rPr lang="en-US" altLang="zh-CN"/>
              <a:t>12</a:t>
            </a:r>
            <a:r>
              <a:rPr lang="zh-CN" altLang="en-US"/>
              <a:t>月低价股指数上涨</a:t>
            </a:r>
            <a:r>
              <a:rPr lang="en-US" altLang="zh-CN"/>
              <a:t>51.82%</a:t>
            </a:r>
            <a:r>
              <a:rPr lang="zh-CN" altLang="en-US"/>
              <a:t>，显著跑赢主流指数，但需要注意到政策层面正通过退市新规加速出清劣质企业</a:t>
            </a:r>
            <a:endParaRPr lang="zh-CN" altLang="en-US"/>
          </a:p>
          <a:p>
            <a:r>
              <a:rPr lang="en-US" altLang="zh-CN"/>
              <a:t>5</a:t>
            </a:r>
            <a:r>
              <a:rPr lang="zh-CN" altLang="en-US"/>
              <a:t>，牛市要么消灭垃圾股，退市</a:t>
            </a:r>
            <a:r>
              <a:rPr lang="en-US" altLang="zh-CN"/>
              <a:t>ST</a:t>
            </a:r>
            <a:r>
              <a:rPr lang="zh-CN" altLang="en-US"/>
              <a:t>的股票增多，</a:t>
            </a:r>
            <a:r>
              <a:rPr lang="en-US" altLang="zh-CN"/>
              <a:t> </a:t>
            </a:r>
            <a:r>
              <a:rPr lang="zh-CN" altLang="en-US"/>
              <a:t>要么消灭低价股</a:t>
            </a:r>
            <a:r>
              <a:rPr lang="en-US" altLang="zh-CN"/>
              <a:t>  3</a:t>
            </a:r>
            <a:r>
              <a:rPr lang="zh-CN" altLang="en-US"/>
              <a:t>块钱以下优质股票就成为了估值修复的重点</a:t>
            </a:r>
            <a:endParaRPr lang="zh-CN" altLang="en-US"/>
          </a:p>
          <a:p>
            <a:endParaRPr lang="zh-CN" altLang="en-US"/>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288540" y="86360"/>
            <a:ext cx="7118985" cy="521970"/>
          </a:xfrm>
          <a:prstGeom prst="rect">
            <a:avLst/>
          </a:prstGeom>
          <a:noFill/>
        </p:spPr>
        <p:txBody>
          <a:bodyPr wrap="square" rtlCol="0">
            <a:spAutoFit/>
          </a:bodyPr>
          <a:p>
            <a:r>
              <a:rPr lang="en-US" altLang="zh-CN" sz="2800" b="1">
                <a:solidFill>
                  <a:schemeClr val="bg1"/>
                </a:solidFill>
              </a:rPr>
              <a:t>                        </a:t>
            </a:r>
            <a:r>
              <a:rPr lang="zh-CN" altLang="en-US" sz="2800" b="1">
                <a:solidFill>
                  <a:schemeClr val="bg1"/>
                </a:solidFill>
              </a:rPr>
              <a:t>目前的选股</a:t>
            </a:r>
            <a:r>
              <a:rPr lang="zh-CN" altLang="en-US" sz="2800" b="1">
                <a:solidFill>
                  <a:schemeClr val="bg1"/>
                </a:solidFill>
              </a:rPr>
              <a:t>思路</a:t>
            </a:r>
            <a:endParaRPr lang="zh-CN" altLang="en-US" sz="2800" b="1">
              <a:solidFill>
                <a:schemeClr val="bg1"/>
              </a:solidFill>
            </a:endParaRPr>
          </a:p>
        </p:txBody>
      </p:sp>
      <p:sp>
        <p:nvSpPr>
          <p:cNvPr id="5" name="文本框 4"/>
          <p:cNvSpPr txBox="1"/>
          <p:nvPr/>
        </p:nvSpPr>
        <p:spPr>
          <a:xfrm>
            <a:off x="2016125" y="1422400"/>
            <a:ext cx="8447405" cy="3692525"/>
          </a:xfrm>
          <a:prstGeom prst="rect">
            <a:avLst/>
          </a:prstGeom>
          <a:noFill/>
        </p:spPr>
        <p:txBody>
          <a:bodyPr wrap="square" rtlCol="0">
            <a:spAutoFit/>
          </a:bodyPr>
          <a:p>
            <a:r>
              <a:rPr lang="en-US" b="1">
                <a:latin typeface="标准粗黑" panose="02000503000000000000" charset="-122"/>
                <a:ea typeface="标准粗黑" panose="02000503000000000000" charset="-122"/>
                <a:cs typeface="标准粗黑" panose="02000503000000000000" charset="-122"/>
              </a:rPr>
              <a:t>1</a:t>
            </a:r>
            <a:r>
              <a:rPr lang="zh-CN" altLang="en-US" b="1">
                <a:latin typeface="标准粗黑" panose="02000503000000000000" charset="-122"/>
                <a:ea typeface="标准粗黑" panose="02000503000000000000" charset="-122"/>
                <a:cs typeface="标准粗黑" panose="02000503000000000000" charset="-122"/>
              </a:rPr>
              <a:t>，</a:t>
            </a:r>
            <a:r>
              <a:rPr lang="en-US" altLang="zh-CN" b="1">
                <a:latin typeface="标准粗黑" panose="02000503000000000000" charset="-122"/>
                <a:ea typeface="标准粗黑" panose="02000503000000000000" charset="-122"/>
                <a:cs typeface="标准粗黑" panose="02000503000000000000" charset="-122"/>
              </a:rPr>
              <a:t>  </a:t>
            </a:r>
            <a:r>
              <a:rPr lang="zh-CN" altLang="en-US" b="1">
                <a:latin typeface="标准粗黑" panose="02000503000000000000" charset="-122"/>
                <a:ea typeface="标准粗黑" panose="02000503000000000000" charset="-122"/>
                <a:cs typeface="标准粗黑" panose="02000503000000000000" charset="-122"/>
              </a:rPr>
              <a:t>在主题涨停棱镜中找可以有持续表现的主题参与涨停板回踩</a:t>
            </a:r>
            <a:r>
              <a:rPr lang="zh-CN" altLang="en-US" b="1">
                <a:latin typeface="标准粗黑" panose="02000503000000000000" charset="-122"/>
                <a:ea typeface="标准粗黑" panose="02000503000000000000" charset="-122"/>
                <a:cs typeface="标准粗黑" panose="02000503000000000000" charset="-122"/>
              </a:rPr>
              <a:t>类型</a:t>
            </a:r>
            <a:endParaRPr lang="zh-CN" altLang="en-US" b="1">
              <a:latin typeface="标准粗黑" panose="02000503000000000000" charset="-122"/>
              <a:ea typeface="标准粗黑" panose="02000503000000000000" charset="-122"/>
              <a:cs typeface="标准粗黑" panose="02000503000000000000" charset="-122"/>
            </a:endParaRPr>
          </a:p>
          <a:p>
            <a:endParaRPr lang="zh-CN" altLang="en-US" b="1">
              <a:latin typeface="标准粗黑" panose="02000503000000000000" charset="-122"/>
              <a:ea typeface="标准粗黑" panose="02000503000000000000" charset="-122"/>
              <a:cs typeface="标准粗黑" panose="02000503000000000000" charset="-122"/>
            </a:endParaRPr>
          </a:p>
          <a:p>
            <a:r>
              <a:rPr lang="en-US" altLang="zh-CN" b="1">
                <a:latin typeface="标准粗黑" panose="02000503000000000000" charset="-122"/>
                <a:ea typeface="标准粗黑" panose="02000503000000000000" charset="-122"/>
                <a:cs typeface="标准粗黑" panose="02000503000000000000" charset="-122"/>
              </a:rPr>
              <a:t>2</a:t>
            </a:r>
            <a:r>
              <a:rPr lang="zh-CN" altLang="en-US" b="1">
                <a:latin typeface="标准粗黑" panose="02000503000000000000" charset="-122"/>
                <a:ea typeface="标准粗黑" panose="02000503000000000000" charset="-122"/>
                <a:cs typeface="标准粗黑" panose="02000503000000000000" charset="-122"/>
              </a:rPr>
              <a:t>，</a:t>
            </a:r>
            <a:r>
              <a:rPr lang="en-US" altLang="zh-CN" b="1">
                <a:latin typeface="标准粗黑" panose="02000503000000000000" charset="-122"/>
                <a:ea typeface="标准粗黑" panose="02000503000000000000" charset="-122"/>
                <a:cs typeface="标准粗黑" panose="02000503000000000000" charset="-122"/>
              </a:rPr>
              <a:t> </a:t>
            </a:r>
            <a:r>
              <a:rPr lang="zh-CN" altLang="en-US" b="1">
                <a:latin typeface="标准粗黑" panose="02000503000000000000" charset="-122"/>
                <a:ea typeface="标准粗黑" panose="02000503000000000000" charset="-122"/>
                <a:cs typeface="标准粗黑" panose="02000503000000000000" charset="-122"/>
              </a:rPr>
              <a:t>对于近期多数都属于龙头股强势表现类型，龙头股吸引大量资金反复</a:t>
            </a:r>
            <a:r>
              <a:rPr lang="zh-CN" altLang="en-US" b="1">
                <a:latin typeface="标准粗黑" panose="02000503000000000000" charset="-122"/>
                <a:ea typeface="标准粗黑" panose="02000503000000000000" charset="-122"/>
                <a:cs typeface="标准粗黑" panose="02000503000000000000" charset="-122"/>
              </a:rPr>
              <a:t>炒作</a:t>
            </a:r>
            <a:endParaRPr lang="zh-CN" altLang="en-US" b="1">
              <a:latin typeface="标准粗黑" panose="02000503000000000000" charset="-122"/>
              <a:ea typeface="标准粗黑" panose="02000503000000000000" charset="-122"/>
              <a:cs typeface="标准粗黑" panose="02000503000000000000" charset="-122"/>
            </a:endParaRPr>
          </a:p>
          <a:p>
            <a:r>
              <a:rPr lang="zh-CN" altLang="en-US" b="1">
                <a:latin typeface="标准粗黑" panose="02000503000000000000" charset="-122"/>
                <a:ea typeface="标准粗黑" panose="02000503000000000000" charset="-122"/>
                <a:cs typeface="标准粗黑" panose="02000503000000000000" charset="-122"/>
              </a:rPr>
              <a:t>按照席位与流动资金选股，</a:t>
            </a:r>
            <a:r>
              <a:rPr lang="en-US" altLang="zh-CN" b="1">
                <a:latin typeface="标准粗黑" panose="02000503000000000000" charset="-122"/>
                <a:ea typeface="标准粗黑" panose="02000503000000000000" charset="-122"/>
                <a:cs typeface="标准粗黑" panose="02000503000000000000" charset="-122"/>
              </a:rPr>
              <a:t> </a:t>
            </a:r>
            <a:r>
              <a:rPr lang="zh-CN" altLang="en-US" b="1">
                <a:latin typeface="标准粗黑" panose="02000503000000000000" charset="-122"/>
                <a:ea typeface="标准粗黑" panose="02000503000000000000" charset="-122"/>
                <a:cs typeface="标准粗黑" panose="02000503000000000000" charset="-122"/>
              </a:rPr>
              <a:t>按照蓝线进行买卖点</a:t>
            </a:r>
            <a:r>
              <a:rPr lang="zh-CN" altLang="en-US" b="1">
                <a:latin typeface="标准粗黑" panose="02000503000000000000" charset="-122"/>
                <a:ea typeface="标准粗黑" panose="02000503000000000000" charset="-122"/>
                <a:cs typeface="标准粗黑" panose="02000503000000000000" charset="-122"/>
              </a:rPr>
              <a:t>把握</a:t>
            </a:r>
            <a:endParaRPr lang="zh-CN" altLang="en-US" b="1">
              <a:latin typeface="标准粗黑" panose="02000503000000000000" charset="-122"/>
              <a:ea typeface="标准粗黑" panose="02000503000000000000" charset="-122"/>
              <a:cs typeface="标准粗黑" panose="02000503000000000000" charset="-122"/>
            </a:endParaRPr>
          </a:p>
          <a:p>
            <a:endParaRPr lang="zh-CN" altLang="en-US" b="1">
              <a:latin typeface="标准粗黑" panose="02000503000000000000" charset="-122"/>
              <a:ea typeface="标准粗黑" panose="02000503000000000000" charset="-122"/>
              <a:cs typeface="标准粗黑" panose="02000503000000000000" charset="-122"/>
            </a:endParaRPr>
          </a:p>
          <a:p>
            <a:r>
              <a:rPr lang="en-US" altLang="zh-CN" b="1">
                <a:latin typeface="标准粗黑" panose="02000503000000000000" charset="-122"/>
                <a:ea typeface="标准粗黑" panose="02000503000000000000" charset="-122"/>
                <a:cs typeface="标准粗黑" panose="02000503000000000000" charset="-122"/>
              </a:rPr>
              <a:t>3</a:t>
            </a:r>
            <a:r>
              <a:rPr lang="zh-CN" altLang="en-US" b="1">
                <a:latin typeface="标准粗黑" panose="02000503000000000000" charset="-122"/>
                <a:ea typeface="标准粗黑" panose="02000503000000000000" charset="-122"/>
                <a:cs typeface="标准粗黑" panose="02000503000000000000" charset="-122"/>
              </a:rPr>
              <a:t>，</a:t>
            </a:r>
            <a:r>
              <a:rPr lang="en-US" altLang="zh-CN" b="1">
                <a:latin typeface="标准粗黑" panose="02000503000000000000" charset="-122"/>
                <a:ea typeface="标准粗黑" panose="02000503000000000000" charset="-122"/>
                <a:cs typeface="标准粗黑" panose="02000503000000000000" charset="-122"/>
              </a:rPr>
              <a:t> </a:t>
            </a:r>
            <a:r>
              <a:rPr lang="zh-CN" altLang="en-US" b="1">
                <a:latin typeface="标准粗黑" panose="02000503000000000000" charset="-122"/>
                <a:ea typeface="标准粗黑" panose="02000503000000000000" charset="-122"/>
                <a:cs typeface="标准粗黑" panose="02000503000000000000" charset="-122"/>
              </a:rPr>
              <a:t>切记对于短线股的止盈止损做好，并非所有的短线股都可以成功，多数情况</a:t>
            </a:r>
            <a:r>
              <a:rPr lang="zh-CN" altLang="en-US" b="1">
                <a:latin typeface="标准粗黑" panose="02000503000000000000" charset="-122"/>
                <a:ea typeface="标准粗黑" panose="02000503000000000000" charset="-122"/>
                <a:cs typeface="标准粗黑" panose="02000503000000000000" charset="-122"/>
              </a:rPr>
              <a:t>下</a:t>
            </a:r>
            <a:endParaRPr lang="zh-CN" altLang="en-US" b="1">
              <a:latin typeface="标准粗黑" panose="02000503000000000000" charset="-122"/>
              <a:ea typeface="标准粗黑" panose="02000503000000000000" charset="-122"/>
              <a:cs typeface="标准粗黑" panose="02000503000000000000" charset="-122"/>
            </a:endParaRPr>
          </a:p>
          <a:p>
            <a:r>
              <a:rPr lang="zh-CN" altLang="en-US" b="1">
                <a:latin typeface="标准粗黑" panose="02000503000000000000" charset="-122"/>
                <a:ea typeface="标准粗黑" panose="02000503000000000000" charset="-122"/>
                <a:cs typeface="标准粗黑" panose="02000503000000000000" charset="-122"/>
              </a:rPr>
              <a:t>可能都是失败的，主因一般都是所选个股非持续热点，二，短期回踩的个股没有出现有效的反包，失败就要做</a:t>
            </a:r>
            <a:r>
              <a:rPr lang="zh-CN" altLang="en-US" b="1">
                <a:latin typeface="标准粗黑" panose="02000503000000000000" charset="-122"/>
                <a:ea typeface="标准粗黑" panose="02000503000000000000" charset="-122"/>
                <a:cs typeface="标准粗黑" panose="02000503000000000000" charset="-122"/>
              </a:rPr>
              <a:t>止损</a:t>
            </a:r>
            <a:endParaRPr lang="zh-CN" altLang="en-US" b="1">
              <a:latin typeface="标准粗黑" panose="02000503000000000000" charset="-122"/>
              <a:ea typeface="标准粗黑" panose="02000503000000000000" charset="-122"/>
              <a:cs typeface="标准粗黑" panose="02000503000000000000" charset="-122"/>
            </a:endParaRPr>
          </a:p>
          <a:p>
            <a:endParaRPr lang="zh-CN" altLang="en-US" b="1">
              <a:latin typeface="标准粗黑" panose="02000503000000000000" charset="-122"/>
              <a:ea typeface="标准粗黑" panose="02000503000000000000" charset="-122"/>
              <a:cs typeface="标准粗黑" panose="02000503000000000000" charset="-122"/>
            </a:endParaRPr>
          </a:p>
          <a:p>
            <a:r>
              <a:rPr lang="en-US" altLang="zh-CN" b="1">
                <a:latin typeface="标准粗黑" panose="02000503000000000000" charset="-122"/>
                <a:ea typeface="标准粗黑" panose="02000503000000000000" charset="-122"/>
                <a:cs typeface="标准粗黑" panose="02000503000000000000" charset="-122"/>
              </a:rPr>
              <a:t>4</a:t>
            </a:r>
            <a:r>
              <a:rPr lang="zh-CN" altLang="en-US" b="1">
                <a:latin typeface="标准粗黑" panose="02000503000000000000" charset="-122"/>
                <a:ea typeface="标准粗黑" panose="02000503000000000000" charset="-122"/>
                <a:cs typeface="标准粗黑" panose="02000503000000000000" charset="-122"/>
              </a:rPr>
              <a:t>，尽量选有控盘的</a:t>
            </a:r>
            <a:r>
              <a:rPr lang="en-US" altLang="zh-CN" b="1">
                <a:latin typeface="标准粗黑" panose="02000503000000000000" charset="-122"/>
                <a:ea typeface="标准粗黑" panose="02000503000000000000" charset="-122"/>
                <a:cs typeface="标准粗黑" panose="02000503000000000000" charset="-122"/>
              </a:rPr>
              <a:t> </a:t>
            </a:r>
            <a:r>
              <a:rPr lang="zh-CN" altLang="en-US" b="1">
                <a:latin typeface="标准粗黑" panose="02000503000000000000" charset="-122"/>
                <a:ea typeface="标准粗黑" panose="02000503000000000000" charset="-122"/>
                <a:cs typeface="标准粗黑" panose="02000503000000000000" charset="-122"/>
              </a:rPr>
              <a:t>不管爆量还是席位有控盘类型的可以把握持续</a:t>
            </a:r>
            <a:r>
              <a:rPr lang="zh-CN" altLang="en-US" b="1">
                <a:latin typeface="标准粗黑" panose="02000503000000000000" charset="-122"/>
                <a:ea typeface="标准粗黑" panose="02000503000000000000" charset="-122"/>
                <a:cs typeface="标准粗黑" panose="02000503000000000000" charset="-122"/>
              </a:rPr>
              <a:t>上涨</a:t>
            </a:r>
            <a:endParaRPr lang="zh-CN" altLang="en-US" b="1">
              <a:latin typeface="标准粗黑" panose="02000503000000000000" charset="-122"/>
              <a:ea typeface="标准粗黑" panose="02000503000000000000" charset="-122"/>
              <a:cs typeface="标准粗黑" panose="02000503000000000000" charset="-122"/>
            </a:endParaRPr>
          </a:p>
          <a:p>
            <a:endParaRPr lang="zh-CN" altLang="en-US" b="1">
              <a:latin typeface="标准粗黑" panose="02000503000000000000" charset="-122"/>
              <a:ea typeface="标准粗黑" panose="02000503000000000000" charset="-122"/>
              <a:cs typeface="标准粗黑" panose="02000503000000000000" charset="-122"/>
            </a:endParaRPr>
          </a:p>
          <a:p>
            <a:endParaRPr lang="zh-CN" altLang="en-US" b="1">
              <a:latin typeface="标准粗黑" panose="02000503000000000000" charset="-122"/>
              <a:ea typeface="标准粗黑" panose="02000503000000000000" charset="-122"/>
              <a:cs typeface="标准粗黑" panose="02000503000000000000" charset="-122"/>
            </a:endParaRPr>
          </a:p>
          <a:p>
            <a:endParaRPr lang="zh-CN" altLang="en-US" b="1">
              <a:latin typeface="标准粗黑" panose="02000503000000000000" charset="-122"/>
              <a:ea typeface="标准粗黑" panose="02000503000000000000" charset="-122"/>
              <a:cs typeface="标准粗黑" panose="02000503000000000000" charset="-122"/>
            </a:endParaRP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288540" y="86360"/>
            <a:ext cx="7118985" cy="521970"/>
          </a:xfrm>
          <a:prstGeom prst="rect">
            <a:avLst/>
          </a:prstGeom>
          <a:noFill/>
        </p:spPr>
        <p:txBody>
          <a:bodyPr wrap="square" rtlCol="0">
            <a:spAutoFit/>
          </a:bodyPr>
          <a:p>
            <a:r>
              <a:rPr lang="en-US" altLang="zh-CN" sz="2800" b="1">
                <a:solidFill>
                  <a:schemeClr val="bg1"/>
                </a:solidFill>
              </a:rPr>
              <a:t>                        </a:t>
            </a:r>
            <a:r>
              <a:rPr lang="zh-CN" altLang="en-US" sz="2800" b="1">
                <a:solidFill>
                  <a:schemeClr val="bg1"/>
                </a:solidFill>
              </a:rPr>
              <a:t>理解主线</a:t>
            </a:r>
            <a:r>
              <a:rPr lang="zh-CN" altLang="en-US" sz="2800" b="1">
                <a:solidFill>
                  <a:schemeClr val="bg1"/>
                </a:solidFill>
              </a:rPr>
              <a:t>行情</a:t>
            </a:r>
            <a:endParaRPr lang="zh-CN" altLang="en-US" sz="2800" b="1">
              <a:solidFill>
                <a:schemeClr val="bg1"/>
              </a:solidFill>
            </a:endParaRPr>
          </a:p>
        </p:txBody>
      </p:sp>
      <p:sp>
        <p:nvSpPr>
          <p:cNvPr id="2" name="文本框 1"/>
          <p:cNvSpPr txBox="1"/>
          <p:nvPr/>
        </p:nvSpPr>
        <p:spPr>
          <a:xfrm>
            <a:off x="1710690" y="899160"/>
            <a:ext cx="9498330" cy="2030095"/>
          </a:xfrm>
          <a:prstGeom prst="rect">
            <a:avLst/>
          </a:prstGeom>
          <a:noFill/>
        </p:spPr>
        <p:txBody>
          <a:bodyPr wrap="square" rtlCol="0">
            <a:spAutoFit/>
          </a:bodyPr>
          <a:p>
            <a:r>
              <a:rPr lang="en-US" altLang="zh-CN"/>
              <a:t>A</a:t>
            </a:r>
            <a:r>
              <a:rPr lang="zh-CN" altLang="en-US"/>
              <a:t>股市场每隔一段时间，总会出现</a:t>
            </a:r>
            <a:r>
              <a:rPr lang="en-US" altLang="zh-CN"/>
              <a:t>1-2</a:t>
            </a:r>
            <a:r>
              <a:rPr lang="zh-CN" altLang="en-US"/>
              <a:t>个主线趋势性行情。</a:t>
            </a:r>
            <a:endParaRPr lang="zh-CN" altLang="en-US"/>
          </a:p>
          <a:p>
            <a:r>
              <a:rPr lang="zh-CN" altLang="en-US"/>
              <a:t>这些行情背后往往都蕴含着大的故事和美好的想象。</a:t>
            </a:r>
            <a:endParaRPr lang="zh-CN" altLang="en-US"/>
          </a:p>
          <a:p>
            <a:endParaRPr lang="zh-CN" altLang="en-US"/>
          </a:p>
          <a:p>
            <a:endParaRPr lang="zh-CN" altLang="en-US"/>
          </a:p>
          <a:p>
            <a:r>
              <a:rPr lang="zh-CN" altLang="en-US"/>
              <a:t>在时间上，主线持续时间最短的是</a:t>
            </a:r>
            <a:r>
              <a:rPr lang="en-US" altLang="zh-CN"/>
              <a:t>168</a:t>
            </a:r>
            <a:r>
              <a:rPr lang="zh-CN" altLang="en-US"/>
              <a:t>天，大约半年时间，大部分主线行情持续时间是超过一年的。我们统计的各条主线机会，在发展过程中也会出现比较明显的调整和跌幅。</a:t>
            </a:r>
            <a:endParaRPr lang="zh-CN" altLang="en-US"/>
          </a:p>
          <a:p>
            <a:r>
              <a:rPr lang="zh-CN" altLang="en-US"/>
              <a:t>当我们参与有把握的主线机会的时候，对此要有心理准备，不排除出现超过</a:t>
            </a:r>
            <a:r>
              <a:rPr lang="en-US" altLang="zh-CN"/>
              <a:t>20%</a:t>
            </a:r>
            <a:r>
              <a:rPr lang="zh-CN" altLang="en-US"/>
              <a:t>的回撤</a:t>
            </a:r>
            <a:endParaRPr lang="zh-CN" altLang="en-US"/>
          </a:p>
        </p:txBody>
      </p:sp>
      <p:pic>
        <p:nvPicPr>
          <p:cNvPr id="3" name="图片 2"/>
          <p:cNvPicPr>
            <a:picLocks noChangeAspect="1"/>
          </p:cNvPicPr>
          <p:nvPr/>
        </p:nvPicPr>
        <p:blipFill>
          <a:blip r:embed="rId1"/>
          <a:stretch>
            <a:fillRect/>
          </a:stretch>
        </p:blipFill>
        <p:spPr>
          <a:xfrm>
            <a:off x="2529205" y="3429000"/>
            <a:ext cx="6578600" cy="2781300"/>
          </a:xfrm>
          <a:prstGeom prst="rect">
            <a:avLst/>
          </a:prstGeom>
        </p:spPr>
      </p:pic>
    </p:spTree>
    <p:custDataLst>
      <p:tags r:id="rId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288540" y="86360"/>
            <a:ext cx="7118985" cy="521970"/>
          </a:xfrm>
          <a:prstGeom prst="rect">
            <a:avLst/>
          </a:prstGeom>
          <a:noFill/>
        </p:spPr>
        <p:txBody>
          <a:bodyPr wrap="square" rtlCol="0">
            <a:spAutoFit/>
          </a:bodyPr>
          <a:p>
            <a:r>
              <a:rPr lang="en-US" altLang="zh-CN" sz="2800" b="1">
                <a:solidFill>
                  <a:schemeClr val="bg1"/>
                </a:solidFill>
              </a:rPr>
              <a:t>                    </a:t>
            </a:r>
            <a:r>
              <a:rPr lang="zh-CN" altLang="en-US" sz="2800" b="1">
                <a:solidFill>
                  <a:schemeClr val="bg1"/>
                </a:solidFill>
              </a:rPr>
              <a:t>主线行情发展的</a:t>
            </a:r>
            <a:r>
              <a:rPr lang="zh-CN" altLang="en-US" sz="2800" b="1">
                <a:solidFill>
                  <a:schemeClr val="bg1"/>
                </a:solidFill>
              </a:rPr>
              <a:t>阶段论</a:t>
            </a:r>
            <a:endParaRPr lang="zh-CN" altLang="en-US" sz="2800" b="1">
              <a:solidFill>
                <a:schemeClr val="bg1"/>
              </a:solidFill>
            </a:endParaRPr>
          </a:p>
        </p:txBody>
      </p:sp>
      <p:sp>
        <p:nvSpPr>
          <p:cNvPr id="4" name="文本框 3"/>
          <p:cNvSpPr txBox="1"/>
          <p:nvPr/>
        </p:nvSpPr>
        <p:spPr>
          <a:xfrm>
            <a:off x="2933065" y="842010"/>
            <a:ext cx="6989445" cy="1322070"/>
          </a:xfrm>
          <a:prstGeom prst="rect">
            <a:avLst/>
          </a:prstGeom>
        </p:spPr>
        <p:txBody>
          <a:bodyPr wrap="square">
            <a:spAutoFit/>
          </a:bodyPr>
          <a:p>
            <a:pPr marL="0" indent="0" algn="just" fontAlgn="base">
              <a:spcBef>
                <a:spcPct val="0"/>
              </a:spcBef>
              <a:spcAft>
                <a:spcPct val="0"/>
              </a:spcAft>
            </a:pPr>
            <a:r>
              <a:rPr lang="zh-CN" altLang="en-US" sz="1600" b="0" i="0">
                <a:solidFill>
                  <a:srgbClr val="333333"/>
                </a:solidFill>
                <a:latin typeface="Arial" panose="020B0604020202020204"/>
                <a:ea typeface="Arial" panose="020B0604020202020204"/>
              </a:rPr>
              <a:t>主线行情的发展并非一帆风顺，中间也有较大的波动和回撤。</a:t>
            </a:r>
            <a:endParaRPr lang="zh-CN" altLang="en-US" sz="1600" b="0" i="0">
              <a:solidFill>
                <a:srgbClr val="333333"/>
              </a:solidFill>
              <a:latin typeface="Arial" panose="020B0604020202020204"/>
              <a:ea typeface="Arial" panose="020B0604020202020204"/>
            </a:endParaRPr>
          </a:p>
          <a:p>
            <a:pPr marL="0" indent="0" algn="just" fontAlgn="base">
              <a:spcBef>
                <a:spcPct val="0"/>
              </a:spcBef>
              <a:spcAft>
                <a:spcPct val="0"/>
              </a:spcAft>
            </a:pPr>
            <a:r>
              <a:rPr lang="en-US" altLang="zh-CN" sz="1600" b="0" i="0">
                <a:solidFill>
                  <a:srgbClr val="333333"/>
                </a:solidFill>
                <a:latin typeface="Arial" panose="020B0604020202020204"/>
                <a:ea typeface="Arial" panose="020B0604020202020204"/>
              </a:rPr>
              <a:t> </a:t>
            </a:r>
            <a:endParaRPr lang="en-US" altLang="zh-CN" sz="1600" b="0" i="0">
              <a:solidFill>
                <a:srgbClr val="333333"/>
              </a:solidFill>
              <a:latin typeface="Arial" panose="020B0604020202020204"/>
              <a:ea typeface="Arial" panose="020B0604020202020204"/>
            </a:endParaRPr>
          </a:p>
          <a:p>
            <a:pPr marL="0" indent="0" algn="just" fontAlgn="base">
              <a:spcBef>
                <a:spcPct val="0"/>
              </a:spcBef>
              <a:spcAft>
                <a:spcPct val="0"/>
              </a:spcAft>
            </a:pPr>
            <a:r>
              <a:rPr lang="zh-CN" altLang="en-US" sz="1600" b="0" i="0">
                <a:solidFill>
                  <a:srgbClr val="333333"/>
                </a:solidFill>
                <a:latin typeface="Arial" panose="020B0604020202020204"/>
                <a:ea typeface="Arial" panose="020B0604020202020204"/>
              </a:rPr>
              <a:t>这引出了一个问题，一个主线行情一般能涨几轮？</a:t>
            </a:r>
            <a:endParaRPr lang="zh-CN" altLang="en-US" sz="1600" b="0" i="0">
              <a:solidFill>
                <a:srgbClr val="333333"/>
              </a:solidFill>
              <a:latin typeface="Arial" panose="020B0604020202020204"/>
              <a:ea typeface="Arial" panose="020B0604020202020204"/>
            </a:endParaRPr>
          </a:p>
          <a:p>
            <a:pPr marL="0" indent="0" algn="just" fontAlgn="base">
              <a:spcBef>
                <a:spcPct val="0"/>
              </a:spcBef>
              <a:spcAft>
                <a:spcPct val="0"/>
              </a:spcAft>
            </a:pPr>
            <a:r>
              <a:rPr lang="zh-CN" altLang="en-US" sz="1600" b="1" i="0">
                <a:solidFill>
                  <a:srgbClr val="081F6C"/>
                </a:solidFill>
                <a:latin typeface="Arial" panose="020B0604020202020204"/>
                <a:ea typeface="Arial" panose="020B0604020202020204"/>
              </a:rPr>
              <a:t>过往来看大多是</a:t>
            </a:r>
            <a:r>
              <a:rPr lang="en-US" altLang="zh-CN" sz="1600" b="1" i="0">
                <a:solidFill>
                  <a:srgbClr val="081F6C"/>
                </a:solidFill>
                <a:latin typeface="Arial" panose="020B0604020202020204"/>
                <a:ea typeface="Arial" panose="020B0604020202020204"/>
              </a:rPr>
              <a:t>3</a:t>
            </a:r>
            <a:r>
              <a:rPr lang="zh-CN" altLang="en-US" sz="1600" b="1" i="0">
                <a:solidFill>
                  <a:srgbClr val="081F6C"/>
                </a:solidFill>
                <a:latin typeface="Arial" panose="020B0604020202020204"/>
                <a:ea typeface="Arial" panose="020B0604020202020204"/>
              </a:rPr>
              <a:t>轮，一个主线行情往往有三轮上涨表现。</a:t>
            </a:r>
            <a:endParaRPr lang="zh-CN" altLang="en-US" sz="1600" b="1" i="0">
              <a:solidFill>
                <a:srgbClr val="081F6C"/>
              </a:solidFill>
              <a:latin typeface="Arial" panose="020B0604020202020204"/>
              <a:ea typeface="Arial" panose="020B0604020202020204"/>
            </a:endParaRPr>
          </a:p>
          <a:p>
            <a:pPr marL="0" indent="0" algn="just" fontAlgn="base">
              <a:spcBef>
                <a:spcPct val="0"/>
              </a:spcBef>
              <a:spcAft>
                <a:spcPct val="0"/>
              </a:spcAft>
            </a:pPr>
            <a:r>
              <a:rPr lang="zh-CN" altLang="en-US" sz="1600" b="1" i="0">
                <a:solidFill>
                  <a:srgbClr val="081F6C"/>
                </a:solidFill>
                <a:latin typeface="Arial" panose="020B0604020202020204"/>
                <a:ea typeface="Arial" panose="020B0604020202020204"/>
              </a:rPr>
              <a:t>其中最后一轮的上涨斜率、上涨幅度可能是最大的。</a:t>
            </a:r>
            <a:endParaRPr lang="zh-CN" altLang="en-US" sz="1600" b="1" i="0">
              <a:solidFill>
                <a:srgbClr val="081F6C"/>
              </a:solidFill>
              <a:latin typeface="Arial" panose="020B0604020202020204"/>
              <a:ea typeface="Arial" panose="020B0604020202020204"/>
            </a:endParaRPr>
          </a:p>
        </p:txBody>
      </p:sp>
      <p:pic>
        <p:nvPicPr>
          <p:cNvPr id="5" name="图片 4"/>
          <p:cNvPicPr>
            <a:picLocks noChangeAspect="1"/>
          </p:cNvPicPr>
          <p:nvPr/>
        </p:nvPicPr>
        <p:blipFill>
          <a:blip r:embed="rId1"/>
          <a:stretch>
            <a:fillRect/>
          </a:stretch>
        </p:blipFill>
        <p:spPr>
          <a:xfrm>
            <a:off x="2752725" y="2624455"/>
            <a:ext cx="6654800" cy="3276600"/>
          </a:xfrm>
          <a:prstGeom prst="rect">
            <a:avLst/>
          </a:prstGeom>
        </p:spPr>
      </p:pic>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987040" y="125730"/>
            <a:ext cx="6096000" cy="521970"/>
          </a:xfrm>
          <a:prstGeom prst="rect">
            <a:avLst/>
          </a:prstGeom>
          <a:noFill/>
        </p:spPr>
        <p:txBody>
          <a:bodyPr wrap="square" rtlCol="0" anchor="t">
            <a:spAutoFit/>
          </a:bodyPr>
          <a:p>
            <a:r>
              <a:rPr lang="en-US" altLang="zh-CN" sz="2800" b="1">
                <a:solidFill>
                  <a:schemeClr val="bg1"/>
                </a:solidFill>
                <a:sym typeface="+mn-ea"/>
              </a:rPr>
              <a:t>                 </a:t>
            </a:r>
            <a:r>
              <a:rPr lang="zh-CN" altLang="en-US" sz="2800" b="1">
                <a:solidFill>
                  <a:schemeClr val="bg1"/>
                </a:solidFill>
                <a:sym typeface="+mn-ea"/>
              </a:rPr>
              <a:t>主线行情</a:t>
            </a:r>
            <a:r>
              <a:rPr lang="zh-CN" altLang="en-US" sz="2800" b="1">
                <a:solidFill>
                  <a:schemeClr val="bg1"/>
                </a:solidFill>
                <a:sym typeface="+mn-ea"/>
              </a:rPr>
              <a:t>特征</a:t>
            </a:r>
            <a:endParaRPr lang="zh-CN" altLang="en-US" sz="2800" b="1">
              <a:solidFill>
                <a:schemeClr val="bg1"/>
              </a:solidFill>
              <a:sym typeface="+mn-ea"/>
            </a:endParaRPr>
          </a:p>
        </p:txBody>
      </p:sp>
      <p:sp>
        <p:nvSpPr>
          <p:cNvPr id="50" name="任意多边形: 形状 66"/>
          <p:cNvSpPr/>
          <p:nvPr>
            <p:custDataLst>
              <p:tags r:id="rId1"/>
            </p:custDataLst>
          </p:nvPr>
        </p:nvSpPr>
        <p:spPr>
          <a:xfrm>
            <a:off x="4449128" y="3866833"/>
            <a:ext cx="1610360" cy="1339850"/>
          </a:xfrm>
          <a:custGeom>
            <a:avLst/>
            <a:gdLst>
              <a:gd name="connsiteX0" fmla="*/ 1276741 w 1276742"/>
              <a:gd name="connsiteY0" fmla="*/ 0 h 1061986"/>
              <a:gd name="connsiteX1" fmla="*/ 1276742 w 1276742"/>
              <a:gd name="connsiteY1" fmla="*/ 754178 h 1061986"/>
              <a:gd name="connsiteX2" fmla="*/ 1193218 w 1276742"/>
              <a:gd name="connsiteY2" fmla="*/ 758133 h 1061986"/>
              <a:gd name="connsiteX3" fmla="*/ 661068 w 1276742"/>
              <a:gd name="connsiteY3" fmla="*/ 955275 h 1061986"/>
              <a:gd name="connsiteX4" fmla="*/ 533981 w 1276742"/>
              <a:gd name="connsiteY4" fmla="*/ 1061986 h 1061986"/>
              <a:gd name="connsiteX5" fmla="*/ 0 w 1276742"/>
              <a:gd name="connsiteY5" fmla="*/ 528005 h 1061986"/>
              <a:gd name="connsiteX6" fmla="*/ 102148 w 1276742"/>
              <a:gd name="connsiteY6" fmla="*/ 434642 h 1061986"/>
              <a:gd name="connsiteX7" fmla="*/ 210764 w 1276742"/>
              <a:gd name="connsiteY7" fmla="*/ 350038 h 1061986"/>
              <a:gd name="connsiteX8" fmla="*/ 226476 w 1276742"/>
              <a:gd name="connsiteY8" fmla="*/ 339564 h 1061986"/>
              <a:gd name="connsiteX9" fmla="*/ 231818 w 1276742"/>
              <a:gd name="connsiteY9" fmla="*/ 349407 h 1061986"/>
              <a:gd name="connsiteX10" fmla="*/ 567617 w 1276742"/>
              <a:gd name="connsiteY10" fmla="*/ 527950 h 1061986"/>
              <a:gd name="connsiteX11" fmla="*/ 972577 w 1276742"/>
              <a:gd name="connsiteY11" fmla="*/ 122990 h 1061986"/>
              <a:gd name="connsiteX12" fmla="*/ 964350 w 1276742"/>
              <a:gd name="connsiteY12" fmla="*/ 41377 h 1061986"/>
              <a:gd name="connsiteX13" fmla="*/ 960889 w 1276742"/>
              <a:gd name="connsiteY13" fmla="*/ 30227 h 1061986"/>
              <a:gd name="connsiteX14" fmla="*/ 977784 w 1276742"/>
              <a:gd name="connsiteY14" fmla="*/ 26610 h 1061986"/>
              <a:gd name="connsiteX15" fmla="*/ 1120866 w 1276742"/>
              <a:gd name="connsiteY15" fmla="*/ 7380 h 1061986"/>
              <a:gd name="connsiteX16" fmla="*/ 1276741 w 1276742"/>
              <a:gd name="connsiteY16" fmla="*/ 0 h 106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6742" h="1061986">
                <a:moveTo>
                  <a:pt x="1276741" y="0"/>
                </a:moveTo>
                <a:lnTo>
                  <a:pt x="1276742" y="754178"/>
                </a:lnTo>
                <a:lnTo>
                  <a:pt x="1193218" y="758133"/>
                </a:lnTo>
                <a:cubicBezTo>
                  <a:pt x="996274" y="776879"/>
                  <a:pt x="814351" y="847135"/>
                  <a:pt x="661068" y="955275"/>
                </a:cubicBezTo>
                <a:lnTo>
                  <a:pt x="533981" y="1061986"/>
                </a:lnTo>
                <a:lnTo>
                  <a:pt x="0" y="528005"/>
                </a:lnTo>
                <a:lnTo>
                  <a:pt x="102148" y="434642"/>
                </a:lnTo>
                <a:cubicBezTo>
                  <a:pt x="137272" y="405144"/>
                  <a:pt x="173502" y="376919"/>
                  <a:pt x="210764" y="350038"/>
                </a:cubicBezTo>
                <a:lnTo>
                  <a:pt x="226476" y="339564"/>
                </a:lnTo>
                <a:lnTo>
                  <a:pt x="231818" y="349407"/>
                </a:lnTo>
                <a:cubicBezTo>
                  <a:pt x="304592" y="457127"/>
                  <a:pt x="427834" y="527950"/>
                  <a:pt x="567617" y="527950"/>
                </a:cubicBezTo>
                <a:cubicBezTo>
                  <a:pt x="791270" y="527950"/>
                  <a:pt x="972577" y="346643"/>
                  <a:pt x="972577" y="122990"/>
                </a:cubicBezTo>
                <a:cubicBezTo>
                  <a:pt x="972577" y="95034"/>
                  <a:pt x="969744" y="67739"/>
                  <a:pt x="964350" y="41377"/>
                </a:cubicBezTo>
                <a:lnTo>
                  <a:pt x="960889" y="30227"/>
                </a:lnTo>
                <a:lnTo>
                  <a:pt x="977784" y="26610"/>
                </a:lnTo>
                <a:cubicBezTo>
                  <a:pt x="1024895" y="18407"/>
                  <a:pt x="1072612" y="11973"/>
                  <a:pt x="1120866" y="7380"/>
                </a:cubicBezTo>
                <a:lnTo>
                  <a:pt x="1276741" y="0"/>
                </a:lnTo>
                <a:close/>
              </a:path>
            </a:pathLst>
          </a:custGeom>
          <a:gradFill>
            <a:gsLst>
              <a:gs pos="85000">
                <a:schemeClr val="accent2">
                  <a:lumMod val="70000"/>
                  <a:lumOff val="30000"/>
                  <a:alpha val="100000"/>
                </a:schemeClr>
              </a:gs>
              <a:gs pos="0">
                <a:schemeClr val="accent2">
                  <a:lumMod val="30000"/>
                  <a:lumOff val="70000"/>
                  <a:alpha val="100000"/>
                </a:schemeClr>
              </a:gs>
            </a:gsLst>
            <a:lin ang="135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a:solidFill>
                <a:schemeClr val="lt1"/>
              </a:solidFill>
              <a:sym typeface="+mn-ea"/>
            </a:endParaRPr>
          </a:p>
        </p:txBody>
      </p:sp>
      <p:sp>
        <p:nvSpPr>
          <p:cNvPr id="71" name="任意多边形: 形状 70"/>
          <p:cNvSpPr/>
          <p:nvPr>
            <p:custDataLst>
              <p:tags r:id="rId2"/>
            </p:custDataLst>
          </p:nvPr>
        </p:nvSpPr>
        <p:spPr>
          <a:xfrm rot="8100000">
            <a:off x="3506788" y="4946968"/>
            <a:ext cx="1609725" cy="1337310"/>
          </a:xfrm>
          <a:custGeom>
            <a:avLst/>
            <a:gdLst>
              <a:gd name="connsiteX0" fmla="*/ 0 w 1276199"/>
              <a:gd name="connsiteY0" fmla="*/ 1060005 h 1060005"/>
              <a:gd name="connsiteX1" fmla="*/ 0 w 1276199"/>
              <a:gd name="connsiteY1" fmla="*/ 304875 h 1060005"/>
              <a:gd name="connsiteX2" fmla="*/ 161676 w 1276199"/>
              <a:gd name="connsiteY2" fmla="*/ 291757 h 1060005"/>
              <a:gd name="connsiteX3" fmla="*/ 678505 w 1276199"/>
              <a:gd name="connsiteY3" fmla="*/ 58217 h 1060005"/>
              <a:gd name="connsiteX4" fmla="*/ 742913 w 1276199"/>
              <a:gd name="connsiteY4" fmla="*/ 0 h 1060005"/>
              <a:gd name="connsiteX5" fmla="*/ 1276199 w 1276199"/>
              <a:gd name="connsiteY5" fmla="*/ 533284 h 1060005"/>
              <a:gd name="connsiteX6" fmla="*/ 1154511 w 1276199"/>
              <a:gd name="connsiteY6" fmla="*/ 643273 h 1060005"/>
              <a:gd name="connsiteX7" fmla="*/ 1039317 w 1276199"/>
              <a:gd name="connsiteY7" fmla="*/ 730030 h 1060005"/>
              <a:gd name="connsiteX8" fmla="*/ 1004619 w 1276199"/>
              <a:gd name="connsiteY8" fmla="*/ 752187 h 1060005"/>
              <a:gd name="connsiteX9" fmla="*/ 999492 w 1276199"/>
              <a:gd name="connsiteY9" fmla="*/ 742444 h 1060005"/>
              <a:gd name="connsiteX10" fmla="*/ 947600 w 1276199"/>
              <a:gd name="connsiteY10" fmla="*/ 678917 h 1060005"/>
              <a:gd name="connsiteX11" fmla="*/ 374901 w 1276199"/>
              <a:gd name="connsiteY11" fmla="*/ 678917 h 1060005"/>
              <a:gd name="connsiteX12" fmla="*/ 256290 w 1276199"/>
              <a:gd name="connsiteY12" fmla="*/ 965267 h 1060005"/>
              <a:gd name="connsiteX13" fmla="*/ 263374 w 1276199"/>
              <a:gd name="connsiteY13" fmla="*/ 1039178 h 1060005"/>
              <a:gd name="connsiteX14" fmla="*/ 130034 w 1276199"/>
              <a:gd name="connsiteY14" fmla="*/ 1054940 h 1060005"/>
              <a:gd name="connsiteX15" fmla="*/ 0 w 1276199"/>
              <a:gd name="connsiteY15" fmla="*/ 1060005 h 106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6199" h="1060005">
                <a:moveTo>
                  <a:pt x="0" y="1060005"/>
                </a:moveTo>
                <a:lnTo>
                  <a:pt x="0" y="304875"/>
                </a:lnTo>
                <a:lnTo>
                  <a:pt x="161676" y="291757"/>
                </a:lnTo>
                <a:cubicBezTo>
                  <a:pt x="346683" y="260953"/>
                  <a:pt x="525381" y="183107"/>
                  <a:pt x="678505" y="58217"/>
                </a:cubicBezTo>
                <a:lnTo>
                  <a:pt x="742913" y="0"/>
                </a:lnTo>
                <a:lnTo>
                  <a:pt x="1276199" y="533284"/>
                </a:lnTo>
                <a:lnTo>
                  <a:pt x="1154511" y="643273"/>
                </a:lnTo>
                <a:cubicBezTo>
                  <a:pt x="1116994" y="673873"/>
                  <a:pt x="1078562" y="702792"/>
                  <a:pt x="1039317" y="730030"/>
                </a:cubicBezTo>
                <a:lnTo>
                  <a:pt x="1004619" y="752187"/>
                </a:lnTo>
                <a:lnTo>
                  <a:pt x="999492" y="742444"/>
                </a:lnTo>
                <a:cubicBezTo>
                  <a:pt x="984666" y="719989"/>
                  <a:pt x="967369" y="698685"/>
                  <a:pt x="947600" y="678917"/>
                </a:cubicBezTo>
                <a:cubicBezTo>
                  <a:pt x="789454" y="520771"/>
                  <a:pt x="533047" y="520771"/>
                  <a:pt x="374901" y="678917"/>
                </a:cubicBezTo>
                <a:cubicBezTo>
                  <a:pt x="295827" y="757990"/>
                  <a:pt x="256291" y="861629"/>
                  <a:pt x="256290" y="965267"/>
                </a:cubicBezTo>
                <a:lnTo>
                  <a:pt x="263374" y="1039178"/>
                </a:lnTo>
                <a:lnTo>
                  <a:pt x="130034" y="1054940"/>
                </a:lnTo>
                <a:lnTo>
                  <a:pt x="0" y="1060005"/>
                </a:lnTo>
                <a:close/>
              </a:path>
            </a:pathLst>
          </a:custGeom>
          <a:gradFill>
            <a:gsLst>
              <a:gs pos="85000">
                <a:schemeClr val="accent1">
                  <a:lumMod val="70000"/>
                  <a:lumOff val="30000"/>
                  <a:alpha val="100000"/>
                </a:schemeClr>
              </a:gs>
              <a:gs pos="0">
                <a:schemeClr val="accent1">
                  <a:lumMod val="30000"/>
                  <a:lumOff val="70000"/>
                  <a:alpha val="100000"/>
                </a:schemeClr>
              </a:gs>
            </a:gsLst>
            <a:lin ang="135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a:solidFill>
                <a:schemeClr val="lt1"/>
              </a:solidFill>
              <a:sym typeface="+mn-ea"/>
            </a:endParaRPr>
          </a:p>
        </p:txBody>
      </p:sp>
      <p:sp>
        <p:nvSpPr>
          <p:cNvPr id="55" name="椭圆 54"/>
          <p:cNvSpPr/>
          <p:nvPr>
            <p:custDataLst>
              <p:tags r:id="rId3"/>
            </p:custDataLst>
          </p:nvPr>
        </p:nvSpPr>
        <p:spPr>
          <a:xfrm>
            <a:off x="4725988" y="3578543"/>
            <a:ext cx="877570" cy="877570"/>
          </a:xfrm>
          <a:prstGeom prst="ellipse">
            <a:avLst/>
          </a:prstGeom>
          <a:gradFill>
            <a:gsLst>
              <a:gs pos="44000">
                <a:schemeClr val="accent2">
                  <a:alpha val="100000"/>
                </a:schemeClr>
              </a:gs>
              <a:gs pos="0">
                <a:schemeClr val="accent2">
                  <a:lumMod val="40000"/>
                  <a:lumOff val="60000"/>
                  <a:alpha val="100000"/>
                </a:schemeClr>
              </a:gs>
            </a:gsLst>
            <a:path path="circle">
              <a:fillToRect r="100000" b="100000"/>
            </a:path>
            <a:tileRect l="-100000" t="-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spcBef>
                <a:spcPct val="0"/>
              </a:spcBef>
              <a:spcAft>
                <a:spcPct val="0"/>
              </a:spcAft>
              <a:buClrTx/>
              <a:buSzTx/>
              <a:buFontTx/>
            </a:pPr>
            <a:r>
              <a:rPr lang="zh-CN" altLang="en-US" sz="1400" b="1" dirty="0">
                <a:solidFill>
                  <a:srgbClr val="FFFFFF"/>
                </a:solidFill>
                <a:latin typeface="+mn-ea"/>
                <a:cs typeface="+mn-ea"/>
                <a:sym typeface="+mn-ea"/>
              </a:rPr>
              <a:t>双红</a:t>
            </a:r>
            <a:endParaRPr lang="zh-CN" altLang="en-US" sz="1400" b="1" dirty="0">
              <a:solidFill>
                <a:srgbClr val="FFFFFF"/>
              </a:solidFill>
              <a:latin typeface="+mn-ea"/>
              <a:cs typeface="+mn-ea"/>
              <a:sym typeface="+mn-ea"/>
            </a:endParaRPr>
          </a:p>
        </p:txBody>
      </p:sp>
      <p:sp>
        <p:nvSpPr>
          <p:cNvPr id="56" name="椭圆 55"/>
          <p:cNvSpPr/>
          <p:nvPr>
            <p:custDataLst>
              <p:tags r:id="rId4"/>
            </p:custDataLst>
          </p:nvPr>
        </p:nvSpPr>
        <p:spPr>
          <a:xfrm>
            <a:off x="3513773" y="4805363"/>
            <a:ext cx="877570" cy="877570"/>
          </a:xfrm>
          <a:prstGeom prst="ellipse">
            <a:avLst/>
          </a:prstGeom>
          <a:gradFill>
            <a:gsLst>
              <a:gs pos="44000">
                <a:schemeClr val="accent1">
                  <a:alpha val="100000"/>
                </a:schemeClr>
              </a:gs>
              <a:gs pos="0">
                <a:schemeClr val="accent1">
                  <a:lumMod val="40000"/>
                  <a:lumOff val="60000"/>
                  <a:alpha val="100000"/>
                </a:schemeClr>
              </a:gs>
              <a:gs pos="66000">
                <a:schemeClr val="accent1">
                  <a:alpha val="100000"/>
                </a:schemeClr>
              </a:gs>
              <a:gs pos="100000">
                <a:schemeClr val="accent1">
                  <a:alpha val="100000"/>
                </a:schemeClr>
              </a:gs>
            </a:gsLst>
            <a:path path="circle">
              <a:fillToRect r="100000" b="100000"/>
            </a:path>
            <a:tileRect l="-100000" t="-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spcBef>
                <a:spcPct val="0"/>
              </a:spcBef>
              <a:spcAft>
                <a:spcPct val="0"/>
              </a:spcAft>
              <a:buClrTx/>
              <a:buSzTx/>
              <a:buFontTx/>
            </a:pPr>
            <a:r>
              <a:rPr lang="zh-CN" altLang="en-US" sz="1400" b="1" dirty="0">
                <a:solidFill>
                  <a:srgbClr val="FFFFFF"/>
                </a:solidFill>
                <a:latin typeface="+mn-ea"/>
                <a:cs typeface="+mn-ea"/>
                <a:sym typeface="+mn-ea"/>
              </a:rPr>
              <a:t>政策</a:t>
            </a:r>
            <a:endParaRPr lang="zh-CN" altLang="en-US" sz="1400" b="1" dirty="0">
              <a:solidFill>
                <a:srgbClr val="FFFFFF"/>
              </a:solidFill>
              <a:latin typeface="+mn-ea"/>
              <a:cs typeface="+mn-ea"/>
              <a:sym typeface="+mn-ea"/>
            </a:endParaRPr>
          </a:p>
        </p:txBody>
      </p:sp>
      <p:sp>
        <p:nvSpPr>
          <p:cNvPr id="57" name="任意多边形: 形状 72"/>
          <p:cNvSpPr/>
          <p:nvPr>
            <p:custDataLst>
              <p:tags r:id="rId5"/>
            </p:custDataLst>
          </p:nvPr>
        </p:nvSpPr>
        <p:spPr>
          <a:xfrm>
            <a:off x="6117273" y="3866833"/>
            <a:ext cx="1612900" cy="1341755"/>
          </a:xfrm>
          <a:custGeom>
            <a:avLst/>
            <a:gdLst>
              <a:gd name="connsiteX0" fmla="*/ 0 w 1278677"/>
              <a:gd name="connsiteY0" fmla="*/ 0 h 1063676"/>
              <a:gd name="connsiteX1" fmla="*/ 155877 w 1278677"/>
              <a:gd name="connsiteY1" fmla="*/ 7381 h 1063676"/>
              <a:gd name="connsiteX2" fmla="*/ 298959 w 1278677"/>
              <a:gd name="connsiteY2" fmla="*/ 26610 h 1063676"/>
              <a:gd name="connsiteX3" fmla="*/ 335795 w 1278677"/>
              <a:gd name="connsiteY3" fmla="*/ 34495 h 1063676"/>
              <a:gd name="connsiteX4" fmla="*/ 331683 w 1278677"/>
              <a:gd name="connsiteY4" fmla="*/ 47742 h 1063676"/>
              <a:gd name="connsiteX5" fmla="*/ 323456 w 1278677"/>
              <a:gd name="connsiteY5" fmla="*/ 129355 h 1063676"/>
              <a:gd name="connsiteX6" fmla="*/ 728416 w 1278677"/>
              <a:gd name="connsiteY6" fmla="*/ 534315 h 1063676"/>
              <a:gd name="connsiteX7" fmla="*/ 1064215 w 1278677"/>
              <a:gd name="connsiteY7" fmla="*/ 355772 h 1063676"/>
              <a:gd name="connsiteX8" fmla="*/ 1066927 w 1278677"/>
              <a:gd name="connsiteY8" fmla="*/ 350776 h 1063676"/>
              <a:gd name="connsiteX9" fmla="*/ 1174595 w 1278677"/>
              <a:gd name="connsiteY9" fmla="*/ 434643 h 1063676"/>
              <a:gd name="connsiteX10" fmla="*/ 1278677 w 1278677"/>
              <a:gd name="connsiteY10" fmla="*/ 529773 h 1063676"/>
              <a:gd name="connsiteX11" fmla="*/ 744774 w 1278677"/>
              <a:gd name="connsiteY11" fmla="*/ 1063676 h 1063676"/>
              <a:gd name="connsiteX12" fmla="*/ 615675 w 1278677"/>
              <a:gd name="connsiteY12" fmla="*/ 955276 h 1063676"/>
              <a:gd name="connsiteX13" fmla="*/ 83525 w 1278677"/>
              <a:gd name="connsiteY13" fmla="*/ 758134 h 1063676"/>
              <a:gd name="connsiteX14" fmla="*/ 0 w 1278677"/>
              <a:gd name="connsiteY14" fmla="*/ 754179 h 1063676"/>
              <a:gd name="connsiteX15" fmla="*/ 0 w 1278677"/>
              <a:gd name="connsiteY15" fmla="*/ 0 h 1063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8677" h="1063676">
                <a:moveTo>
                  <a:pt x="0" y="0"/>
                </a:moveTo>
                <a:lnTo>
                  <a:pt x="155877" y="7381"/>
                </a:lnTo>
                <a:cubicBezTo>
                  <a:pt x="204131" y="11974"/>
                  <a:pt x="251848" y="18407"/>
                  <a:pt x="298959" y="26610"/>
                </a:cubicBezTo>
                <a:lnTo>
                  <a:pt x="335795" y="34495"/>
                </a:lnTo>
                <a:lnTo>
                  <a:pt x="331683" y="47742"/>
                </a:lnTo>
                <a:cubicBezTo>
                  <a:pt x="326289" y="74104"/>
                  <a:pt x="323456" y="101399"/>
                  <a:pt x="323456" y="129355"/>
                </a:cubicBezTo>
                <a:cubicBezTo>
                  <a:pt x="323456" y="353008"/>
                  <a:pt x="504763" y="534315"/>
                  <a:pt x="728416" y="534315"/>
                </a:cubicBezTo>
                <a:cubicBezTo>
                  <a:pt x="868199" y="534315"/>
                  <a:pt x="991441" y="463492"/>
                  <a:pt x="1064215" y="355772"/>
                </a:cubicBezTo>
                <a:lnTo>
                  <a:pt x="1066927" y="350776"/>
                </a:lnTo>
                <a:lnTo>
                  <a:pt x="1174595" y="434643"/>
                </a:lnTo>
                <a:lnTo>
                  <a:pt x="1278677" y="529773"/>
                </a:lnTo>
                <a:lnTo>
                  <a:pt x="744774" y="1063676"/>
                </a:lnTo>
                <a:lnTo>
                  <a:pt x="615675" y="955276"/>
                </a:lnTo>
                <a:cubicBezTo>
                  <a:pt x="462393" y="847135"/>
                  <a:pt x="280468" y="776880"/>
                  <a:pt x="83525" y="758134"/>
                </a:cubicBezTo>
                <a:lnTo>
                  <a:pt x="0" y="754179"/>
                </a:lnTo>
                <a:lnTo>
                  <a:pt x="0" y="0"/>
                </a:lnTo>
                <a:close/>
              </a:path>
            </a:pathLst>
          </a:custGeom>
          <a:gradFill>
            <a:gsLst>
              <a:gs pos="85000">
                <a:schemeClr val="accent1">
                  <a:lumMod val="70000"/>
                  <a:lumOff val="30000"/>
                  <a:alpha val="100000"/>
                </a:schemeClr>
              </a:gs>
              <a:gs pos="0">
                <a:schemeClr val="accent1">
                  <a:lumMod val="30000"/>
                  <a:lumOff val="70000"/>
                  <a:alpha val="100000"/>
                </a:schemeClr>
              </a:gs>
            </a:gsLst>
            <a:lin ang="135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a:solidFill>
                <a:schemeClr val="lt1"/>
              </a:solidFill>
              <a:sym typeface="+mn-ea"/>
            </a:endParaRPr>
          </a:p>
        </p:txBody>
      </p:sp>
      <p:sp>
        <p:nvSpPr>
          <p:cNvPr id="58" name="椭圆 57"/>
          <p:cNvSpPr/>
          <p:nvPr>
            <p:custDataLst>
              <p:tags r:id="rId6"/>
            </p:custDataLst>
          </p:nvPr>
        </p:nvSpPr>
        <p:spPr>
          <a:xfrm>
            <a:off x="6597333" y="3586798"/>
            <a:ext cx="877570" cy="877570"/>
          </a:xfrm>
          <a:prstGeom prst="ellipse">
            <a:avLst/>
          </a:prstGeom>
          <a:gradFill>
            <a:gsLst>
              <a:gs pos="50000">
                <a:schemeClr val="accent1">
                  <a:alpha val="100000"/>
                </a:schemeClr>
              </a:gs>
              <a:gs pos="0">
                <a:schemeClr val="accent1">
                  <a:lumMod val="40000"/>
                  <a:lumOff val="60000"/>
                  <a:alpha val="100000"/>
                </a:schemeClr>
              </a:gs>
            </a:gsLst>
            <a:path path="circle">
              <a:fillToRect r="100000" b="100000"/>
            </a:path>
            <a:tileRect l="-100000" t="-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spcBef>
                <a:spcPct val="0"/>
              </a:spcBef>
              <a:spcAft>
                <a:spcPct val="0"/>
              </a:spcAft>
              <a:buClrTx/>
              <a:buSzTx/>
              <a:buFontTx/>
            </a:pPr>
            <a:r>
              <a:rPr lang="zh-CN" altLang="en-US" sz="1400" b="1" dirty="0">
                <a:solidFill>
                  <a:srgbClr val="FFFFFF"/>
                </a:solidFill>
                <a:latin typeface="+mn-ea"/>
                <a:cs typeface="+mn-ea"/>
                <a:sym typeface="+mn-ea"/>
              </a:rPr>
              <a:t>涨停</a:t>
            </a:r>
            <a:endParaRPr lang="zh-CN" altLang="en-US" sz="1400" b="1" dirty="0">
              <a:solidFill>
                <a:srgbClr val="FFFFFF"/>
              </a:solidFill>
              <a:latin typeface="+mn-ea"/>
              <a:cs typeface="+mn-ea"/>
              <a:sym typeface="+mn-ea"/>
            </a:endParaRPr>
          </a:p>
        </p:txBody>
      </p:sp>
      <p:sp>
        <p:nvSpPr>
          <p:cNvPr id="60" name="任意多边形: 形状 76"/>
          <p:cNvSpPr/>
          <p:nvPr>
            <p:custDataLst>
              <p:tags r:id="rId7"/>
            </p:custDataLst>
          </p:nvPr>
        </p:nvSpPr>
        <p:spPr>
          <a:xfrm>
            <a:off x="7096443" y="4576128"/>
            <a:ext cx="1339850" cy="1605915"/>
          </a:xfrm>
          <a:custGeom>
            <a:avLst/>
            <a:gdLst>
              <a:gd name="connsiteX0" fmla="*/ 534034 w 1062218"/>
              <a:gd name="connsiteY0" fmla="*/ 0 h 1272934"/>
              <a:gd name="connsiteX1" fmla="*/ 620622 w 1062218"/>
              <a:gd name="connsiteY1" fmla="*/ 93608 h 1272934"/>
              <a:gd name="connsiteX2" fmla="*/ 705863 w 1062218"/>
              <a:gd name="connsiteY2" fmla="*/ 201702 h 1272934"/>
              <a:gd name="connsiteX3" fmla="*/ 725983 w 1062218"/>
              <a:gd name="connsiteY3" fmla="*/ 231493 h 1272934"/>
              <a:gd name="connsiteX4" fmla="*/ 677176 w 1062218"/>
              <a:gd name="connsiteY4" fmla="*/ 271762 h 1272934"/>
              <a:gd name="connsiteX5" fmla="*/ 558566 w 1062218"/>
              <a:gd name="connsiteY5" fmla="*/ 558112 h 1272934"/>
              <a:gd name="connsiteX6" fmla="*/ 963526 w 1062218"/>
              <a:gd name="connsiteY6" fmla="*/ 963072 h 1272934"/>
              <a:gd name="connsiteX7" fmla="*/ 1031607 w 1062218"/>
              <a:gd name="connsiteY7" fmla="*/ 956209 h 1272934"/>
              <a:gd name="connsiteX8" fmla="*/ 1033836 w 1062218"/>
              <a:gd name="connsiteY8" fmla="*/ 966313 h 1272934"/>
              <a:gd name="connsiteX9" fmla="*/ 1053944 w 1062218"/>
              <a:gd name="connsiteY9" fmla="*/ 1109114 h 1272934"/>
              <a:gd name="connsiteX10" fmla="*/ 1062218 w 1062218"/>
              <a:gd name="connsiteY10" fmla="*/ 1272934 h 1272934"/>
              <a:gd name="connsiteX11" fmla="*/ 308039 w 1062218"/>
              <a:gd name="connsiteY11" fmla="*/ 1272934 h 1272934"/>
              <a:gd name="connsiteX12" fmla="*/ 303660 w 1062218"/>
              <a:gd name="connsiteY12" fmla="*/ 1186224 h 1272934"/>
              <a:gd name="connsiteX13" fmla="*/ 103346 w 1062218"/>
              <a:gd name="connsiteY13" fmla="*/ 655633 h 1272934"/>
              <a:gd name="connsiteX14" fmla="*/ 0 w 1062218"/>
              <a:gd name="connsiteY14" fmla="*/ 534036 h 1272934"/>
              <a:gd name="connsiteX15" fmla="*/ 534034 w 1062218"/>
              <a:gd name="connsiteY15" fmla="*/ 0 h 127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2218" h="1272934">
                <a:moveTo>
                  <a:pt x="534034" y="0"/>
                </a:moveTo>
                <a:lnTo>
                  <a:pt x="620622" y="93608"/>
                </a:lnTo>
                <a:cubicBezTo>
                  <a:pt x="650326" y="128552"/>
                  <a:pt x="678764" y="164608"/>
                  <a:pt x="705863" y="201702"/>
                </a:cubicBezTo>
                <a:lnTo>
                  <a:pt x="725983" y="231493"/>
                </a:lnTo>
                <a:lnTo>
                  <a:pt x="677176" y="271762"/>
                </a:lnTo>
                <a:cubicBezTo>
                  <a:pt x="603893" y="345046"/>
                  <a:pt x="558566" y="446286"/>
                  <a:pt x="558566" y="558112"/>
                </a:cubicBezTo>
                <a:cubicBezTo>
                  <a:pt x="558566" y="781765"/>
                  <a:pt x="739873" y="963072"/>
                  <a:pt x="963526" y="963072"/>
                </a:cubicBezTo>
                <a:lnTo>
                  <a:pt x="1031607" y="956209"/>
                </a:lnTo>
                <a:lnTo>
                  <a:pt x="1033836" y="966313"/>
                </a:lnTo>
                <a:cubicBezTo>
                  <a:pt x="1042326" y="1013324"/>
                  <a:pt x="1049053" y="1060948"/>
                  <a:pt x="1053944" y="1109114"/>
                </a:cubicBezTo>
                <a:lnTo>
                  <a:pt x="1062218" y="1272934"/>
                </a:lnTo>
                <a:lnTo>
                  <a:pt x="308039" y="1272934"/>
                </a:lnTo>
                <a:lnTo>
                  <a:pt x="303660" y="1186224"/>
                </a:lnTo>
                <a:cubicBezTo>
                  <a:pt x="283696" y="989639"/>
                  <a:pt x="212383" y="808235"/>
                  <a:pt x="103346" y="655633"/>
                </a:cubicBezTo>
                <a:lnTo>
                  <a:pt x="0" y="534036"/>
                </a:lnTo>
                <a:lnTo>
                  <a:pt x="534034" y="0"/>
                </a:lnTo>
                <a:close/>
              </a:path>
            </a:pathLst>
          </a:custGeom>
          <a:gradFill>
            <a:gsLst>
              <a:gs pos="85000">
                <a:schemeClr val="accent2">
                  <a:lumMod val="70000"/>
                  <a:lumOff val="30000"/>
                  <a:alpha val="100000"/>
                </a:schemeClr>
              </a:gs>
              <a:gs pos="0">
                <a:schemeClr val="accent2">
                  <a:lumMod val="30000"/>
                  <a:lumOff val="70000"/>
                  <a:alpha val="100000"/>
                </a:schemeClr>
              </a:gs>
            </a:gsLst>
            <a:lin ang="135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a:solidFill>
                <a:schemeClr val="lt1"/>
              </a:solidFill>
              <a:sym typeface="+mn-ea"/>
            </a:endParaRPr>
          </a:p>
        </p:txBody>
      </p:sp>
      <p:sp>
        <p:nvSpPr>
          <p:cNvPr id="61" name="椭圆 60"/>
          <p:cNvSpPr/>
          <p:nvPr>
            <p:custDataLst>
              <p:tags r:id="rId8"/>
            </p:custDataLst>
          </p:nvPr>
        </p:nvSpPr>
        <p:spPr>
          <a:xfrm>
            <a:off x="7873048" y="4837113"/>
            <a:ext cx="877570" cy="877570"/>
          </a:xfrm>
          <a:prstGeom prst="ellipse">
            <a:avLst/>
          </a:prstGeom>
          <a:gradFill>
            <a:gsLst>
              <a:gs pos="44000">
                <a:schemeClr val="accent2">
                  <a:alpha val="100000"/>
                </a:schemeClr>
              </a:gs>
              <a:gs pos="0">
                <a:schemeClr val="accent2">
                  <a:lumMod val="40000"/>
                  <a:lumOff val="60000"/>
                  <a:alpha val="100000"/>
                </a:schemeClr>
              </a:gs>
            </a:gsLst>
            <a:path path="circle">
              <a:fillToRect r="100000" b="100000"/>
            </a:path>
            <a:tileRect l="-100000" t="-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spcBef>
                <a:spcPct val="0"/>
              </a:spcBef>
              <a:spcAft>
                <a:spcPct val="0"/>
              </a:spcAft>
              <a:buClrTx/>
              <a:buSzTx/>
              <a:buFontTx/>
            </a:pPr>
            <a:r>
              <a:rPr lang="zh-CN" altLang="en-US" sz="1400" b="1" dirty="0">
                <a:solidFill>
                  <a:srgbClr val="FFFFFF"/>
                </a:solidFill>
                <a:latin typeface="+mn-ea"/>
                <a:cs typeface="+mn-ea"/>
                <a:sym typeface="+mn-ea"/>
              </a:rPr>
              <a:t>领涨</a:t>
            </a:r>
            <a:endParaRPr lang="zh-CN" altLang="en-US" sz="1400" b="1" dirty="0">
              <a:solidFill>
                <a:srgbClr val="FFFFFF"/>
              </a:solidFill>
              <a:latin typeface="+mn-ea"/>
              <a:cs typeface="+mn-ea"/>
              <a:sym typeface="+mn-ea"/>
            </a:endParaRPr>
          </a:p>
        </p:txBody>
      </p:sp>
      <p:sp>
        <p:nvSpPr>
          <p:cNvPr id="5" name="文本框 4"/>
          <p:cNvSpPr txBox="1"/>
          <p:nvPr>
            <p:custDataLst>
              <p:tags r:id="rId9"/>
            </p:custDataLst>
          </p:nvPr>
        </p:nvSpPr>
        <p:spPr>
          <a:xfrm>
            <a:off x="2460308" y="2062798"/>
            <a:ext cx="2827655" cy="625475"/>
          </a:xfrm>
          <a:prstGeom prst="rect">
            <a:avLst/>
          </a:prstGeom>
          <a:noFill/>
        </p:spPr>
        <p:txBody>
          <a:bodyPr wrap="square" lIns="91440" tIns="45720" rIns="91440" bIns="45720" rtlCol="0" anchor="b" anchorCtr="0">
            <a:noAutofit/>
          </a:bodyPr>
          <a:p>
            <a:pPr lvl="0" algn="r">
              <a:buClrTx/>
              <a:buSzTx/>
              <a:buFontTx/>
            </a:pPr>
            <a:r>
              <a:rPr lang="en-US" altLang="zh-CN" b="1">
                <a:solidFill>
                  <a:schemeClr val="accent2"/>
                </a:solidFill>
                <a:sym typeface="+mn-ea"/>
              </a:rPr>
              <a:t>1</a:t>
            </a:r>
            <a:r>
              <a:rPr lang="zh-CN" altLang="en-US" b="1">
                <a:solidFill>
                  <a:schemeClr val="accent2"/>
                </a:solidFill>
                <a:sym typeface="+mn-ea"/>
              </a:rPr>
              <a:t>，出现政策</a:t>
            </a:r>
            <a:r>
              <a:rPr lang="zh-CN" altLang="en-US" b="1">
                <a:solidFill>
                  <a:schemeClr val="accent2"/>
                </a:solidFill>
                <a:sym typeface="+mn-ea"/>
              </a:rPr>
              <a:t>利好</a:t>
            </a:r>
            <a:endParaRPr lang="zh-CN" altLang="en-US" b="1">
              <a:solidFill>
                <a:schemeClr val="accent2"/>
              </a:solidFill>
              <a:sym typeface="+mn-ea"/>
            </a:endParaRPr>
          </a:p>
        </p:txBody>
      </p:sp>
      <p:sp>
        <p:nvSpPr>
          <p:cNvPr id="6" name="矩形 5"/>
          <p:cNvSpPr/>
          <p:nvPr>
            <p:custDataLst>
              <p:tags r:id="rId10"/>
            </p:custDataLst>
          </p:nvPr>
        </p:nvSpPr>
        <p:spPr>
          <a:xfrm>
            <a:off x="337503" y="4550728"/>
            <a:ext cx="3018790" cy="789940"/>
          </a:xfrm>
          <a:prstGeom prst="rect">
            <a:avLst/>
          </a:prstGeom>
          <a:noFill/>
        </p:spPr>
        <p:txBody>
          <a:bodyPr wrap="square" lIns="0" tIns="0" rIns="0" bIns="0" rtlCol="0" anchor="t" anchorCtr="0">
            <a:noAutofit/>
          </a:bodyPr>
          <a:p>
            <a:pPr algn="r">
              <a:lnSpc>
                <a:spcPct val="150000"/>
              </a:lnSpc>
              <a:spcBef>
                <a:spcPct val="0"/>
              </a:spcBef>
              <a:spcAft>
                <a:spcPct val="0"/>
              </a:spcAft>
            </a:pPr>
            <a:r>
              <a:rPr lang="zh-CN" altLang="en-US" sz="1400">
                <a:solidFill>
                  <a:schemeClr val="tx1">
                    <a:lumMod val="85000"/>
                    <a:lumOff val="15000"/>
                  </a:schemeClr>
                </a:solidFill>
                <a:latin typeface="+mn-ea"/>
                <a:cs typeface="+mn-ea"/>
              </a:rPr>
              <a:t>涨停板家数代表市场资金大量看好</a:t>
            </a:r>
            <a:endParaRPr lang="zh-CN" altLang="en-US" sz="1400">
              <a:solidFill>
                <a:schemeClr val="tx1">
                  <a:lumMod val="85000"/>
                  <a:lumOff val="15000"/>
                </a:schemeClr>
              </a:solidFill>
              <a:latin typeface="+mn-ea"/>
              <a:cs typeface="+mn-ea"/>
            </a:endParaRPr>
          </a:p>
          <a:p>
            <a:pPr algn="r">
              <a:lnSpc>
                <a:spcPct val="150000"/>
              </a:lnSpc>
              <a:spcBef>
                <a:spcPct val="0"/>
              </a:spcBef>
              <a:spcAft>
                <a:spcPct val="0"/>
              </a:spcAft>
            </a:pPr>
            <a:r>
              <a:rPr lang="zh-CN" altLang="en-US" sz="1400">
                <a:solidFill>
                  <a:schemeClr val="tx1">
                    <a:lumMod val="85000"/>
                    <a:lumOff val="15000"/>
                  </a:schemeClr>
                </a:solidFill>
                <a:latin typeface="+mn-ea"/>
                <a:cs typeface="+mn-ea"/>
              </a:rPr>
              <a:t>体量巨大，炒作时间周期</a:t>
            </a:r>
            <a:r>
              <a:rPr lang="zh-CN" altLang="en-US" sz="1400">
                <a:solidFill>
                  <a:schemeClr val="tx1">
                    <a:lumMod val="85000"/>
                    <a:lumOff val="15000"/>
                  </a:schemeClr>
                </a:solidFill>
                <a:latin typeface="+mn-ea"/>
                <a:cs typeface="+mn-ea"/>
              </a:rPr>
              <a:t>更长</a:t>
            </a:r>
            <a:endParaRPr lang="zh-CN" altLang="en-US" sz="1400">
              <a:solidFill>
                <a:schemeClr val="tx1">
                  <a:lumMod val="85000"/>
                  <a:lumOff val="15000"/>
                </a:schemeClr>
              </a:solidFill>
              <a:latin typeface="+mn-ea"/>
              <a:cs typeface="+mn-ea"/>
            </a:endParaRPr>
          </a:p>
        </p:txBody>
      </p:sp>
      <p:sp>
        <p:nvSpPr>
          <p:cNvPr id="7" name="文本框 6"/>
          <p:cNvSpPr txBox="1"/>
          <p:nvPr>
            <p:custDataLst>
              <p:tags r:id="rId11"/>
            </p:custDataLst>
          </p:nvPr>
        </p:nvSpPr>
        <p:spPr>
          <a:xfrm>
            <a:off x="528955" y="3890645"/>
            <a:ext cx="3281680" cy="625475"/>
          </a:xfrm>
          <a:prstGeom prst="rect">
            <a:avLst/>
          </a:prstGeom>
          <a:noFill/>
        </p:spPr>
        <p:txBody>
          <a:bodyPr wrap="square" lIns="91440" tIns="45720" rIns="91440" bIns="45720" rtlCol="0" anchor="b" anchorCtr="0">
            <a:noAutofit/>
          </a:bodyPr>
          <a:p>
            <a:pPr lvl="0" algn="r">
              <a:buClrTx/>
              <a:buSzTx/>
              <a:buFontTx/>
            </a:pPr>
            <a:r>
              <a:rPr lang="en-US" altLang="zh-CN" b="1">
                <a:solidFill>
                  <a:schemeClr val="accent1"/>
                </a:solidFill>
                <a:sym typeface="+mn-ea"/>
              </a:rPr>
              <a:t>3</a:t>
            </a:r>
            <a:r>
              <a:rPr lang="zh-CN" altLang="en-US" b="1">
                <a:solidFill>
                  <a:schemeClr val="accent1"/>
                </a:solidFill>
                <a:sym typeface="+mn-ea"/>
              </a:rPr>
              <a:t>，有批量涨停板，</a:t>
            </a:r>
            <a:r>
              <a:rPr lang="en-US" altLang="zh-CN" b="1">
                <a:solidFill>
                  <a:schemeClr val="accent1"/>
                </a:solidFill>
                <a:sym typeface="+mn-ea"/>
              </a:rPr>
              <a:t>10</a:t>
            </a:r>
            <a:r>
              <a:rPr lang="zh-CN" altLang="en-US" b="1">
                <a:solidFill>
                  <a:schemeClr val="accent1"/>
                </a:solidFill>
                <a:sym typeface="+mn-ea"/>
              </a:rPr>
              <a:t>家以上</a:t>
            </a:r>
            <a:r>
              <a:rPr lang="en-US" altLang="zh-CN" b="1">
                <a:solidFill>
                  <a:schemeClr val="accent1"/>
                </a:solidFill>
                <a:sym typeface="+mn-ea"/>
              </a:rPr>
              <a:t> </a:t>
            </a:r>
            <a:endParaRPr lang="en-US" altLang="zh-CN" b="1">
              <a:solidFill>
                <a:schemeClr val="accent1"/>
              </a:solidFill>
              <a:sym typeface="+mn-ea"/>
            </a:endParaRPr>
          </a:p>
        </p:txBody>
      </p:sp>
      <p:sp>
        <p:nvSpPr>
          <p:cNvPr id="8" name="矩形 7"/>
          <p:cNvSpPr/>
          <p:nvPr>
            <p:custDataLst>
              <p:tags r:id="rId12"/>
            </p:custDataLst>
          </p:nvPr>
        </p:nvSpPr>
        <p:spPr>
          <a:xfrm>
            <a:off x="6597333" y="2739708"/>
            <a:ext cx="3027600" cy="789940"/>
          </a:xfrm>
          <a:prstGeom prst="rect">
            <a:avLst/>
          </a:prstGeom>
          <a:noFill/>
        </p:spPr>
        <p:txBody>
          <a:bodyPr wrap="square" lIns="0" tIns="0" rIns="0" bIns="0" rtlCol="0" anchor="t" anchorCtr="0">
            <a:noAutofit/>
          </a:bodyPr>
          <a:p>
            <a:pPr>
              <a:lnSpc>
                <a:spcPct val="150000"/>
              </a:lnSpc>
              <a:spcBef>
                <a:spcPct val="0"/>
              </a:spcBef>
              <a:spcAft>
                <a:spcPct val="0"/>
              </a:spcAft>
            </a:pPr>
            <a:r>
              <a:rPr lang="zh-CN" altLang="en-US" sz="1400">
                <a:solidFill>
                  <a:schemeClr val="tx1">
                    <a:lumMod val="85000"/>
                    <a:lumOff val="15000"/>
                  </a:schemeClr>
                </a:solidFill>
                <a:latin typeface="+mn-ea"/>
                <a:cs typeface="+mn-ea"/>
              </a:rPr>
              <a:t>短，长趋势向上，形成多头排列</a:t>
            </a:r>
            <a:r>
              <a:rPr lang="zh-CN" altLang="en-US" sz="1400">
                <a:solidFill>
                  <a:schemeClr val="tx1">
                    <a:lumMod val="85000"/>
                    <a:lumOff val="15000"/>
                  </a:schemeClr>
                </a:solidFill>
                <a:latin typeface="+mn-ea"/>
                <a:cs typeface="+mn-ea"/>
              </a:rPr>
              <a:t>趋势</a:t>
            </a:r>
            <a:endParaRPr lang="zh-CN" altLang="en-US" sz="1400">
              <a:solidFill>
                <a:schemeClr val="tx1">
                  <a:lumMod val="85000"/>
                  <a:lumOff val="15000"/>
                </a:schemeClr>
              </a:solidFill>
              <a:latin typeface="+mn-ea"/>
              <a:cs typeface="+mn-ea"/>
            </a:endParaRPr>
          </a:p>
          <a:p>
            <a:pPr>
              <a:lnSpc>
                <a:spcPct val="150000"/>
              </a:lnSpc>
              <a:spcBef>
                <a:spcPct val="0"/>
              </a:spcBef>
              <a:spcAft>
                <a:spcPct val="0"/>
              </a:spcAft>
            </a:pPr>
            <a:r>
              <a:rPr lang="zh-CN" altLang="en-US" sz="1400">
                <a:solidFill>
                  <a:schemeClr val="tx1">
                    <a:lumMod val="85000"/>
                    <a:lumOff val="15000"/>
                  </a:schemeClr>
                </a:solidFill>
                <a:latin typeface="+mn-ea"/>
                <a:cs typeface="+mn-ea"/>
              </a:rPr>
              <a:t>个股才能跟着持续炒作</a:t>
            </a:r>
            <a:r>
              <a:rPr lang="zh-CN" altLang="en-US" sz="1400">
                <a:solidFill>
                  <a:schemeClr val="tx1">
                    <a:lumMod val="85000"/>
                    <a:lumOff val="15000"/>
                  </a:schemeClr>
                </a:solidFill>
                <a:latin typeface="+mn-ea"/>
                <a:cs typeface="+mn-ea"/>
              </a:rPr>
              <a:t>向上</a:t>
            </a:r>
            <a:endParaRPr lang="zh-CN" altLang="en-US" sz="1400">
              <a:solidFill>
                <a:schemeClr val="tx1">
                  <a:lumMod val="85000"/>
                  <a:lumOff val="15000"/>
                </a:schemeClr>
              </a:solidFill>
              <a:latin typeface="+mn-ea"/>
              <a:cs typeface="+mn-ea"/>
            </a:endParaRPr>
          </a:p>
        </p:txBody>
      </p:sp>
      <p:sp>
        <p:nvSpPr>
          <p:cNvPr id="9" name="文本框 8"/>
          <p:cNvSpPr txBox="1"/>
          <p:nvPr>
            <p:custDataLst>
              <p:tags r:id="rId13"/>
            </p:custDataLst>
          </p:nvPr>
        </p:nvSpPr>
        <p:spPr>
          <a:xfrm>
            <a:off x="6748463" y="2069783"/>
            <a:ext cx="2827656" cy="625475"/>
          </a:xfrm>
          <a:prstGeom prst="rect">
            <a:avLst/>
          </a:prstGeom>
          <a:noFill/>
        </p:spPr>
        <p:txBody>
          <a:bodyPr wrap="square" lIns="91440" tIns="45720" rIns="91440" bIns="45720" rtlCol="0" anchor="b" anchorCtr="0">
            <a:noAutofit/>
          </a:bodyPr>
          <a:p>
            <a:pPr lvl="0" algn="l">
              <a:buClrTx/>
              <a:buSzTx/>
              <a:buFontTx/>
            </a:pPr>
            <a:r>
              <a:rPr lang="en-US" altLang="zh-CN" b="1">
                <a:solidFill>
                  <a:schemeClr val="accent1"/>
                </a:solidFill>
                <a:sym typeface="+mn-ea"/>
              </a:rPr>
              <a:t>2</a:t>
            </a:r>
            <a:r>
              <a:rPr lang="zh-CN" altLang="en-US" b="1">
                <a:solidFill>
                  <a:schemeClr val="accent1"/>
                </a:solidFill>
                <a:sym typeface="+mn-ea"/>
              </a:rPr>
              <a:t>，技术双红战法</a:t>
            </a:r>
            <a:r>
              <a:rPr lang="en-US" altLang="zh-CN" b="1">
                <a:solidFill>
                  <a:schemeClr val="accent1"/>
                </a:solidFill>
                <a:sym typeface="+mn-ea"/>
              </a:rPr>
              <a:t> </a:t>
            </a:r>
            <a:endParaRPr lang="en-US" altLang="zh-CN" b="1">
              <a:solidFill>
                <a:schemeClr val="accent1"/>
              </a:solidFill>
              <a:sym typeface="+mn-ea"/>
            </a:endParaRPr>
          </a:p>
        </p:txBody>
      </p:sp>
      <p:sp>
        <p:nvSpPr>
          <p:cNvPr id="10" name="矩形 9"/>
          <p:cNvSpPr/>
          <p:nvPr>
            <p:custDataLst>
              <p:tags r:id="rId14"/>
            </p:custDataLst>
          </p:nvPr>
        </p:nvSpPr>
        <p:spPr>
          <a:xfrm>
            <a:off x="8826818" y="4550728"/>
            <a:ext cx="3027600" cy="789940"/>
          </a:xfrm>
          <a:prstGeom prst="rect">
            <a:avLst/>
          </a:prstGeom>
          <a:noFill/>
        </p:spPr>
        <p:txBody>
          <a:bodyPr wrap="square" lIns="0" tIns="0" rIns="0" bIns="0" rtlCol="0" anchor="t" anchorCtr="0">
            <a:noAutofit/>
          </a:bodyPr>
          <a:p>
            <a:pPr algn="l">
              <a:lnSpc>
                <a:spcPct val="150000"/>
              </a:lnSpc>
              <a:spcBef>
                <a:spcPct val="0"/>
              </a:spcBef>
              <a:spcAft>
                <a:spcPct val="0"/>
              </a:spcAft>
            </a:pPr>
            <a:r>
              <a:rPr lang="zh-CN" altLang="en-US" sz="1400" dirty="0">
                <a:solidFill>
                  <a:schemeClr val="tx1">
                    <a:lumMod val="85000"/>
                    <a:lumOff val="15000"/>
                  </a:schemeClr>
                </a:solidFill>
                <a:latin typeface="+mn-ea"/>
                <a:cs typeface="+mn-ea"/>
                <a:sym typeface="+mn-ea"/>
              </a:rPr>
              <a:t>可以有效带动市场情绪反转，具有带动市场</a:t>
            </a:r>
            <a:r>
              <a:rPr lang="zh-CN" altLang="en-US" sz="1400" dirty="0">
                <a:solidFill>
                  <a:schemeClr val="tx1">
                    <a:lumMod val="85000"/>
                    <a:lumOff val="15000"/>
                  </a:schemeClr>
                </a:solidFill>
                <a:latin typeface="+mn-ea"/>
                <a:cs typeface="+mn-ea"/>
                <a:sym typeface="+mn-ea"/>
              </a:rPr>
              <a:t>的赚钱</a:t>
            </a:r>
            <a:r>
              <a:rPr lang="zh-CN" altLang="en-US" sz="1400" dirty="0">
                <a:solidFill>
                  <a:schemeClr val="tx1">
                    <a:lumMod val="85000"/>
                    <a:lumOff val="15000"/>
                  </a:schemeClr>
                </a:solidFill>
                <a:latin typeface="+mn-ea"/>
                <a:cs typeface="+mn-ea"/>
                <a:sym typeface="+mn-ea"/>
              </a:rPr>
              <a:t>效应</a:t>
            </a:r>
            <a:endParaRPr lang="zh-CN" altLang="en-US" sz="1400" dirty="0">
              <a:solidFill>
                <a:schemeClr val="tx1">
                  <a:lumMod val="85000"/>
                  <a:lumOff val="15000"/>
                </a:schemeClr>
              </a:solidFill>
              <a:latin typeface="+mn-ea"/>
              <a:cs typeface="+mn-ea"/>
              <a:sym typeface="+mn-ea"/>
            </a:endParaRPr>
          </a:p>
        </p:txBody>
      </p:sp>
      <p:sp>
        <p:nvSpPr>
          <p:cNvPr id="11" name="文本框 10"/>
          <p:cNvSpPr txBox="1"/>
          <p:nvPr>
            <p:custDataLst>
              <p:tags r:id="rId15"/>
            </p:custDataLst>
          </p:nvPr>
        </p:nvSpPr>
        <p:spPr>
          <a:xfrm>
            <a:off x="8673148" y="3890328"/>
            <a:ext cx="2827655" cy="625475"/>
          </a:xfrm>
          <a:prstGeom prst="rect">
            <a:avLst/>
          </a:prstGeom>
          <a:noFill/>
        </p:spPr>
        <p:txBody>
          <a:bodyPr wrap="square" lIns="91440" tIns="45720" rIns="91440" bIns="45720" rtlCol="0" anchor="b" anchorCtr="0">
            <a:noAutofit/>
          </a:bodyPr>
          <a:p>
            <a:pPr lvl="0" algn="l">
              <a:buClrTx/>
              <a:buSzTx/>
              <a:buFontTx/>
            </a:pPr>
            <a:r>
              <a:rPr lang="en-US" altLang="zh-CN" b="1">
                <a:solidFill>
                  <a:schemeClr val="accent2"/>
                </a:solidFill>
                <a:sym typeface="+mn-ea"/>
              </a:rPr>
              <a:t>4</a:t>
            </a:r>
            <a:r>
              <a:rPr lang="zh-CN" altLang="en-US" b="1">
                <a:solidFill>
                  <a:schemeClr val="accent2"/>
                </a:solidFill>
                <a:sym typeface="+mn-ea"/>
              </a:rPr>
              <a:t>，带动市场情绪</a:t>
            </a:r>
            <a:r>
              <a:rPr lang="en-US" altLang="zh-CN" b="1">
                <a:solidFill>
                  <a:schemeClr val="accent2"/>
                </a:solidFill>
                <a:sym typeface="+mn-ea"/>
              </a:rPr>
              <a:t> </a:t>
            </a:r>
            <a:endParaRPr lang="en-US" altLang="zh-CN" b="1">
              <a:solidFill>
                <a:schemeClr val="accent2"/>
              </a:solidFill>
              <a:sym typeface="+mn-ea"/>
            </a:endParaRPr>
          </a:p>
        </p:txBody>
      </p:sp>
    </p:spTree>
    <p:custDataLst>
      <p:tags r:id="rId16"/>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636_1*n_h_a*1_1_1"/>
  <p:tag name="KSO_WM_TEMPLATE_CATEGORY" val="diagram"/>
  <p:tag name="KSO_WM_TEMPLATE_INDEX" val="20231636"/>
  <p:tag name="KSO_WM_UNIT_LAYERLEVEL" val="1_1_1"/>
  <p:tag name="KSO_WM_TAG_VERSION" val="3.0"/>
  <p:tag name="KSO_WM_DIAGRAM_GROUP_CODE" val="n1-1"/>
  <p:tag name="KSO_WM_UNIT_TYPE" val="n_h_a"/>
  <p:tag name="KSO_WM_UNIT_INDEX" val="1_1_1"/>
  <p:tag name="KSO_WM_UNIT_ISCONTENTSTITLE" val="0"/>
  <p:tag name="KSO_WM_UNIT_ISNUMDGMTITLE" val="0"/>
  <p:tag name="KSO_WM_UNIT_NOCLEAR" val="0"/>
  <p:tag name="KSO_WM_DIAGRAM_VERSION" val="3"/>
  <p:tag name="KSO_WM_DIAGRAM_COLOR_TRICK" val="1"/>
  <p:tag name="KSO_WM_DIAGRAM_COLOR_TEXT_CAN_REMOVE" val="n"/>
  <p:tag name="KSO_WM_DIAGRAM_MAX_ITEMCNT" val="6"/>
  <p:tag name="KSO_WM_DIAGRAM_MIN_ITEMCNT" val="2"/>
  <p:tag name="KSO_WM_DIAGRAM_VIRTUALLY_FRAME" val="{&quot;height&quot;:351.6748962402344,&quot;left&quot;:52.022161865234374,&quot;top&quot;:119.7625518798828,&quot;width&quot;:853.755676269531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70"/>
  <p:tag name="KSO_WM_UNIT_TEXT_TYPE" val="1"/>
  <p:tag name="KSO_WM_UNIT_PRESET_TEXT" val="添加项标题"/>
  <p:tag name="KSO_WM_UNIT_LINE_FORE_SCHEMECOLOR_INDEX" val="5"/>
  <p:tag name="KSO_WM_UNIT_TEXT_FILL_FORE_SCHEMECOLOR_INDEX" val="1"/>
  <p:tag name="KSO_WM_UNIT_TEXT_FILL_TYPE" val="1"/>
  <p:tag name="KSO_WM_DIAGRAM_USE_COLOR_VALUE" val="{&quot;color_scheme&quot;:1,&quot;color_type&quot;:1,&quot;theme_color_indexes&quot;:[5,6,5,6,5,6]}"/>
</p:tagLst>
</file>

<file path=ppt/tags/tag101.xml><?xml version="1.0" encoding="utf-8"?>
<p:tagLst xmlns:p="http://schemas.openxmlformats.org/presentationml/2006/main">
  <p:tag name="KSO_WM_SPECIAL_SOURCE" val="bdnull"/>
  <p:tag name="RESOURCE_RECORD_KEY" val="{&quot;70&quot;:[3322475]}"/>
  <p:tag name="resource_record_key" val="{&quot;70&quot;:[3322475,3318865]}"/>
</p:tagLst>
</file>

<file path=ppt/tags/tag10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0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0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0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06.xml><?xml version="1.0" encoding="utf-8"?>
<p:tagLst xmlns:p="http://schemas.openxmlformats.org/presentationml/2006/main">
  <p:tag name="KSO_WPP_MARK_KEY" val="5d6e9262-ca8a-4070-8ad5-698f89e303ea"/>
  <p:tag name="COMMONDATA" val="eyJoZGlkIjoiZWRlYjNmNTQ1MzZkMTYyOWVmOTkwZmFjYjg5ZTRlZDgifQ=="/>
  <p:tag name="commondata" val="eyJoZGlkIjoiNDI1NGQ4MDY4NjMxYWVlMzc3ODM2NDE0MmU1ODUxYzYifQ=="/>
  <p:tag name="resource_record_key" val="{&quot;13&quot;:[19972048],&quot;19&quot;:[20342742],&quot;70&quot;:[3312563,3314338,3312530,3314312,3324109,3324630,3318477,3315857,3320071,3314290,3323785,3327011,3317789,3330155,3312140,3328082,3314398,3321989,3312345,3319356,3318903,3332761,3323868,3322475,3316230,3322005,3313621,3318990,3328119,3312479,3312419,3321780,3321442,3312142,3313566,3322195,3318988,3331400,3314227,3318475,3321480,3331402,3403044,3322133,3327686,3319360,3312417,3321782,3330472,3322019,3322421,3322227,3322235,3325561,3325743,3403048,3321642,3312455,3321638,3321502,3315597,3318865]}"/>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6.xml><?xml version="1.0" encoding="utf-8"?>
<p:tagLst xmlns:p="http://schemas.openxmlformats.org/presentationml/2006/main">
  <p:tag name="KSO_WM_DIAGRAM_VIRTUALLY_FRAME" val="{&quot;height&quot;:376.54998779296875,&quot;left&quot;:60.475006103515625,&quot;top&quot;:98.77500610351562,&quot;width&quot;:846.5499877929688}"/>
  <p:tag name="KSO_WM_UNIT_HIGHLIGHT" val="0"/>
  <p:tag name="KSO_WM_UNIT_COMPATIBLE" val="0"/>
  <p:tag name="KSO_WM_UNIT_DIAGRAM_ISNUMVISUAL" val="0"/>
  <p:tag name="KSO_WM_UNIT_DIAGRAM_ISREFERUNIT" val="0"/>
  <p:tag name="KSO_WM_UNIT_ID" val="diagram20233205_2*l_h_i*1_1_4"/>
  <p:tag name="KSO_WM_TEMPLATE_CATEGORY" val="diagram"/>
  <p:tag name="KSO_WM_TEMPLATE_INDEX" val="20233205"/>
  <p:tag name="KSO_WM_UNIT_LAYERLEVEL" val="1_1_1"/>
  <p:tag name="KSO_WM_TAG_VERSION" val="3.0"/>
  <p:tag name="KSO_WM_DIAGRAM_GROUP_CODE" val="l1-1"/>
  <p:tag name="KSO_WM_UNIT_TYPE" val="l_h_i"/>
  <p:tag name="KSO_WM_UNIT_INDEX" val="1_1_4"/>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color_type&quot;:1,&quot;theme_color_indexes&quot;:[5,6,5,6,5,6]}"/>
</p:tagLst>
</file>

<file path=ppt/tags/tag27.xml><?xml version="1.0" encoding="utf-8"?>
<p:tagLst xmlns:p="http://schemas.openxmlformats.org/presentationml/2006/main">
  <p:tag name="KSO_WM_DIAGRAM_VIRTUALLY_FRAME" val="{&quot;height&quot;:376.54998779296875,&quot;left&quot;:60.475006103515625,&quot;top&quot;:98.77500610351562,&quot;width&quot;:846.5499877929688}"/>
  <p:tag name="KSO_WM_UNIT_HIGHLIGHT" val="0"/>
  <p:tag name="KSO_WM_UNIT_COMPATIBLE" val="0"/>
  <p:tag name="KSO_WM_UNIT_DIAGRAM_ISNUMVISUAL" val="0"/>
  <p:tag name="KSO_WM_UNIT_DIAGRAM_ISREFERUNIT" val="0"/>
  <p:tag name="KSO_WM_UNIT_ID" val="diagram20233205_2*l_h_i*1_2_4"/>
  <p:tag name="KSO_WM_TEMPLATE_CATEGORY" val="diagram"/>
  <p:tag name="KSO_WM_TEMPLATE_INDEX" val="20233205"/>
  <p:tag name="KSO_WM_UNIT_LAYERLEVEL" val="1_1_1"/>
  <p:tag name="KSO_WM_TAG_VERSION" val="3.0"/>
  <p:tag name="KSO_WM_DIAGRAM_GROUP_CODE" val="l1-1"/>
  <p:tag name="KSO_WM_UNIT_TYPE" val="l_h_i"/>
  <p:tag name="KSO_WM_UNIT_INDEX" val="1_2_4"/>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color_type&quot;:1,&quot;theme_color_indexes&quot;:[5,6,5,6,5,6]}"/>
</p:tagLst>
</file>

<file path=ppt/tags/tag28.xml><?xml version="1.0" encoding="utf-8"?>
<p:tagLst xmlns:p="http://schemas.openxmlformats.org/presentationml/2006/main">
  <p:tag name="KSO_WM_DIAGRAM_VIRTUALLY_FRAME" val="{&quot;height&quot;:376.54998779296875,&quot;left&quot;:60.475006103515625,&quot;top&quot;:98.77500610351562,&quot;width&quot;:846.5499877929688}"/>
  <p:tag name="KSO_WM_UNIT_HIGHLIGHT" val="0"/>
  <p:tag name="KSO_WM_UNIT_COMPATIBLE" val="0"/>
  <p:tag name="KSO_WM_UNIT_DIAGRAM_ISNUMVISUAL" val="0"/>
  <p:tag name="KSO_WM_UNIT_DIAGRAM_ISREFERUNIT" val="0"/>
  <p:tag name="KSO_WM_UNIT_ID" val="diagram20233205_2*l_h_f*1_1_1"/>
  <p:tag name="KSO_WM_TEMPLATE_CATEGORY" val="diagram"/>
  <p:tag name="KSO_WM_TEMPLATE_INDEX" val="20233205"/>
  <p:tag name="KSO_WM_UNIT_LAYERLEVEL" val="1_1_1"/>
  <p:tag name="KSO_WM_TAG_VERSION" val="3.0"/>
  <p:tag name="KSO_WM_UNIT_SUBTYPE" val="a"/>
  <p:tag name="KSO_WM_UNIT_NOCLEAR" val="0"/>
  <p:tag name="KSO_WM_DIAGRAM_GROUP_CODE" val="l1-1"/>
  <p:tag name="KSO_WM_UNIT_TYPE" val="l_h_f"/>
  <p:tag name="KSO_WM_UNIT_INDEX" val="1_1_1"/>
  <p:tag name="KSO_WM_UNIT_VALUE" val="144"/>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文本，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
  <p:tag name="KSO_WM_UNIT_TEXT_FILL_FORE_SCHEMECOLOR_INDEX" val="1"/>
  <p:tag name="KSO_WM_UNIT_TEXT_FILL_TYPE" val="1"/>
  <p:tag name="KSO_WM_DIAGRAM_USE_COLOR_VALUE" val="{&quot;color_scheme&quot;:1,&quot;color_type&quot;:1,&quot;theme_color_indexes&quot;:[5,6,5,6,5,6]}"/>
</p:tagLst>
</file>

<file path=ppt/tags/tag2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205_2*l_h_a*1_1_1"/>
  <p:tag name="KSO_WM_TEMPLATE_CATEGORY" val="diagram"/>
  <p:tag name="KSO_WM_TEMPLATE_INDEX" val="20233205"/>
  <p:tag name="KSO_WM_UNIT_LAYERLEVEL" val="1_1_1"/>
  <p:tag name="KSO_WM_TAG_VERSION" val="3.0"/>
  <p:tag name="KSO_WM_UNIT_TEXT_FILL_FORE_SCHEMECOLOR_INDEX_BRIGHTNESS" val="0.15"/>
  <p:tag name="KSO_WM_DIAGRAM_GROUP_CODE" val="l1-1"/>
  <p:tag name="KSO_WM_DIAGRAM_VIRTUALLY_FRAME" val="{&quot;height&quot;:376.54998779296875,&quot;left&quot;:60.475006103515625,&quot;top&quot;:98.77500610351562,&quot;width&quot;:846.5499877929688}"/>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添加项标题"/>
  <p:tag name="KSO_WM_UNIT_TEXT_FILL_FORE_SCHEMECOLOR_INDEX" val="1"/>
  <p:tag name="KSO_WM_UNIT_TEXT_FILL_TYPE" val="1"/>
  <p:tag name="KSO_WM_DIAGRAM_USE_COLOR_VALUE" val="{&quot;color_scheme&quot;:1,&quot;color_type&quot;:1,&quot;theme_color_indexes&quot;:[5,6,5,6,5,6]}"/>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DIAGRAM_VIRTUALLY_FRAME" val="{&quot;height&quot;:376.54998779296875,&quot;left&quot;:60.475006103515625,&quot;top&quot;:98.77500610351562,&quot;width&quot;:846.5499877929688}"/>
  <p:tag name="KSO_WM_UNIT_HIGHLIGHT" val="0"/>
  <p:tag name="KSO_WM_UNIT_COMPATIBLE" val="0"/>
  <p:tag name="KSO_WM_UNIT_DIAGRAM_ISNUMVISUAL" val="0"/>
  <p:tag name="KSO_WM_UNIT_DIAGRAM_ISREFERUNIT" val="0"/>
  <p:tag name="KSO_WM_UNIT_ID" val="diagram20233205_2*l_h_f*1_2_1"/>
  <p:tag name="KSO_WM_TEMPLATE_CATEGORY" val="diagram"/>
  <p:tag name="KSO_WM_TEMPLATE_INDEX" val="20233205"/>
  <p:tag name="KSO_WM_UNIT_LAYERLEVEL" val="1_1_1"/>
  <p:tag name="KSO_WM_TAG_VERSION" val="3.0"/>
  <p:tag name="KSO_WM_UNIT_SUBTYPE" val="a"/>
  <p:tag name="KSO_WM_UNIT_NOCLEAR" val="0"/>
  <p:tag name="KSO_WM_DIAGRAM_GROUP_CODE" val="l1-1"/>
  <p:tag name="KSO_WM_UNIT_TYPE" val="l_h_f"/>
  <p:tag name="KSO_WM_UNIT_INDEX" val="1_2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VALUE" val="136"/>
  <p:tag name="KSO_WM_BEAUTIFY_FLAG" val="#wm#"/>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
  <p:tag name="KSO_WM_UNIT_TEXT_FILL_FORE_SCHEMECOLOR_INDEX" val="1"/>
  <p:tag name="KSO_WM_UNIT_TEXT_FILL_TYPE" val="1"/>
  <p:tag name="KSO_WM_DIAGRAM_USE_COLOR_VALUE" val="{&quot;color_scheme&quot;:1,&quot;color_type&quot;:1,&quot;theme_color_indexes&quot;:[5,6,5,6,5,6]}"/>
</p:tagLst>
</file>

<file path=ppt/tags/tag3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205_2*l_h_a*1_2_1"/>
  <p:tag name="KSO_WM_TEMPLATE_CATEGORY" val="diagram"/>
  <p:tag name="KSO_WM_TEMPLATE_INDEX" val="20233205"/>
  <p:tag name="KSO_WM_UNIT_LAYERLEVEL" val="1_1_1"/>
  <p:tag name="KSO_WM_TAG_VERSION" val="3.0"/>
  <p:tag name="KSO_WM_UNIT_TEXT_FILL_FORE_SCHEMECOLOR_INDEX_BRIGHTNESS" val="0.15"/>
  <p:tag name="KSO_WM_DIAGRAM_GROUP_CODE" val="l1-1"/>
  <p:tag name="KSO_WM_DIAGRAM_VIRTUALLY_FRAME" val="{&quot;height&quot;:376.54998779296875,&quot;left&quot;:60.475006103515625,&quot;top&quot;:98.77500610351562,&quot;width&quot;:846.5499877929688}"/>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添加项标题"/>
  <p:tag name="KSO_WM_UNIT_TEXT_FILL_FORE_SCHEMECOLOR_INDEX" val="1"/>
  <p:tag name="KSO_WM_UNIT_TEXT_FILL_TYPE" val="1"/>
  <p:tag name="KSO_WM_DIAGRAM_USE_COLOR_VALUE" val="{&quot;color_scheme&quot;:1,&quot;color_type&quot;:1,&quot;theme_color_indexes&quot;:[5,6,5,6,5,6]}"/>
</p:tagLst>
</file>

<file path=ppt/tags/tag32.xml><?xml version="1.0" encoding="utf-8"?>
<p:tagLst xmlns:p="http://schemas.openxmlformats.org/presentationml/2006/main">
  <p:tag name="KSO_WM_DIAGRAM_VIRTUALLY_FRAME" val="{&quot;height&quot;:376.54998779296875,&quot;left&quot;:60.475006103515625,&quot;top&quot;:98.77500610351562,&quot;width&quot;:846.5499877929688}"/>
  <p:tag name="KSO_WM_UNIT_HIGHLIGHT" val="0"/>
  <p:tag name="KSO_WM_UNIT_COMPATIBLE" val="0"/>
  <p:tag name="KSO_WM_UNIT_DIAGRAM_ISNUMVISUAL" val="0"/>
  <p:tag name="KSO_WM_UNIT_DIAGRAM_ISREFERUNIT" val="0"/>
  <p:tag name="KSO_WM_UNIT_ID" val="diagram20233205_2*l_h_i*1_3_4"/>
  <p:tag name="KSO_WM_TEMPLATE_CATEGORY" val="diagram"/>
  <p:tag name="KSO_WM_TEMPLATE_INDEX" val="20233205"/>
  <p:tag name="KSO_WM_UNIT_LAYERLEVEL" val="1_1_1"/>
  <p:tag name="KSO_WM_TAG_VERSION" val="3.0"/>
  <p:tag name="KSO_WM_DIAGRAM_GROUP_CODE" val="l1-1"/>
  <p:tag name="KSO_WM_UNIT_TYPE" val="l_h_i"/>
  <p:tag name="KSO_WM_UNIT_INDEX" val="1_3_4"/>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color_type&quot;:1,&quot;theme_color_indexes&quot;:[5,6,5,6,5,6]}"/>
</p:tagLst>
</file>

<file path=ppt/tags/tag33.xml><?xml version="1.0" encoding="utf-8"?>
<p:tagLst xmlns:p="http://schemas.openxmlformats.org/presentationml/2006/main">
  <p:tag name="KSO_WM_DIAGRAM_VIRTUALLY_FRAME" val="{&quot;height&quot;:376.54998779296875,&quot;left&quot;:60.475006103515625,&quot;top&quot;:98.77500610351562,&quot;width&quot;:846.5499877929688}"/>
  <p:tag name="KSO_WM_UNIT_HIGHLIGHT" val="0"/>
  <p:tag name="KSO_WM_UNIT_COMPATIBLE" val="0"/>
  <p:tag name="KSO_WM_UNIT_DIAGRAM_ISNUMVISUAL" val="0"/>
  <p:tag name="KSO_WM_UNIT_DIAGRAM_ISREFERUNIT" val="0"/>
  <p:tag name="KSO_WM_UNIT_ID" val="diagram20233205_2*l_h_f*1_3_1"/>
  <p:tag name="KSO_WM_TEMPLATE_CATEGORY" val="diagram"/>
  <p:tag name="KSO_WM_TEMPLATE_INDEX" val="20233205"/>
  <p:tag name="KSO_WM_UNIT_LAYERLEVEL" val="1_1_1"/>
  <p:tag name="KSO_WM_TAG_VERSION" val="3.0"/>
  <p:tag name="KSO_WM_UNIT_SUBTYPE" val="a"/>
  <p:tag name="KSO_WM_UNIT_NOCLEAR" val="0"/>
  <p:tag name="KSO_WM_DIAGRAM_GROUP_CODE" val="l1-1"/>
  <p:tag name="KSO_WM_UNIT_TYPE" val="l_h_f"/>
  <p:tag name="KSO_WM_UNIT_INDEX" val="1_3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UNIT_VALUE" val="136"/>
  <p:tag name="KSO_WM_BEAUTIFY_FLAG" val="#wm#"/>
  <p:tag name="KSO_WM_UNIT_PRESET_TEXT" val="单击此处添加文本，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
  <p:tag name="KSO_WM_UNIT_TEXT_FILL_FORE_SCHEMECOLOR_INDEX" val="1"/>
  <p:tag name="KSO_WM_UNIT_TEXT_FILL_TYPE" val="1"/>
  <p:tag name="KSO_WM_DIAGRAM_USE_COLOR_VALUE" val="{&quot;color_scheme&quot;:1,&quot;color_type&quot;:1,&quot;theme_color_indexes&quot;:[5,6,5,6,5,6]}"/>
</p:tagLst>
</file>

<file path=ppt/tags/tag3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3205_2*l_h_a*1_3_1"/>
  <p:tag name="KSO_WM_TEMPLATE_CATEGORY" val="diagram"/>
  <p:tag name="KSO_WM_TEMPLATE_INDEX" val="20233205"/>
  <p:tag name="KSO_WM_UNIT_LAYERLEVEL" val="1_1_1"/>
  <p:tag name="KSO_WM_TAG_VERSION" val="3.0"/>
  <p:tag name="KSO_WM_UNIT_TEXT_FILL_FORE_SCHEMECOLOR_INDEX_BRIGHTNESS" val="0.15"/>
  <p:tag name="KSO_WM_DIAGRAM_GROUP_CODE" val="l1-1"/>
  <p:tag name="KSO_WM_DIAGRAM_VIRTUALLY_FRAME" val="{&quot;height&quot;:376.54998779296875,&quot;left&quot;:60.475006103515625,&quot;top&quot;:98.77500610351562,&quot;width&quot;:846.5499877929688}"/>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添加项标题"/>
  <p:tag name="KSO_WM_UNIT_TEXT_FILL_FORE_SCHEMECOLOR_INDEX" val="1"/>
  <p:tag name="KSO_WM_UNIT_TEXT_FILL_TYPE" val="1"/>
  <p:tag name="KSO_WM_DIAGRAM_USE_COLOR_VALUE" val="{&quot;color_scheme&quot;:1,&quot;color_type&quot;:1,&quot;theme_color_indexes&quot;:[5,6,5,6,5,6]}"/>
</p:tagLst>
</file>

<file path=ppt/tags/tag35.xml><?xml version="1.0" encoding="utf-8"?>
<p:tagLst xmlns:p="http://schemas.openxmlformats.org/presentationml/2006/main">
  <p:tag name="KSO_WM_DIAGRAM_VIRTUALLY_FRAME" val="{&quot;height&quot;:376.54998779296875,&quot;left&quot;:60.475006103515625,&quot;top&quot;:98.77500610351562,&quot;width&quot;:846.5499877929688}"/>
  <p:tag name="KSO_WM_UNIT_HIGHLIGHT" val="0"/>
  <p:tag name="KSO_WM_UNIT_COMPATIBLE" val="0"/>
  <p:tag name="KSO_WM_UNIT_DIAGRAM_ISNUMVISUAL" val="0"/>
  <p:tag name="KSO_WM_UNIT_DIAGRAM_ISREFERUNIT" val="0"/>
  <p:tag name="KSO_WM_UNIT_ID" val="diagram20233205_2*l_h_i*1_1_1"/>
  <p:tag name="KSO_WM_TEMPLATE_CATEGORY" val="diagram"/>
  <p:tag name="KSO_WM_TEMPLATE_INDEX" val="20233205"/>
  <p:tag name="KSO_WM_UNIT_LAYERLEVEL" val="1_1_1"/>
  <p:tag name="KSO_WM_TAG_VERSION" val="3.0"/>
  <p:tag name="KSO_WM_DIAGRAM_GROUP_CODE" val="l1-1"/>
  <p:tag name="KSO_WM_UNIT_TYPE" val="l_h_i"/>
  <p:tag name="KSO_WM_UNIT_INDEX" val="1_1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 name="KSO_WM_DIAGRAM_USE_COLOR_VALUE" val="{&quot;color_scheme&quot;:1,&quot;color_type&quot;:1,&quot;theme_color_indexes&quot;:[5,6,5,6,5,6]}"/>
</p:tagLst>
</file>

<file path=ppt/tags/tag36.xml><?xml version="1.0" encoding="utf-8"?>
<p:tagLst xmlns:p="http://schemas.openxmlformats.org/presentationml/2006/main">
  <p:tag name="KSO_WM_DIAGRAM_VIRTUALLY_FRAME" val="{&quot;height&quot;:376.54998779296875,&quot;left&quot;:60.475006103515625,&quot;top&quot;:98.77500610351562,&quot;width&quot;:846.5499877929688}"/>
  <p:tag name="KSO_WM_UNIT_HIGHLIGHT" val="0"/>
  <p:tag name="KSO_WM_UNIT_COMPATIBLE" val="0"/>
  <p:tag name="KSO_WM_UNIT_DIAGRAM_ISNUMVISUAL" val="0"/>
  <p:tag name="KSO_WM_UNIT_DIAGRAM_ISREFERUNIT" val="0"/>
  <p:tag name="KSO_WM_UNIT_ID" val="diagram20233205_2*l_h_i*1_2_1"/>
  <p:tag name="KSO_WM_TEMPLATE_CATEGORY" val="diagram"/>
  <p:tag name="KSO_WM_TEMPLATE_INDEX" val="20233205"/>
  <p:tag name="KSO_WM_UNIT_LAYERLEVEL" val="1_1_1"/>
  <p:tag name="KSO_WM_TAG_VERSION" val="3.0"/>
  <p:tag name="KSO_WM_DIAGRAM_GROUP_CODE" val="l1-1"/>
  <p:tag name="KSO_WM_UNIT_TYPE" val="l_h_i"/>
  <p:tag name="KSO_WM_UNIT_INDEX" val="1_2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 name="KSO_WM_DIAGRAM_USE_COLOR_VALUE" val="{&quot;color_scheme&quot;:1,&quot;color_type&quot;:1,&quot;theme_color_indexes&quot;:[5,6,5,6,5,6]}"/>
</p:tagLst>
</file>

<file path=ppt/tags/tag37.xml><?xml version="1.0" encoding="utf-8"?>
<p:tagLst xmlns:p="http://schemas.openxmlformats.org/presentationml/2006/main">
  <p:tag name="KSO_WM_DIAGRAM_VIRTUALLY_FRAME" val="{&quot;height&quot;:376.54998779296875,&quot;left&quot;:60.475006103515625,&quot;top&quot;:98.77500610351562,&quot;width&quot;:846.5499877929688}"/>
  <p:tag name="KSO_WM_UNIT_HIGHLIGHT" val="0"/>
  <p:tag name="KSO_WM_UNIT_COMPATIBLE" val="0"/>
  <p:tag name="KSO_WM_UNIT_DIAGRAM_ISNUMVISUAL" val="0"/>
  <p:tag name="KSO_WM_UNIT_DIAGRAM_ISREFERUNIT" val="0"/>
  <p:tag name="KSO_WM_UNIT_ID" val="diagram20233205_2*l_h_i*1_3_1"/>
  <p:tag name="KSO_WM_TEMPLATE_CATEGORY" val="diagram"/>
  <p:tag name="KSO_WM_TEMPLATE_INDEX" val="20233205"/>
  <p:tag name="KSO_WM_UNIT_LAYERLEVEL" val="1_1_1"/>
  <p:tag name="KSO_WM_TAG_VERSION" val="3.0"/>
  <p:tag name="KSO_WM_DIAGRAM_GROUP_CODE" val="l1-1"/>
  <p:tag name="KSO_WM_UNIT_TYPE" val="l_h_i"/>
  <p:tag name="KSO_WM_UNIT_INDEX" val="1_3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 name="KSO_WM_DIAGRAM_USE_COLOR_VALUE" val="{&quot;color_scheme&quot;:1,&quot;color_type&quot;:1,&quot;theme_color_indexes&quot;:[5,6,5,6,5,6]}"/>
</p:tagLst>
</file>

<file path=ppt/tags/tag38.xml><?xml version="1.0" encoding="utf-8"?>
<p:tagLst xmlns:p="http://schemas.openxmlformats.org/presentationml/2006/main">
  <p:tag name="KSO_WM_DIAGRAM_VIRTUALLY_FRAME" val="{&quot;height&quot;:376.54998779296875,&quot;left&quot;:60.475006103515625,&quot;top&quot;:98.77500610351562,&quot;width&quot;:846.5499877929688}"/>
  <p:tag name="KSO_WM_UNIT_HIGHLIGHT" val="0"/>
  <p:tag name="KSO_WM_UNIT_COMPATIBLE" val="0"/>
  <p:tag name="KSO_WM_UNIT_DIAGRAM_ISNUMVISUAL" val="0"/>
  <p:tag name="KSO_WM_UNIT_DIAGRAM_ISREFERUNIT" val="0"/>
  <p:tag name="KSO_WM_UNIT_ID" val="diagram20233205_2*l_h_i*1_1_3"/>
  <p:tag name="KSO_WM_TEMPLATE_CATEGORY" val="diagram"/>
  <p:tag name="KSO_WM_TEMPLATE_INDEX" val="20233205"/>
  <p:tag name="KSO_WM_UNIT_LAYERLEVEL" val="1_1_1"/>
  <p:tag name="KSO_WM_TAG_VERSION" val="3.0"/>
  <p:tag name="KSO_WM_DIAGRAM_GROUP_CODE" val="l1-1"/>
  <p:tag name="KSO_WM_UNIT_TYPE" val="l_h_i"/>
  <p:tag name="KSO_WM_UNIT_INDEX" val="1_1_3"/>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39.xml><?xml version="1.0" encoding="utf-8"?>
<p:tagLst xmlns:p="http://schemas.openxmlformats.org/presentationml/2006/main">
  <p:tag name="KSO_WM_DIAGRAM_VIRTUALLY_FRAME" val="{&quot;height&quot;:376.54998779296875,&quot;left&quot;:60.475006103515625,&quot;top&quot;:98.77500610351562,&quot;width&quot;:846.5499877929688}"/>
  <p:tag name="KSO_WM_UNIT_HIGHLIGHT" val="0"/>
  <p:tag name="KSO_WM_UNIT_COMPATIBLE" val="0"/>
  <p:tag name="KSO_WM_UNIT_DIAGRAM_ISNUMVISUAL" val="0"/>
  <p:tag name="KSO_WM_UNIT_DIAGRAM_ISREFERUNIT" val="0"/>
  <p:tag name="KSO_WM_UNIT_ID" val="diagram20233205_2*l_h_i*1_1_2"/>
  <p:tag name="KSO_WM_TEMPLATE_CATEGORY" val="diagram"/>
  <p:tag name="KSO_WM_TEMPLATE_INDEX" val="20233205"/>
  <p:tag name="KSO_WM_UNIT_LAYERLEVEL" val="1_1_1"/>
  <p:tag name="KSO_WM_TAG_VERSION" val="3.0"/>
  <p:tag name="KSO_WM_DIAGRAM_GROUP_CODE" val="l1-1"/>
  <p:tag name="KSO_WM_UNIT_TYPE" val="l_h_i"/>
  <p:tag name="KSO_WM_UNIT_INDEX" val="1_1_2"/>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DIAGRAM_VIRTUALLY_FRAME" val="{&quot;height&quot;:376.54998779296875,&quot;left&quot;:60.475006103515625,&quot;top&quot;:98.77500610351562,&quot;width&quot;:846.5499877929688}"/>
  <p:tag name="KSO_WM_UNIT_HIGHLIGHT" val="0"/>
  <p:tag name="KSO_WM_UNIT_COMPATIBLE" val="0"/>
  <p:tag name="KSO_WM_UNIT_DIAGRAM_ISNUMVISUAL" val="0"/>
  <p:tag name="KSO_WM_UNIT_DIAGRAM_ISREFERUNIT" val="0"/>
  <p:tag name="KSO_WM_UNIT_ID" val="diagram20233205_2*l_h_i*1_2_3"/>
  <p:tag name="KSO_WM_TEMPLATE_CATEGORY" val="diagram"/>
  <p:tag name="KSO_WM_TEMPLATE_INDEX" val="20233205"/>
  <p:tag name="KSO_WM_UNIT_LAYERLEVEL" val="1_1_1"/>
  <p:tag name="KSO_WM_TAG_VERSION" val="3.0"/>
  <p:tag name="KSO_WM_DIAGRAM_GROUP_CODE" val="l1-1"/>
  <p:tag name="KSO_WM_UNIT_TYPE" val="l_h_i"/>
  <p:tag name="KSO_WM_UNIT_INDEX" val="1_2_3"/>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41.xml><?xml version="1.0" encoding="utf-8"?>
<p:tagLst xmlns:p="http://schemas.openxmlformats.org/presentationml/2006/main">
  <p:tag name="KSO_WM_DIAGRAM_VIRTUALLY_FRAME" val="{&quot;height&quot;:376.54998779296875,&quot;left&quot;:60.475006103515625,&quot;top&quot;:98.77500610351562,&quot;width&quot;:846.5499877929688}"/>
  <p:tag name="KSO_WM_UNIT_HIGHLIGHT" val="0"/>
  <p:tag name="KSO_WM_UNIT_COMPATIBLE" val="0"/>
  <p:tag name="KSO_WM_UNIT_DIAGRAM_ISNUMVISUAL" val="0"/>
  <p:tag name="KSO_WM_UNIT_DIAGRAM_ISREFERUNIT" val="0"/>
  <p:tag name="KSO_WM_UNIT_ID" val="diagram20233205_2*l_h_i*1_2_2"/>
  <p:tag name="KSO_WM_TEMPLATE_CATEGORY" val="diagram"/>
  <p:tag name="KSO_WM_TEMPLATE_INDEX" val="20233205"/>
  <p:tag name="KSO_WM_UNIT_LAYERLEVEL" val="1_1_1"/>
  <p:tag name="KSO_WM_TAG_VERSION" val="3.0"/>
  <p:tag name="KSO_WM_DIAGRAM_GROUP_CODE" val="l1-1"/>
  <p:tag name="KSO_WM_UNIT_TYPE" val="l_h_i"/>
  <p:tag name="KSO_WM_UNIT_INDEX" val="1_2_2"/>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42.xml><?xml version="1.0" encoding="utf-8"?>
<p:tagLst xmlns:p="http://schemas.openxmlformats.org/presentationml/2006/main">
  <p:tag name="KSO_WM_DIAGRAM_VIRTUALLY_FRAME" val="{&quot;height&quot;:376.54998779296875,&quot;left&quot;:60.475006103515625,&quot;top&quot;:98.77500610351562,&quot;width&quot;:846.5499877929688}"/>
  <p:tag name="KSO_WM_UNIT_HIGHLIGHT" val="0"/>
  <p:tag name="KSO_WM_UNIT_COMPATIBLE" val="0"/>
  <p:tag name="KSO_WM_UNIT_DIAGRAM_ISNUMVISUAL" val="0"/>
  <p:tag name="KSO_WM_UNIT_DIAGRAM_ISREFERUNIT" val="0"/>
  <p:tag name="KSO_WM_UNIT_ID" val="diagram20233205_2*l_h_i*1_3_3"/>
  <p:tag name="KSO_WM_TEMPLATE_CATEGORY" val="diagram"/>
  <p:tag name="KSO_WM_TEMPLATE_INDEX" val="20233205"/>
  <p:tag name="KSO_WM_UNIT_LAYERLEVEL" val="1_1_1"/>
  <p:tag name="KSO_WM_TAG_VERSION" val="3.0"/>
  <p:tag name="KSO_WM_DIAGRAM_GROUP_CODE" val="l1-1"/>
  <p:tag name="KSO_WM_UNIT_TYPE" val="l_h_i"/>
  <p:tag name="KSO_WM_UNIT_INDEX" val="1_3_3"/>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43.xml><?xml version="1.0" encoding="utf-8"?>
<p:tagLst xmlns:p="http://schemas.openxmlformats.org/presentationml/2006/main">
  <p:tag name="KSO_WM_DIAGRAM_VIRTUALLY_FRAME" val="{&quot;height&quot;:376.54998779296875,&quot;left&quot;:60.475006103515625,&quot;top&quot;:98.77500610351562,&quot;width&quot;:846.5499877929688}"/>
  <p:tag name="KSO_WM_UNIT_HIGHLIGHT" val="0"/>
  <p:tag name="KSO_WM_UNIT_COMPATIBLE" val="0"/>
  <p:tag name="KSO_WM_UNIT_DIAGRAM_ISNUMVISUAL" val="0"/>
  <p:tag name="KSO_WM_UNIT_DIAGRAM_ISREFERUNIT" val="0"/>
  <p:tag name="KSO_WM_UNIT_ID" val="diagram20233205_2*l_h_i*1_3_2"/>
  <p:tag name="KSO_WM_TEMPLATE_CATEGORY" val="diagram"/>
  <p:tag name="KSO_WM_TEMPLATE_INDEX" val="20233205"/>
  <p:tag name="KSO_WM_UNIT_LAYERLEVEL" val="1_1_1"/>
  <p:tag name="KSO_WM_TAG_VERSION" val="3.0"/>
  <p:tag name="KSO_WM_DIAGRAM_GROUP_CODE" val="l1-1"/>
  <p:tag name="KSO_WM_UNIT_TYPE" val="l_h_i"/>
  <p:tag name="KSO_WM_UNIT_INDEX" val="1_3_2"/>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44.xml><?xml version="1.0" encoding="utf-8"?>
<p:tagLst xmlns:p="http://schemas.openxmlformats.org/presentationml/2006/main">
  <p:tag name="KSO_WM_DIAGRAM_VIRTUALLY_FRAME" val="{&quot;height&quot;:376.54998779296875,&quot;left&quot;:60.475006103515625,&quot;top&quot;:98.77500610351562,&quot;width&quot;:846.5499877929688}"/>
  <p:tag name="KSO_WM_UNIT_HIGHLIGHT" val="0"/>
  <p:tag name="KSO_WM_UNIT_COMPATIBLE" val="0"/>
  <p:tag name="KSO_WM_UNIT_DIAGRAM_ISNUMVISUAL" val="0"/>
  <p:tag name="KSO_WM_UNIT_DIAGRAM_ISREFERUNIT" val="0"/>
  <p:tag name="KSO_WM_UNIT_ID" val="diagram20233205_2*l_h_x*1_1_1"/>
  <p:tag name="KSO_WM_TEMPLATE_CATEGORY" val="diagram"/>
  <p:tag name="KSO_WM_TEMPLATE_INDEX" val="20233205"/>
  <p:tag name="KSO_WM_UNIT_LAYERLEVEL" val="1_1_1"/>
  <p:tag name="KSO_WM_TAG_VERSION" val="3.0"/>
  <p:tag name="KSO_WM_UNIT_VALUE" val="59*71"/>
  <p:tag name="KSO_WM_DIAGRAM_GROUP_CODE" val="l1-1"/>
  <p:tag name="KSO_WM_UNIT_TYPE" val="l_h_x"/>
  <p:tag name="KSO_WM_UNIT_INDEX" val="1_1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14"/>
  <p:tag name="KSO_WM_UNIT_FILL_FORE_SCHEMECOLOR_INDEX_BRIGHTNESS" val="0"/>
  <p:tag name="KSO_WM_DIAGRAM_USE_COLOR_VALUE" val="{&quot;color_scheme&quot;:1,&quot;color_type&quot;:1,&quot;theme_color_indexes&quot;:[5,6,5,6,5,6]}"/>
</p:tagLst>
</file>

<file path=ppt/tags/tag45.xml><?xml version="1.0" encoding="utf-8"?>
<p:tagLst xmlns:p="http://schemas.openxmlformats.org/presentationml/2006/main">
  <p:tag name="KSO_WM_DIAGRAM_VIRTUALLY_FRAME" val="{&quot;height&quot;:376.54998779296875,&quot;left&quot;:60.475006103515625,&quot;top&quot;:98.77500610351562,&quot;width&quot;:846.5499877929688}"/>
  <p:tag name="KSO_WM_UNIT_VALUE" val="90*85"/>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3205_2*l_h_x*1_2_1"/>
  <p:tag name="KSO_WM_TEMPLATE_CATEGORY" val="diagram"/>
  <p:tag name="KSO_WM_TEMPLATE_INDEX" val="20233205"/>
  <p:tag name="KSO_WM_UNIT_LAYERLEVEL" val="1_1_1"/>
  <p:tag name="KSO_WM_TAG_VERSION" val="3.0"/>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14"/>
  <p:tag name="KSO_WM_UNIT_FILL_FORE_SCHEMECOLOR_INDEX_BRIGHTNESS" val="0"/>
  <p:tag name="KSO_WM_DIAGRAM_USE_COLOR_VALUE" val="{&quot;color_scheme&quot;:1,&quot;color_type&quot;:1,&quot;theme_color_indexes&quot;:[5,6,5,6,5,6]}"/>
</p:tagLst>
</file>

<file path=ppt/tags/tag46.xml><?xml version="1.0" encoding="utf-8"?>
<p:tagLst xmlns:p="http://schemas.openxmlformats.org/presentationml/2006/main">
  <p:tag name="KSO_WM_DIAGRAM_VIRTUALLY_FRAME" val="{&quot;height&quot;:376.54998779296875,&quot;left&quot;:60.475006103515625,&quot;top&quot;:98.77500610351562,&quot;width&quot;:846.5499877929688}"/>
  <p:tag name="KSO_WM_UNIT_HIGHLIGHT" val="0"/>
  <p:tag name="KSO_WM_UNIT_COMPATIBLE" val="0"/>
  <p:tag name="KSO_WM_UNIT_DIAGRAM_ISNUMVISUAL" val="0"/>
  <p:tag name="KSO_WM_UNIT_DIAGRAM_ISREFERUNIT" val="0"/>
  <p:tag name="KSO_WM_UNIT_ID" val="diagram20233205_2*l_h_x*1_3_1"/>
  <p:tag name="KSO_WM_TEMPLATE_CATEGORY" val="diagram"/>
  <p:tag name="KSO_WM_TEMPLATE_INDEX" val="20233205"/>
  <p:tag name="KSO_WM_UNIT_LAYERLEVEL" val="1_1_1"/>
  <p:tag name="KSO_WM_TAG_VERSION" val="3.0"/>
  <p:tag name="KSO_WM_UNIT_VALUE" val="22*22"/>
  <p:tag name="KSO_WM_DIAGRAM_GROUP_CODE" val="l1-1"/>
  <p:tag name="KSO_WM_UNIT_TYPE" val="l_h_x"/>
  <p:tag name="KSO_WM_UNIT_INDEX" val="1_3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14"/>
  <p:tag name="KSO_WM_UNIT_FILL_FORE_SCHEMECOLOR_INDEX_BRIGHTNESS" val="0"/>
  <p:tag name="KSO_WM_DIAGRAM_USE_COLOR_VALUE" val="{&quot;color_scheme&quot;:1,&quot;color_type&quot;:1,&quot;theme_color_indexes&quot;:[5,6,5,6,5,6]}"/>
</p:tagLst>
</file>

<file path=ppt/tags/tag47.xml><?xml version="1.0" encoding="utf-8"?>
<p:tagLst xmlns:p="http://schemas.openxmlformats.org/presentationml/2006/main">
  <p:tag name="KSO_WM_SPECIAL_SOURCE" val="bdnull"/>
  <p:tag name="RESOURCE_RECORD_KEY" val="{&quot;70&quot;:[3322475]}"/>
  <p:tag name="resource_record_key" val="{&quot;70&quot;:[3322475,3322235]}"/>
</p:tagLst>
</file>

<file path=ppt/tags/tag48.xml><?xml version="1.0" encoding="utf-8"?>
<p:tagLst xmlns:p="http://schemas.openxmlformats.org/presentationml/2006/main">
  <p:tag name="KSO_WM_SPECIAL_SOURCE" val="bdnull"/>
  <p:tag name="RESOURCE_RECORD_KEY" val="{&quot;70&quot;:[3322475]}"/>
  <p:tag name="resource_record_key" val="{&quot;70&quot;:[3322475,3322235]}"/>
</p:tagLst>
</file>

<file path=ppt/tags/tag49.xml><?xml version="1.0" encoding="utf-8"?>
<p:tagLst xmlns:p="http://schemas.openxmlformats.org/presentationml/2006/main">
  <p:tag name="KSO_WM_SPECIAL_SOURCE" val="bdnull"/>
  <p:tag name="RESOURCE_RECORD_KEY" val="{&quot;70&quot;:[3322475]}"/>
  <p:tag name="resource_record_key" val="{&quot;70&quot;:[3322475,3322235]}"/>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0.xml><?xml version="1.0" encoding="utf-8"?>
<p:tagLst xmlns:p="http://schemas.openxmlformats.org/presentationml/2006/main">
  <p:tag name="KSO_WM_SPECIAL_SOURCE" val="bdnull"/>
  <p:tag name="RESOURCE_RECORD_KEY" val="{&quot;70&quot;:[3322475]}"/>
  <p:tag name="resource_record_key" val="{&quot;70&quot;:[3322475,3322235]}"/>
</p:tagLst>
</file>

<file path=ppt/tags/tag51.xml><?xml version="1.0" encoding="utf-8"?>
<p:tagLst xmlns:p="http://schemas.openxmlformats.org/presentationml/2006/main">
  <p:tag name="KSO_WM_SPECIAL_SOURCE" val="bdnull"/>
  <p:tag name="RESOURCE_RECORD_KEY" val="{&quot;70&quot;:[3322475]}"/>
  <p:tag name="resource_record_key" val="{&quot;70&quot;:[3322475,3322235]}"/>
</p:tagLst>
</file>

<file path=ppt/tags/tag52.xml><?xml version="1.0" encoding="utf-8"?>
<p:tagLst xmlns:p="http://schemas.openxmlformats.org/presentationml/2006/main">
  <p:tag name="KSO_WM_SPECIAL_SOURCE" val="bdnull"/>
  <p:tag name="RESOURCE_RECORD_KEY" val="{&quot;70&quot;:[3322475]}"/>
  <p:tag name="resource_record_key" val="{&quot;70&quot;:[3322475,3322235]}"/>
</p:tagLst>
</file>

<file path=ppt/tags/tag53.xml><?xml version="1.0" encoding="utf-8"?>
<p:tagLst xmlns:p="http://schemas.openxmlformats.org/presentationml/2006/main">
  <p:tag name="KSO_WM_SPECIAL_SOURCE" val="bdnull"/>
  <p:tag name="RESOURCE_RECORD_KEY" val="{&quot;70&quot;:[3322475]}"/>
  <p:tag name="resource_record_key" val="{&quot;70&quot;:[3322475,3322235]}"/>
</p:tagLst>
</file>

<file path=ppt/tags/tag54.xml><?xml version="1.0" encoding="utf-8"?>
<p:tagLst xmlns:p="http://schemas.openxmlformats.org/presentationml/2006/main">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ID" val="diagram20231019_1*l_h_i*1_2_2"/>
  <p:tag name="KSO_WM_TEMPLATE_CATEGORY" val="diagram"/>
  <p:tag name="KSO_WM_TEMPLATE_INDEX" val="20231019"/>
  <p:tag name="KSO_WM_UNIT_LAYERLEVEL" val="1_1_1"/>
  <p:tag name="KSO_WM_TAG_VERSION" val="3.0"/>
  <p:tag name="KSO_WM_UNIT_TYPE" val="l_h_i"/>
  <p:tag name="KSO_WM_UNIT_INDEX" val="1_2_2"/>
  <p:tag name="KSO_WM_DIAGRAM_MAX_ITEMCNT" val="4"/>
  <p:tag name="KSO_WM_DIAGRAM_MIN_ITEMCNT" val="4"/>
  <p:tag name="KSO_WM_DIAGRAM_VIRTUALLY_FRAME" val="{&quot;height&quot;:376.46313026857615,&quot;left&quot;:26.57503937007874,&quot;top&quot;:147.75397338867188,&quot;width&quot;:906.8468051123431}"/>
  <p:tag name="KSO_WM_DIAGRAM_COLOR_MATCH_VALUE" val="{&quot;shape&quot;:{&quot;fill&quot;:{&quot;gradient&quot;:[{&quot;brightness&quot;:0.30000001192092896,&quot;colorType&quot;:1,&quot;foreColorIndex&quot;:6,&quot;pos&quot;:0.8500000238418579,&quot;transparency&quot;:0},{&quot;brightness&quot;:0.699999988079071,&quot;colorType&quot;:1,&quot;foreColorIndex&quot;:6,&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55.xml><?xml version="1.0" encoding="utf-8"?>
<p:tagLst xmlns:p="http://schemas.openxmlformats.org/presentationml/2006/main">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ID" val="diagram20231019_1*l_h_i*1_1_2"/>
  <p:tag name="KSO_WM_TEMPLATE_CATEGORY" val="diagram"/>
  <p:tag name="KSO_WM_TEMPLATE_INDEX" val="20231019"/>
  <p:tag name="KSO_WM_UNIT_LAYERLEVEL" val="1_1_1"/>
  <p:tag name="KSO_WM_TAG_VERSION" val="3.0"/>
  <p:tag name="KSO_WM_UNIT_TYPE" val="l_h_i"/>
  <p:tag name="KSO_WM_UNIT_INDEX" val="1_1_2"/>
  <p:tag name="KSO_WM_DIAGRAM_MAX_ITEMCNT" val="4"/>
  <p:tag name="KSO_WM_DIAGRAM_MIN_ITEMCNT" val="4"/>
  <p:tag name="KSO_WM_DIAGRAM_VIRTUALLY_FRAME" val="{&quot;height&quot;:376.46313026857615,&quot;left&quot;:26.57503937007874,&quot;top&quot;:147.75397338867188,&quot;width&quot;:906.8468051123431}"/>
  <p:tag name="KSO_WM_DIAGRAM_COLOR_MATCH_VALUE" val="{&quot;shape&quot;:{&quot;fill&quot;:{&quot;gradient&quot;:[{&quot;brightness&quot;:0.30000001192092896,&quot;colorType&quot;:1,&quot;foreColorIndex&quot;:5,&quot;pos&quot;:0.8500000238418579,&quot;transparency&quot;:0},{&quot;brightness&quot;:0.699999988079071,&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56.xml><?xml version="1.0" encoding="utf-8"?>
<p:tagLst xmlns:p="http://schemas.openxmlformats.org/presentationml/2006/main">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ID" val="diagram20231019_1*l_h_i*1_2_1"/>
  <p:tag name="KSO_WM_TEMPLATE_CATEGORY" val="diagram"/>
  <p:tag name="KSO_WM_TEMPLATE_INDEX" val="20231019"/>
  <p:tag name="KSO_WM_UNIT_LAYERLEVEL" val="1_1_1"/>
  <p:tag name="KSO_WM_TAG_VERSION" val="3.0"/>
  <p:tag name="KSO_WM_UNIT_TYPE" val="l_h_i"/>
  <p:tag name="KSO_WM_UNIT_INDEX" val="1_2_1"/>
  <p:tag name="KSO_WM_DIAGRAM_MAX_ITEMCNT" val="4"/>
  <p:tag name="KSO_WM_DIAGRAM_MIN_ITEMCNT" val="4"/>
  <p:tag name="KSO_WM_DIAGRAM_VIRTUALLY_FRAME" val="{&quot;height&quot;:376.46313026857615,&quot;left&quot;:26.57503937007874,&quot;top&quot;:147.75397338867188,&quot;width&quot;:906.8468051123431}"/>
  <p:tag name="KSO_WM_DIAGRAM_COLOR_MATCH_VALUE" val="{&quot;shape&quot;:{&quot;fill&quot;:{&quot;gradient&quot;:[{&quot;brightness&quot;:0,&quot;colorType&quot;:1,&quot;foreColorIndex&quot;:6,&quot;pos&quot;:0.4399999976158142,&quot;transparency&quot;:0},{&quot;brightness&quot;:0.6000000238418579,&quot;colorType&quot;:1,&quot;foreColorIndex&quot;:6,&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BEAUTIFY_FLAG" val="#wm#"/>
  <p:tag name="KSO_WM_UNIT_FILL_TYPE" val="3"/>
  <p:tag name="KSO_WM_DIAGRAM_USE_COLOR_VALUE" val="{&quot;color_scheme&quot;:1,&quot;color_type&quot;:1,&quot;theme_color_indexes&quot;:[5,6,5,6,5,6]}"/>
</p:tagLst>
</file>

<file path=ppt/tags/tag57.xml><?xml version="1.0" encoding="utf-8"?>
<p:tagLst xmlns:p="http://schemas.openxmlformats.org/presentationml/2006/main">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ID" val="diagram20231019_1*l_h_i*1_1_1"/>
  <p:tag name="KSO_WM_TEMPLATE_CATEGORY" val="diagram"/>
  <p:tag name="KSO_WM_TEMPLATE_INDEX" val="20231019"/>
  <p:tag name="KSO_WM_UNIT_LAYERLEVEL" val="1_1_1"/>
  <p:tag name="KSO_WM_TAG_VERSION" val="3.0"/>
  <p:tag name="KSO_WM_UNIT_TYPE" val="l_h_i"/>
  <p:tag name="KSO_WM_UNIT_INDEX" val="1_1_1"/>
  <p:tag name="KSO_WM_DIAGRAM_MAX_ITEMCNT" val="4"/>
  <p:tag name="KSO_WM_DIAGRAM_MIN_ITEMCNT" val="4"/>
  <p:tag name="KSO_WM_DIAGRAM_VIRTUALLY_FRAME" val="{&quot;height&quot;:376.46313026857615,&quot;left&quot;:26.57503937007874,&quot;top&quot;:147.75397338867188,&quot;width&quot;:906.8468051123431}"/>
  <p:tag name="KSO_WM_DIAGRAM_COLOR_MATCH_VALUE" val="{&quot;shape&quot;:{&quot;fill&quot;:{&quot;gradient&quot;:[{&quot;brightness&quot;:0,&quot;colorType&quot;:1,&quot;foreColorIndex&quot;:5,&quot;pos&quot;:0.4399999976158142,&quot;transparency&quot;:0},{&quot;brightness&quot;:0.6000000238418579,&quot;colorType&quot;:1,&quot;foreColorIndex&quot;:5,&quot;pos&quot;:0,&quot;transparency&quot;:0},{&quot;brightness&quot;:0,&quot;colorType&quot;:1,&quot;foreColorIndex&quot;:5,&quot;pos&quot;:0.6600000262260437,&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BEAUTIFY_FLAG" val="#wm#"/>
  <p:tag name="KSO_WM_UNIT_FILL_TYPE" val="3"/>
  <p:tag name="KSO_WM_DIAGRAM_USE_COLOR_VALUE" val="{&quot;color_scheme&quot;:1,&quot;color_type&quot;:1,&quot;theme_color_indexes&quot;:[5,6,5,6,5,6]}"/>
</p:tagLst>
</file>

<file path=ppt/tags/tag58.xml><?xml version="1.0" encoding="utf-8"?>
<p:tagLst xmlns:p="http://schemas.openxmlformats.org/presentationml/2006/main">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ID" val="diagram20231019_1*l_h_i*1_3_2"/>
  <p:tag name="KSO_WM_TEMPLATE_CATEGORY" val="diagram"/>
  <p:tag name="KSO_WM_TEMPLATE_INDEX" val="20231019"/>
  <p:tag name="KSO_WM_UNIT_LAYERLEVEL" val="1_1_1"/>
  <p:tag name="KSO_WM_TAG_VERSION" val="3.0"/>
  <p:tag name="KSO_WM_UNIT_TYPE" val="l_h_i"/>
  <p:tag name="KSO_WM_UNIT_INDEX" val="1_3_2"/>
  <p:tag name="KSO_WM_DIAGRAM_MAX_ITEMCNT" val="4"/>
  <p:tag name="KSO_WM_DIAGRAM_MIN_ITEMCNT" val="4"/>
  <p:tag name="KSO_WM_DIAGRAM_VIRTUALLY_FRAME" val="{&quot;height&quot;:376.46313026857615,&quot;left&quot;:26.57503937007874,&quot;top&quot;:147.75397338867188,&quot;width&quot;:906.8468051123431}"/>
  <p:tag name="KSO_WM_DIAGRAM_COLOR_MATCH_VALUE" val="{&quot;shape&quot;:{&quot;fill&quot;:{&quot;gradient&quot;:[{&quot;brightness&quot;:0.30000001192092896,&quot;colorType&quot;:1,&quot;foreColorIndex&quot;:7,&quot;pos&quot;:0.8500000238418579,&quot;transparency&quot;:0},{&quot;brightness&quot;:0.699999988079071,&quot;colorType&quot;:1,&quot;foreColorIndex&quot;:7,&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59.xml><?xml version="1.0" encoding="utf-8"?>
<p:tagLst xmlns:p="http://schemas.openxmlformats.org/presentationml/2006/main">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ID" val="diagram20231019_1*l_h_i*1_3_1"/>
  <p:tag name="KSO_WM_TEMPLATE_CATEGORY" val="diagram"/>
  <p:tag name="KSO_WM_TEMPLATE_INDEX" val="20231019"/>
  <p:tag name="KSO_WM_UNIT_LAYERLEVEL" val="1_1_1"/>
  <p:tag name="KSO_WM_TAG_VERSION" val="3.0"/>
  <p:tag name="KSO_WM_UNIT_TYPE" val="l_h_i"/>
  <p:tag name="KSO_WM_UNIT_INDEX" val="1_3_1"/>
  <p:tag name="KSO_WM_DIAGRAM_MAX_ITEMCNT" val="4"/>
  <p:tag name="KSO_WM_DIAGRAM_MIN_ITEMCNT" val="4"/>
  <p:tag name="KSO_WM_DIAGRAM_VIRTUALLY_FRAME" val="{&quot;height&quot;:376.46313026857615,&quot;left&quot;:26.57503937007874,&quot;top&quot;:147.75397338867188,&quot;width&quot;:906.8468051123431}"/>
  <p:tag name="KSO_WM_DIAGRAM_COLOR_MATCH_VALUE" val="{&quot;shape&quot;:{&quot;fill&quot;:{&quot;gradient&quot;:[{&quot;brightness&quot;:0,&quot;colorType&quot;:1,&quot;foreColorIndex&quot;:7,&quot;pos&quot;:0.5,&quot;transparency&quot;:0},{&quot;brightness&quot;:0.6000000238418579,&quot;colorType&quot;:1,&quot;foreColorIndex&quot;:7,&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BEAUTIFY_FLAG" val="#wm#"/>
  <p:tag name="KSO_WM_UNIT_FILL_TYPE" val="3"/>
  <p:tag name="KSO_WM_DIAGRAM_USE_COLOR_VALUE" val="{&quot;color_scheme&quot;:1,&quot;color_type&quot;:1,&quot;theme_color_indexes&quot;:[5,6,5,6,5,6]}"/>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0.xml><?xml version="1.0" encoding="utf-8"?>
<p:tagLst xmlns:p="http://schemas.openxmlformats.org/presentationml/2006/main">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ID" val="diagram20231019_1*l_h_i*1_4_2"/>
  <p:tag name="KSO_WM_TEMPLATE_CATEGORY" val="diagram"/>
  <p:tag name="KSO_WM_TEMPLATE_INDEX" val="20231019"/>
  <p:tag name="KSO_WM_UNIT_LAYERLEVEL" val="1_1_1"/>
  <p:tag name="KSO_WM_TAG_VERSION" val="3.0"/>
  <p:tag name="KSO_WM_UNIT_TYPE" val="l_h_i"/>
  <p:tag name="KSO_WM_UNIT_INDEX" val="1_4_2"/>
  <p:tag name="KSO_WM_DIAGRAM_MAX_ITEMCNT" val="4"/>
  <p:tag name="KSO_WM_DIAGRAM_MIN_ITEMCNT" val="4"/>
  <p:tag name="KSO_WM_DIAGRAM_VIRTUALLY_FRAME" val="{&quot;height&quot;:376.46313026857615,&quot;left&quot;:26.57503937007874,&quot;top&quot;:147.75397338867188,&quot;width&quot;:906.8468051123431}"/>
  <p:tag name="KSO_WM_DIAGRAM_COLOR_MATCH_VALUE" val="{&quot;shape&quot;:{&quot;fill&quot;:{&quot;gradient&quot;:[{&quot;brightness&quot;:0.30000001192092896,&quot;colorType&quot;:1,&quot;foreColorIndex&quot;:8,&quot;pos&quot;:0.8500000238418579,&quot;transparency&quot;:0},{&quot;brightness&quot;:0.699999988079071,&quot;colorType&quot;:1,&quot;foreColorIndex&quot;:8,&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61.xml><?xml version="1.0" encoding="utf-8"?>
<p:tagLst xmlns:p="http://schemas.openxmlformats.org/presentationml/2006/main">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ID" val="diagram20231019_1*l_h_i*1_4_1"/>
  <p:tag name="KSO_WM_TEMPLATE_CATEGORY" val="diagram"/>
  <p:tag name="KSO_WM_TEMPLATE_INDEX" val="20231019"/>
  <p:tag name="KSO_WM_UNIT_LAYERLEVEL" val="1_1_1"/>
  <p:tag name="KSO_WM_TAG_VERSION" val="3.0"/>
  <p:tag name="KSO_WM_UNIT_TYPE" val="l_h_i"/>
  <p:tag name="KSO_WM_UNIT_INDEX" val="1_4_1"/>
  <p:tag name="KSO_WM_DIAGRAM_MAX_ITEMCNT" val="4"/>
  <p:tag name="KSO_WM_DIAGRAM_MIN_ITEMCNT" val="4"/>
  <p:tag name="KSO_WM_DIAGRAM_VIRTUALLY_FRAME" val="{&quot;height&quot;:376.46313026857615,&quot;left&quot;:26.57503937007874,&quot;top&quot;:147.75397338867188,&quot;width&quot;:906.8468051123431}"/>
  <p:tag name="KSO_WM_DIAGRAM_COLOR_MATCH_VALUE" val="{&quot;shape&quot;:{&quot;fill&quot;:{&quot;gradient&quot;:[{&quot;brightness&quot;:0,&quot;colorType&quot;:1,&quot;foreColorIndex&quot;:8,&quot;pos&quot;:0.4399999976158142,&quot;transparency&quot;:0},{&quot;brightness&quot;:0.6000000238418579,&quot;colorType&quot;:1,&quot;foreColorIndex&quot;:8,&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BEAUTIFY_FLAG" val="#wm#"/>
  <p:tag name="KSO_WM_UNIT_FILL_TYPE" val="3"/>
  <p:tag name="KSO_WM_DIAGRAM_USE_COLOR_VALUE" val="{&quot;color_scheme&quot;:1,&quot;color_type&quot;:1,&quot;theme_color_indexes&quot;:[5,6,5,6,5,6]}"/>
</p:tagLst>
</file>

<file path=ppt/tags/tag6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019_1*l_h_a*1_2_1"/>
  <p:tag name="KSO_WM_TEMPLATE_CATEGORY" val="diagram"/>
  <p:tag name="KSO_WM_TEMPLATE_INDEX" val="20231019"/>
  <p:tag name="KSO_WM_UNIT_LAYERLEVEL" val="1_1_1"/>
  <p:tag name="KSO_WM_TAG_VERSION" val="3.0"/>
  <p:tag name="KSO_WM_DIAGRAM_GROUP_CODE" val="l1-1"/>
  <p:tag name="KSO_WM_DIAGRAM_VERSION" val="3"/>
  <p:tag name="KSO_WM_DIAGRAM_COLOR_TRICK" val="4"/>
  <p:tag name="KSO_WM_DIAGRAM_COLOR_TEXT_CAN_REMOVE" val="n"/>
  <p:tag name="KSO_WM_DIAGRAM_MAX_ITEMCNT" val="4"/>
  <p:tag name="KSO_WM_DIAGRAM_MIN_ITEMCNT" val="4"/>
  <p:tag name="KSO_WM_DIAGRAM_VIRTUALLY_FRAME" val="{&quot;height&quot;:376.46313026857615,&quot;left&quot;:26.57503937007874,&quot;top&quot;:147.75397338867188,&quot;width&quot;:906.846805112343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项标题"/>
  <p:tag name="KSO_WM_UNIT_TEXT_FILL_FORE_SCHEMECOLOR_INDEX" val="1"/>
  <p:tag name="KSO_WM_UNIT_TEXT_FILL_TYPE" val="1"/>
  <p:tag name="KSO_WM_DIAGRAM_USE_COLOR_VALUE" val="{&quot;color_scheme&quot;:1,&quot;color_type&quot;:1,&quot;theme_color_indexes&quot;:[5,6,5,6,5,6]}"/>
</p:tagLst>
</file>

<file path=ppt/tags/tag6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019_1*l_h_f*1_1_1"/>
  <p:tag name="KSO_WM_TEMPLATE_CATEGORY" val="diagram"/>
  <p:tag name="KSO_WM_TEMPLATE_INDEX" val="20231019"/>
  <p:tag name="KSO_WM_UNIT_LAYERLEVEL" val="1_1_1"/>
  <p:tag name="KSO_WM_TAG_VERSION" val="3.0"/>
  <p:tag name="KSO_WM_DIAGRAM_GROUP_CODE" val="l1-1"/>
  <p:tag name="KSO_WM_DIAGRAM_VERSION" val="3"/>
  <p:tag name="KSO_WM_DIAGRAM_COLOR_TRICK" val="4"/>
  <p:tag name="KSO_WM_DIAGRAM_COLOR_TEXT_CAN_REMOVE" val="n"/>
  <p:tag name="KSO_WM_DIAGRAM_MAX_ITEMCNT" val="4"/>
  <p:tag name="KSO_WM_DIAGRAM_MIN_ITEMCNT" val="4"/>
  <p:tag name="KSO_WM_DIAGRAM_VIRTUALLY_FRAME" val="{&quot;height&quot;:376.46313026857615,&quot;left&quot;:26.57503937007874,&quot;top&quot;:147.75397338867188,&quot;width&quot;:906.846805112343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输入你的智能图形项正文&#10;文字是您思想的提炼"/>
  <p:tag name="KSO_WM_UNIT_TEXT_FILL_FORE_SCHEMECOLOR_INDEX" val="1"/>
  <p:tag name="KSO_WM_UNIT_TEXT_FILL_TYPE" val="1"/>
  <p:tag name="KSO_WM_DIAGRAM_USE_COLOR_VALUE" val="{&quot;color_scheme&quot;:1,&quot;color_type&quot;:1,&quot;theme_color_indexes&quot;:[5,6,5,6,5,6]}"/>
</p:tagLst>
</file>

<file path=ppt/tags/tag6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019_1*l_h_a*1_1_1"/>
  <p:tag name="KSO_WM_TEMPLATE_CATEGORY" val="diagram"/>
  <p:tag name="KSO_WM_TEMPLATE_INDEX" val="20231019"/>
  <p:tag name="KSO_WM_UNIT_LAYERLEVEL" val="1_1_1"/>
  <p:tag name="KSO_WM_TAG_VERSION" val="3.0"/>
  <p:tag name="KSO_WM_DIAGRAM_GROUP_CODE" val="l1-1"/>
  <p:tag name="KSO_WM_DIAGRAM_VERSION" val="3"/>
  <p:tag name="KSO_WM_DIAGRAM_COLOR_TRICK" val="4"/>
  <p:tag name="KSO_WM_DIAGRAM_COLOR_TEXT_CAN_REMOVE" val="n"/>
  <p:tag name="KSO_WM_DIAGRAM_MAX_ITEMCNT" val="4"/>
  <p:tag name="KSO_WM_DIAGRAM_MIN_ITEMCNT" val="4"/>
  <p:tag name="KSO_WM_DIAGRAM_VIRTUALLY_FRAME" val="{&quot;height&quot;:376.46313026857615,&quot;left&quot;:26.57503937007874,&quot;top&quot;:147.75397338867188,&quot;width&quot;:906.846805112343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项标题"/>
  <p:tag name="KSO_WM_UNIT_TEXT_FILL_FORE_SCHEMECOLOR_INDEX" val="1"/>
  <p:tag name="KSO_WM_UNIT_TEXT_FILL_TYPE" val="1"/>
  <p:tag name="KSO_WM_DIAGRAM_USE_COLOR_VALUE" val="{&quot;color_scheme&quot;:1,&quot;color_type&quot;:1,&quot;theme_color_indexes&quot;:[5,6,5,6,5,6]}"/>
</p:tagLst>
</file>

<file path=ppt/tags/tag6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1019_1*l_h_f*1_3_1"/>
  <p:tag name="KSO_WM_TEMPLATE_CATEGORY" val="diagram"/>
  <p:tag name="KSO_WM_TEMPLATE_INDEX" val="20231019"/>
  <p:tag name="KSO_WM_UNIT_LAYERLEVEL" val="1_1_1"/>
  <p:tag name="KSO_WM_TAG_VERSION" val="3.0"/>
  <p:tag name="KSO_WM_DIAGRAM_GROUP_CODE" val="l1-1"/>
  <p:tag name="KSO_WM_DIAGRAM_VERSION" val="3"/>
  <p:tag name="KSO_WM_DIAGRAM_COLOR_TRICK" val="4"/>
  <p:tag name="KSO_WM_DIAGRAM_COLOR_TEXT_CAN_REMOVE" val="n"/>
  <p:tag name="KSO_WM_DIAGRAM_MAX_ITEMCNT" val="4"/>
  <p:tag name="KSO_WM_DIAGRAM_MIN_ITEMCNT" val="4"/>
  <p:tag name="KSO_WM_DIAGRAM_VIRTUALLY_FRAME" val="{&quot;height&quot;:376.46313026857615,&quot;left&quot;:26.57503937007874,&quot;top&quot;:147.75397338867188,&quot;width&quot;:906.846805112343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输入你的智能图形项正文&#10;文字是您思想的提炼"/>
  <p:tag name="KSO_WM_UNIT_TEXT_FILL_FORE_SCHEMECOLOR_INDEX" val="1"/>
  <p:tag name="KSO_WM_UNIT_TEXT_FILL_TYPE" val="1"/>
  <p:tag name="KSO_WM_DIAGRAM_USE_COLOR_VALUE" val="{&quot;color_scheme&quot;:1,&quot;color_type&quot;:1,&quot;theme_color_indexes&quot;:[5,6,5,6,5,6]}"/>
</p:tagLst>
</file>

<file path=ppt/tags/tag6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1019_1*l_h_a*1_3_1"/>
  <p:tag name="KSO_WM_TEMPLATE_CATEGORY" val="diagram"/>
  <p:tag name="KSO_WM_TEMPLATE_INDEX" val="20231019"/>
  <p:tag name="KSO_WM_UNIT_LAYERLEVEL" val="1_1_1"/>
  <p:tag name="KSO_WM_TAG_VERSION" val="3.0"/>
  <p:tag name="KSO_WM_DIAGRAM_GROUP_CODE" val="l1-1"/>
  <p:tag name="KSO_WM_DIAGRAM_VERSION" val="3"/>
  <p:tag name="KSO_WM_DIAGRAM_COLOR_TRICK" val="4"/>
  <p:tag name="KSO_WM_DIAGRAM_COLOR_TEXT_CAN_REMOVE" val="n"/>
  <p:tag name="KSO_WM_DIAGRAM_MAX_ITEMCNT" val="4"/>
  <p:tag name="KSO_WM_DIAGRAM_MIN_ITEMCNT" val="4"/>
  <p:tag name="KSO_WM_DIAGRAM_VIRTUALLY_FRAME" val="{&quot;height&quot;:376.46313026857615,&quot;left&quot;:26.57503937007874,&quot;top&quot;:147.75397338867188,&quot;width&quot;:906.846805112343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项标题"/>
  <p:tag name="KSO_WM_UNIT_TEXT_FILL_FORE_SCHEMECOLOR_INDEX" val="1"/>
  <p:tag name="KSO_WM_UNIT_TEXT_FILL_TYPE" val="1"/>
  <p:tag name="KSO_WM_DIAGRAM_USE_COLOR_VALUE" val="{&quot;color_scheme&quot;:1,&quot;color_type&quot;:1,&quot;theme_color_indexes&quot;:[5,6,5,6,5,6]}"/>
</p:tagLst>
</file>

<file path=ppt/tags/tag6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1019_1*l_h_f*1_4_1"/>
  <p:tag name="KSO_WM_TEMPLATE_CATEGORY" val="diagram"/>
  <p:tag name="KSO_WM_TEMPLATE_INDEX" val="20231019"/>
  <p:tag name="KSO_WM_UNIT_LAYERLEVEL" val="1_1_1"/>
  <p:tag name="KSO_WM_TAG_VERSION" val="3.0"/>
  <p:tag name="KSO_WM_DIAGRAM_GROUP_CODE" val="l1-1"/>
  <p:tag name="KSO_WM_DIAGRAM_VERSION" val="3"/>
  <p:tag name="KSO_WM_DIAGRAM_COLOR_TRICK" val="4"/>
  <p:tag name="KSO_WM_DIAGRAM_COLOR_TEXT_CAN_REMOVE" val="n"/>
  <p:tag name="KSO_WM_DIAGRAM_MAX_ITEMCNT" val="4"/>
  <p:tag name="KSO_WM_DIAGRAM_MIN_ITEMCNT" val="4"/>
  <p:tag name="KSO_WM_DIAGRAM_VIRTUALLY_FRAME" val="{&quot;height&quot;:376.46313026857615,&quot;left&quot;:26.57503937007874,&quot;top&quot;:147.75397338867188,&quot;width&quot;:906.846805112343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输入你的智能图形项正文具体文本内容，文字是您思想的提炼"/>
  <p:tag name="KSO_WM_UNIT_TEXT_FILL_FORE_SCHEMECOLOR_INDEX" val="1"/>
  <p:tag name="KSO_WM_UNIT_TEXT_FILL_TYPE" val="1"/>
  <p:tag name="KSO_WM_DIAGRAM_USE_COLOR_VALUE" val="{&quot;color_scheme&quot;:1,&quot;color_type&quot;:1,&quot;theme_color_indexes&quot;:[5,6,5,6,5,6]}"/>
</p:tagLst>
</file>

<file path=ppt/tags/tag6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4_1"/>
  <p:tag name="KSO_WM_UNIT_ID" val="diagram20231019_1*l_h_a*1_4_1"/>
  <p:tag name="KSO_WM_TEMPLATE_CATEGORY" val="diagram"/>
  <p:tag name="KSO_WM_TEMPLATE_INDEX" val="20231019"/>
  <p:tag name="KSO_WM_UNIT_LAYERLEVEL" val="1_1_1"/>
  <p:tag name="KSO_WM_TAG_VERSION" val="3.0"/>
  <p:tag name="KSO_WM_DIAGRAM_GROUP_CODE" val="l1-1"/>
  <p:tag name="KSO_WM_DIAGRAM_VERSION" val="3"/>
  <p:tag name="KSO_WM_DIAGRAM_COLOR_TRICK" val="4"/>
  <p:tag name="KSO_WM_DIAGRAM_COLOR_TEXT_CAN_REMOVE" val="n"/>
  <p:tag name="KSO_WM_DIAGRAM_MAX_ITEMCNT" val="4"/>
  <p:tag name="KSO_WM_DIAGRAM_MIN_ITEMCNT" val="4"/>
  <p:tag name="KSO_WM_DIAGRAM_VIRTUALLY_FRAME" val="{&quot;height&quot;:376.46313026857615,&quot;left&quot;:26.57503937007874,&quot;top&quot;:147.75397338867188,&quot;width&quot;:906.846805112343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项标题"/>
  <p:tag name="KSO_WM_UNIT_TEXT_FILL_FORE_SCHEMECOLOR_INDEX" val="1"/>
  <p:tag name="KSO_WM_UNIT_TEXT_FILL_TYPE" val="1"/>
  <p:tag name="KSO_WM_DIAGRAM_USE_COLOR_VALUE" val="{&quot;color_scheme&quot;:1,&quot;color_type&quot;:1,&quot;theme_color_indexes&quot;:[5,6,5,6,5,6]}"/>
</p:tagLst>
</file>

<file path=ppt/tags/tag69.xml><?xml version="1.0" encoding="utf-8"?>
<p:tagLst xmlns:p="http://schemas.openxmlformats.org/presentationml/2006/main">
  <p:tag name="KSO_WM_SPECIAL_SOURCE" val="bdnull"/>
  <p:tag name="RESOURCE_RECORD_KEY" val="{&quot;70&quot;:[3322475]}"/>
  <p:tag name="resource_record_key" val="{&quot;70&quot;:[3322475,3315597]}"/>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976_1*l_h_i*1_1_3"/>
  <p:tag name="KSO_WM_TEMPLATE_CATEGORY" val="diagram"/>
  <p:tag name="KSO_WM_TEMPLATE_INDEX" val="20231976"/>
  <p:tag name="KSO_WM_UNIT_LAYERLEVEL" val="1_1_1"/>
  <p:tag name="KSO_WM_TAG_VERSION" val="3.0"/>
  <p:tag name="KSO_WM_DIAGRAM_GROUP_CODE" val="l1-1"/>
  <p:tag name="KSO_WM_UNIT_TYPE" val="l_h_i"/>
  <p:tag name="KSO_WM_UNIT_INDEX" val="1_1_3"/>
  <p:tag name="KSO_WM_DIAGRAM_MAX_ITEMCNT" val="6"/>
  <p:tag name="KSO_WM_DIAGRAM_MIN_ITEMCNT" val="3"/>
  <p:tag name="KSO_WM_DIAGRAM_VIRTUALLY_FRAME" val="{&quot;height&quot;:372.9500454735944,&quot;left&quot;:53.275,&quot;top&quot;:111.22499389648438,&quot;width&quot;:851.2500393700788}"/>
  <p:tag name="KSO_WM_DIAGRAM_COLOR_MATCH_VALUE" val="{&quot;shape&quot;:{&quot;fill&quot;:{&quot;type&quot;:0},&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FORE_SCHEMECOLOR_INDEX" val="14"/>
  <p:tag name="KSO_WM_UNIT_FILL_FORE_SCHEMECOLOR_INDEX_BRIGHTNESS" val="0"/>
  <p:tag name="KSO_WM_BEAUTIFY_FLAG" val="#wm#"/>
  <p:tag name="KSO_WM_DIAGRAM_USE_COLOR_VALUE" val="{&quot;color_scheme&quot;:1,&quot;color_type&quot;:1,&quot;theme_color_indexes&quot;:[5,6,5,6,5,6]}"/>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976_1*l_h_i*1_1_4"/>
  <p:tag name="KSO_WM_TEMPLATE_CATEGORY" val="diagram"/>
  <p:tag name="KSO_WM_TEMPLATE_INDEX" val="20231976"/>
  <p:tag name="KSO_WM_UNIT_LAYERLEVEL" val="1_1_1"/>
  <p:tag name="KSO_WM_TAG_VERSION" val="3.0"/>
  <p:tag name="KSO_WM_DIAGRAM_GROUP_CODE" val="l1-1"/>
  <p:tag name="KSO_WM_UNIT_TYPE" val="l_h_i"/>
  <p:tag name="KSO_WM_UNIT_INDEX" val="1_1_4"/>
  <p:tag name="KSO_WM_DIAGRAM_MAX_ITEMCNT" val="6"/>
  <p:tag name="KSO_WM_DIAGRAM_MIN_ITEMCNT" val="3"/>
  <p:tag name="KSO_WM_DIAGRAM_VIRTUALLY_FRAME" val="{&quot;height&quot;:372.9500454735944,&quot;left&quot;:53.275,&quot;top&quot;:111.22499389648438,&quot;width&quot;:851.2500393700788}"/>
  <p:tag name="KSO_WM_DIAGRAM_COLOR_MATCH_VALUE" val="{&quot;shape&quot;:{&quot;fill&quot;:{&quot;type&quot;:0},&quot;glow&quot;:{&quot;colorType&quot;:0},&quot;line&quot;:{&quot;solidLine&quot;:{&quot;brightness&quot;:0.4000000059604645,&quot;colorType&quot;:1,&quot;foreColorIndex&quot;:5,&quot;transparency&quot;:0.6499999761581421},&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FORE_SCHEMECOLOR_INDEX" val="14"/>
  <p:tag name="KSO_WM_UNIT_FILL_FORE_SCHEMECOLOR_INDEX_BRIGHTNESS" val="0"/>
  <p:tag name="KSO_WM_BEAUTIFY_FLAG" val="#wm#"/>
  <p:tag name="KSO_WM_UNIT_LINE_FORE_SCHEMECOLOR_INDEX" val="5"/>
  <p:tag name="KSO_WM_DIAGRAM_USE_COLOR_VALUE" val="{&quot;color_scheme&quot;:1,&quot;color_type&quot;:1,&quot;theme_color_indexes&quot;:[5,6,5,6,5,6]}"/>
</p:tagLst>
</file>

<file path=ppt/tags/tag7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976_1*l_h_a*1_1_1"/>
  <p:tag name="KSO_WM_TEMPLATE_CATEGORY" val="diagram"/>
  <p:tag name="KSO_WM_TEMPLATE_INDEX" val="20231976"/>
  <p:tag name="KSO_WM_UNIT_LAYERLEVEL" val="1_1_1"/>
  <p:tag name="KSO_WM_TAG_VERSION" val="3.0"/>
  <p:tag name="KSO_WM_DIAGRAM_GROUP_CODE" val="l1-1"/>
  <p:tag name="KSO_WM_DIAGRAM_MAX_ITEMCNT" val="6"/>
  <p:tag name="KSO_WM_DIAGRAM_MIN_ITEMCNT" val="3"/>
  <p:tag name="KSO_WM_DIAGRAM_VIRTUALLY_FRAME" val="{&quot;height&quot;:372.9500454735944,&quot;left&quot;:53.275,&quot;top&quot;:111.22499389648438,&quot;width&quot;:851.250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BEAUTIFY_FLAG" val="#wm#"/>
  <p:tag name="KSO_WM_UNIT_PRESET_TEXT" val="单击此处编辑添加项目标题"/>
  <p:tag name="KSO_WM_UNIT_TEXT_FILL_FORE_SCHEMECOLOR_INDEX" val="1"/>
  <p:tag name="KSO_WM_UNIT_TEXT_FILL_TYPE" val="1"/>
  <p:tag name="KSO_WM_DIAGRAM_USE_COLOR_VALUE" val="{&quot;color_scheme&quot;:1,&quot;color_type&quot;:1,&quot;theme_color_indexes&quot;:[5,6,5,6,5,6]}"/>
</p:tagLst>
</file>

<file path=ppt/tags/tag7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976_1*l_h_f*1_1_1"/>
  <p:tag name="KSO_WM_TEMPLATE_CATEGORY" val="diagram"/>
  <p:tag name="KSO_WM_TEMPLATE_INDEX" val="20231976"/>
  <p:tag name="KSO_WM_UNIT_LAYERLEVEL" val="1_1_1"/>
  <p:tag name="KSO_WM_TAG_VERSION" val="3.0"/>
  <p:tag name="KSO_WM_DIAGRAM_GROUP_CODE" val="l1-1"/>
  <p:tag name="KSO_WM_DIAGRAM_MAX_ITEMCNT" val="6"/>
  <p:tag name="KSO_WM_DIAGRAM_MIN_ITEMCNT" val="3"/>
  <p:tag name="KSO_WM_DIAGRAM_VIRTUALLY_FRAME" val="{&quot;height&quot;:372.9500454735944,&quot;left&quot;:53.275,&quot;top&quot;:111.22499389648438,&quot;width&quot;:851.250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TEXT_LAYER_COUNT" val="1"/>
  <p:tag name="KSO_WM_BEAUTIFY_FLAG" val="#wm#"/>
  <p:tag name="KSO_WM_UNIT_PRESET_TEXT" val="请单击此处输入你的正文具体内容，文字是您思想的重要提炼，为了最终演示发布的良好效果。"/>
  <p:tag name="KSO_WM_UNIT_TEXT_FILL_FORE_SCHEMECOLOR_INDEX" val="1"/>
  <p:tag name="KSO_WM_UNIT_TEXT_FILL_TYPE" val="1"/>
  <p:tag name="KSO_WM_DIAGRAM_USE_COLOR_VALUE" val="{&quot;color_scheme&quot;:1,&quot;color_type&quot;:1,&quot;theme_color_indexes&quot;:[5,6,5,6,5,6]}"/>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976_1*l_h_i*1_1_2"/>
  <p:tag name="KSO_WM_TEMPLATE_CATEGORY" val="diagram"/>
  <p:tag name="KSO_WM_TEMPLATE_INDEX" val="20231976"/>
  <p:tag name="KSO_WM_UNIT_LAYERLEVEL" val="1_1_1"/>
  <p:tag name="KSO_WM_TAG_VERSION" val="3.0"/>
  <p:tag name="KSO_WM_DIAGRAM_GROUP_CODE" val="l1-1"/>
  <p:tag name="KSO_WM_UNIT_TYPE" val="l_h_i"/>
  <p:tag name="KSO_WM_UNIT_INDEX" val="1_1_2"/>
  <p:tag name="KSO_WM_DIAGRAM_MAX_ITEMCNT" val="6"/>
  <p:tag name="KSO_WM_DIAGRAM_MIN_ITEMCNT" val="3"/>
  <p:tag name="KSO_WM_DIAGRAM_VIRTUALLY_FRAME" val="{&quot;height&quot;:372.9500454735944,&quot;left&quot;:53.275,&quot;top&quot;:111.22499389648438,&quot;width&quot;:851.2500393700788}"/>
  <p:tag name="KSO_WM_DIAGRAM_COLOR_MATCH_VALUE" val="{&quot;shape&quot;:{&quot;fill&quot;:{&quot;gradient&quot;:[{&quot;brightness&quot;:0,&quot;colorType&quot;:1,&quot;foreColorIndex&quot;:5,&quot;pos&quot;:1,&quot;transparency&quot;:0},{&quot;brightness&quot;:0.30000001192092896,&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BEAUTIFY_FLAG" val="#wm#"/>
  <p:tag name="KSO_WM_UNIT_FILL_TYPE" val="3"/>
  <p:tag name="KSO_WM_DIAGRAM_USE_COLOR_VALUE" val="{&quot;color_scheme&quot;:1,&quot;color_type&quot;:1,&quot;theme_color_indexes&quot;:[5,6,5,6,5,6]}"/>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976_1*l_h_i*1_1_1"/>
  <p:tag name="KSO_WM_TEMPLATE_CATEGORY" val="diagram"/>
  <p:tag name="KSO_WM_TEMPLATE_INDEX" val="20231976"/>
  <p:tag name="KSO_WM_UNIT_LAYERLEVEL" val="1_1_1"/>
  <p:tag name="KSO_WM_TAG_VERSION" val="3.0"/>
  <p:tag name="KSO_WM_DIAGRAM_GROUP_CODE" val="l1-1"/>
  <p:tag name="KSO_WM_UNIT_TYPE" val="l_h_i"/>
  <p:tag name="KSO_WM_UNIT_INDEX" val="1_1_1"/>
  <p:tag name="KSO_WM_DIAGRAM_MAX_ITEMCNT" val="6"/>
  <p:tag name="KSO_WM_DIAGRAM_MIN_ITEMCNT" val="3"/>
  <p:tag name="KSO_WM_DIAGRAM_VIRTUALLY_FRAME" val="{&quot;height&quot;:372.9500454735944,&quot;left&quot;:53.275,&quot;top&quot;:111.22499389648438,&quot;width&quot;:851.250039370078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FORE_SCHEMECOLOR_INDEX" val="14"/>
  <p:tag name="KSO_WM_UNIT_FILL_FORE_SCHEMECOLOR_INDEX_BRIGHTNESS" val="0"/>
  <p:tag name="KSO_WM_BEAUTIFY_FLAG" val="#wm#"/>
  <p:tag name="KSO_WM_DIAGRAM_USE_COLOR_VALUE" val="{&quot;color_scheme&quot;:1,&quot;color_type&quot;:1,&quot;theme_color_indexes&quot;:[5,6,5,6,5,6]}"/>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976_1*l_h_i*1_2_3"/>
  <p:tag name="KSO_WM_TEMPLATE_CATEGORY" val="diagram"/>
  <p:tag name="KSO_WM_TEMPLATE_INDEX" val="20231976"/>
  <p:tag name="KSO_WM_UNIT_LAYERLEVEL" val="1_1_1"/>
  <p:tag name="KSO_WM_TAG_VERSION" val="3.0"/>
  <p:tag name="KSO_WM_DIAGRAM_GROUP_CODE" val="l1-1"/>
  <p:tag name="KSO_WM_UNIT_TYPE" val="l_h_i"/>
  <p:tag name="KSO_WM_UNIT_INDEX" val="1_2_3"/>
  <p:tag name="KSO_WM_DIAGRAM_MAX_ITEMCNT" val="6"/>
  <p:tag name="KSO_WM_DIAGRAM_MIN_ITEMCNT" val="3"/>
  <p:tag name="KSO_WM_DIAGRAM_VIRTUALLY_FRAME" val="{&quot;height&quot;:372.9500454735944,&quot;left&quot;:53.275,&quot;top&quot;:111.22499389648438,&quot;width&quot;:851.2500393700788}"/>
  <p:tag name="KSO_WM_DIAGRAM_COLOR_MATCH_VALUE" val="{&quot;shape&quot;:{&quot;fill&quot;:{&quot;type&quot;:0},&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FORE_SCHEMECOLOR_INDEX" val="14"/>
  <p:tag name="KSO_WM_UNIT_FILL_FORE_SCHEMECOLOR_INDEX_BRIGHTNESS" val="0"/>
  <p:tag name="KSO_WM_BEAUTIFY_FLAG" val="#wm#"/>
  <p:tag name="KSO_WM_DIAGRAM_USE_COLOR_VALUE" val="{&quot;color_scheme&quot;:1,&quot;color_type&quot;:1,&quot;theme_color_indexes&quot;:[5,6,5,6,5,6]}"/>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976_1*l_h_i*1_2_4"/>
  <p:tag name="KSO_WM_TEMPLATE_CATEGORY" val="diagram"/>
  <p:tag name="KSO_WM_TEMPLATE_INDEX" val="20231976"/>
  <p:tag name="KSO_WM_UNIT_LAYERLEVEL" val="1_1_1"/>
  <p:tag name="KSO_WM_TAG_VERSION" val="3.0"/>
  <p:tag name="KSO_WM_DIAGRAM_GROUP_CODE" val="l1-1"/>
  <p:tag name="KSO_WM_UNIT_TYPE" val="l_h_i"/>
  <p:tag name="KSO_WM_UNIT_INDEX" val="1_2_4"/>
  <p:tag name="KSO_WM_DIAGRAM_MAX_ITEMCNT" val="6"/>
  <p:tag name="KSO_WM_DIAGRAM_MIN_ITEMCNT" val="3"/>
  <p:tag name="KSO_WM_DIAGRAM_VIRTUALLY_FRAME" val="{&quot;height&quot;:372.9500454735944,&quot;left&quot;:53.275,&quot;top&quot;:111.22499389648438,&quot;width&quot;:851.2500393700788}"/>
  <p:tag name="KSO_WM_DIAGRAM_COLOR_MATCH_VALUE" val="{&quot;shape&quot;:{&quot;fill&quot;:{&quot;type&quot;:0},&quot;glow&quot;:{&quot;colorType&quot;:0},&quot;line&quot;:{&quot;solidLine&quot;:{&quot;brightness&quot;:0.4000000059604645,&quot;colorType&quot;:1,&quot;foreColorIndex&quot;:5,&quot;transparency&quot;:0.6499999761581421},&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FORE_SCHEMECOLOR_INDEX" val="14"/>
  <p:tag name="KSO_WM_UNIT_FILL_FORE_SCHEMECOLOR_INDEX_BRIGHTNESS" val="0"/>
  <p:tag name="KSO_WM_BEAUTIFY_FLAG" val="#wm#"/>
  <p:tag name="KSO_WM_UNIT_LINE_FORE_SCHEMECOLOR_INDEX" val="5"/>
  <p:tag name="KSO_WM_DIAGRAM_USE_COLOR_VALUE" val="{&quot;color_scheme&quot;:1,&quot;color_type&quot;:1,&quot;theme_color_indexes&quot;:[5,6,5,6,5,6]}"/>
</p:tagLst>
</file>

<file path=ppt/tags/tag7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976_1*l_h_a*1_2_1"/>
  <p:tag name="KSO_WM_TEMPLATE_CATEGORY" val="diagram"/>
  <p:tag name="KSO_WM_TEMPLATE_INDEX" val="20231976"/>
  <p:tag name="KSO_WM_UNIT_LAYERLEVEL" val="1_1_1"/>
  <p:tag name="KSO_WM_TAG_VERSION" val="3.0"/>
  <p:tag name="KSO_WM_DIAGRAM_GROUP_CODE" val="l1-1"/>
  <p:tag name="KSO_WM_DIAGRAM_MAX_ITEMCNT" val="6"/>
  <p:tag name="KSO_WM_DIAGRAM_MIN_ITEMCNT" val="3"/>
  <p:tag name="KSO_WM_DIAGRAM_VIRTUALLY_FRAME" val="{&quot;height&quot;:372.9500454735944,&quot;left&quot;:53.275,&quot;top&quot;:111.22499389648438,&quot;width&quot;:851.250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BEAUTIFY_FLAG" val="#wm#"/>
  <p:tag name="KSO_WM_UNIT_PRESET_TEXT" val="单击此处编辑添加项目标题"/>
  <p:tag name="KSO_WM_UNIT_TEXT_FILL_FORE_SCHEMECOLOR_INDEX" val="1"/>
  <p:tag name="KSO_WM_UNIT_TEXT_FILL_TYPE" val="1"/>
  <p:tag name="KSO_WM_DIAGRAM_USE_COLOR_VALUE" val="{&quot;color_scheme&quot;:1,&quot;color_type&quot;:1,&quot;theme_color_indexes&quot;:[5,6,5,6,5,6]}"/>
</p:tagLst>
</file>

<file path=ppt/tags/tag7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976_1*l_h_f*1_2_1"/>
  <p:tag name="KSO_WM_TEMPLATE_CATEGORY" val="diagram"/>
  <p:tag name="KSO_WM_TEMPLATE_INDEX" val="20231976"/>
  <p:tag name="KSO_WM_UNIT_LAYERLEVEL" val="1_1_1"/>
  <p:tag name="KSO_WM_TAG_VERSION" val="3.0"/>
  <p:tag name="KSO_WM_DIAGRAM_GROUP_CODE" val="l1-1"/>
  <p:tag name="KSO_WM_DIAGRAM_MAX_ITEMCNT" val="6"/>
  <p:tag name="KSO_WM_DIAGRAM_MIN_ITEMCNT" val="3"/>
  <p:tag name="KSO_WM_DIAGRAM_VIRTUALLY_FRAME" val="{&quot;height&quot;:372.9500454735944,&quot;left&quot;:53.275,&quot;top&quot;:111.22499389648438,&quot;width&quot;:851.250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TEXT_LAYER_COUNT" val="1"/>
  <p:tag name="KSO_WM_BEAUTIFY_FLAG" val="#wm#"/>
  <p:tag name="KSO_WM_UNIT_PRESET_TEXT" val="请单击此处输入你的正文内容，文字是您思想的提炼，为了最终演示发布的良好效果。"/>
  <p:tag name="KSO_WM_UNIT_TEXT_FILL_FORE_SCHEMECOLOR_INDEX" val="1"/>
  <p:tag name="KSO_WM_UNIT_TEXT_FILL_TYPE" val="1"/>
  <p:tag name="KSO_WM_DIAGRAM_USE_COLOR_VALUE" val="{&quot;color_scheme&quot;:1,&quot;color_type&quot;:1,&quot;theme_color_indexes&quot;:[5,6,5,6,5,6]}"/>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976_1*l_h_i*1_2_2"/>
  <p:tag name="KSO_WM_TEMPLATE_CATEGORY" val="diagram"/>
  <p:tag name="KSO_WM_TEMPLATE_INDEX" val="20231976"/>
  <p:tag name="KSO_WM_UNIT_LAYERLEVEL" val="1_1_1"/>
  <p:tag name="KSO_WM_TAG_VERSION" val="3.0"/>
  <p:tag name="KSO_WM_DIAGRAM_GROUP_CODE" val="l1-1"/>
  <p:tag name="KSO_WM_UNIT_TYPE" val="l_h_i"/>
  <p:tag name="KSO_WM_UNIT_INDEX" val="1_2_2"/>
  <p:tag name="KSO_WM_DIAGRAM_MAX_ITEMCNT" val="6"/>
  <p:tag name="KSO_WM_DIAGRAM_MIN_ITEMCNT" val="3"/>
  <p:tag name="KSO_WM_DIAGRAM_VIRTUALLY_FRAME" val="{&quot;height&quot;:372.9500454735944,&quot;left&quot;:53.275,&quot;top&quot;:111.22499389648438,&quot;width&quot;:851.2500393700788}"/>
  <p:tag name="KSO_WM_DIAGRAM_COLOR_MATCH_VALUE" val="{&quot;shape&quot;:{&quot;fill&quot;:{&quot;gradient&quot;:[{&quot;brightness&quot;:0,&quot;colorType&quot;:1,&quot;foreColorIndex&quot;:5,&quot;pos&quot;:1,&quot;transparency&quot;:0},{&quot;brightness&quot;:0.30000001192092896,&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BEAUTIFY_FLAG" val="#wm#"/>
  <p:tag name="KSO_WM_UNIT_FILL_TYPE" val="3"/>
  <p:tag name="KSO_WM_DIAGRAM_USE_COLOR_VALUE" val="{&quot;color_scheme&quot;:1,&quot;color_type&quot;:1,&quot;theme_color_indexes&quot;:[5,6,5,6,5,6]}"/>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976_1*l_h_i*1_2_1"/>
  <p:tag name="KSO_WM_TEMPLATE_CATEGORY" val="diagram"/>
  <p:tag name="KSO_WM_TEMPLATE_INDEX" val="20231976"/>
  <p:tag name="KSO_WM_UNIT_LAYERLEVEL" val="1_1_1"/>
  <p:tag name="KSO_WM_TAG_VERSION" val="3.0"/>
  <p:tag name="KSO_WM_DIAGRAM_GROUP_CODE" val="l1-1"/>
  <p:tag name="KSO_WM_UNIT_TYPE" val="l_h_i"/>
  <p:tag name="KSO_WM_UNIT_INDEX" val="1_2_1"/>
  <p:tag name="KSO_WM_DIAGRAM_MAX_ITEMCNT" val="6"/>
  <p:tag name="KSO_WM_DIAGRAM_MIN_ITEMCNT" val="3"/>
  <p:tag name="KSO_WM_DIAGRAM_VIRTUALLY_FRAME" val="{&quot;height&quot;:372.9500454735944,&quot;left&quot;:53.275,&quot;top&quot;:111.22499389648438,&quot;width&quot;:851.250039370078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FORE_SCHEMECOLOR_INDEX" val="14"/>
  <p:tag name="KSO_WM_UNIT_FILL_FORE_SCHEMECOLOR_INDEX_BRIGHTNESS" val="0"/>
  <p:tag name="KSO_WM_BEAUTIFY_FLAG" val="#wm#"/>
  <p:tag name="KSO_WM_DIAGRAM_USE_COLOR_VALUE" val="{&quot;color_scheme&quot;:1,&quot;color_type&quot;:1,&quot;theme_color_indexes&quot;:[5,6,5,6,5,6]}"/>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976_1*l_h_i*1_3_3"/>
  <p:tag name="KSO_WM_TEMPLATE_CATEGORY" val="diagram"/>
  <p:tag name="KSO_WM_TEMPLATE_INDEX" val="20231976"/>
  <p:tag name="KSO_WM_UNIT_LAYERLEVEL" val="1_1_1"/>
  <p:tag name="KSO_WM_TAG_VERSION" val="3.0"/>
  <p:tag name="KSO_WM_DIAGRAM_GROUP_CODE" val="l1-1"/>
  <p:tag name="KSO_WM_UNIT_TYPE" val="l_h_i"/>
  <p:tag name="KSO_WM_UNIT_INDEX" val="1_3_3"/>
  <p:tag name="KSO_WM_DIAGRAM_MAX_ITEMCNT" val="6"/>
  <p:tag name="KSO_WM_DIAGRAM_MIN_ITEMCNT" val="3"/>
  <p:tag name="KSO_WM_DIAGRAM_VIRTUALLY_FRAME" val="{&quot;height&quot;:372.9500454735944,&quot;left&quot;:53.275,&quot;top&quot;:111.22499389648438,&quot;width&quot;:851.2500393700788}"/>
  <p:tag name="KSO_WM_DIAGRAM_COLOR_MATCH_VALUE" val="{&quot;shape&quot;:{&quot;fill&quot;:{&quot;type&quot;:0},&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FORE_SCHEMECOLOR_INDEX" val="14"/>
  <p:tag name="KSO_WM_UNIT_FILL_FORE_SCHEMECOLOR_INDEX_BRIGHTNESS" val="0"/>
  <p:tag name="KSO_WM_BEAUTIFY_FLAG" val="#wm#"/>
  <p:tag name="KSO_WM_DIAGRAM_USE_COLOR_VALUE" val="{&quot;color_scheme&quot;:1,&quot;color_type&quot;:1,&quot;theme_color_indexes&quot;:[5,6,5,6,5,6]}"/>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976_1*l_h_i*1_3_4"/>
  <p:tag name="KSO_WM_TEMPLATE_CATEGORY" val="diagram"/>
  <p:tag name="KSO_WM_TEMPLATE_INDEX" val="20231976"/>
  <p:tag name="KSO_WM_UNIT_LAYERLEVEL" val="1_1_1"/>
  <p:tag name="KSO_WM_TAG_VERSION" val="3.0"/>
  <p:tag name="KSO_WM_DIAGRAM_GROUP_CODE" val="l1-1"/>
  <p:tag name="KSO_WM_UNIT_TYPE" val="l_h_i"/>
  <p:tag name="KSO_WM_UNIT_INDEX" val="1_3_4"/>
  <p:tag name="KSO_WM_DIAGRAM_MAX_ITEMCNT" val="6"/>
  <p:tag name="KSO_WM_DIAGRAM_MIN_ITEMCNT" val="3"/>
  <p:tag name="KSO_WM_DIAGRAM_VIRTUALLY_FRAME" val="{&quot;height&quot;:372.9500454735944,&quot;left&quot;:53.275,&quot;top&quot;:111.22499389648438,&quot;width&quot;:851.2500393700788}"/>
  <p:tag name="KSO_WM_DIAGRAM_COLOR_MATCH_VALUE" val="{&quot;shape&quot;:{&quot;fill&quot;:{&quot;type&quot;:0},&quot;glow&quot;:{&quot;colorType&quot;:0},&quot;line&quot;:{&quot;solidLine&quot;:{&quot;brightness&quot;:0.4000000059604645,&quot;colorType&quot;:1,&quot;foreColorIndex&quot;:5,&quot;transparency&quot;:0.6499999761581421},&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FORE_SCHEMECOLOR_INDEX" val="14"/>
  <p:tag name="KSO_WM_UNIT_FILL_FORE_SCHEMECOLOR_INDEX_BRIGHTNESS" val="0"/>
  <p:tag name="KSO_WM_BEAUTIFY_FLAG" val="#wm#"/>
  <p:tag name="KSO_WM_UNIT_LINE_FORE_SCHEMECOLOR_INDEX" val="5"/>
  <p:tag name="KSO_WM_DIAGRAM_USE_COLOR_VALUE" val="{&quot;color_scheme&quot;:1,&quot;color_type&quot;:1,&quot;theme_color_indexes&quot;:[5,6,5,6,5,6]}"/>
</p:tagLst>
</file>

<file path=ppt/tags/tag8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1976_1*l_h_a*1_3_1"/>
  <p:tag name="KSO_WM_TEMPLATE_CATEGORY" val="diagram"/>
  <p:tag name="KSO_WM_TEMPLATE_INDEX" val="20231976"/>
  <p:tag name="KSO_WM_UNIT_LAYERLEVEL" val="1_1_1"/>
  <p:tag name="KSO_WM_TAG_VERSION" val="3.0"/>
  <p:tag name="KSO_WM_DIAGRAM_GROUP_CODE" val="l1-1"/>
  <p:tag name="KSO_WM_DIAGRAM_MAX_ITEMCNT" val="6"/>
  <p:tag name="KSO_WM_DIAGRAM_MIN_ITEMCNT" val="3"/>
  <p:tag name="KSO_WM_DIAGRAM_VIRTUALLY_FRAME" val="{&quot;height&quot;:372.9500454735944,&quot;left&quot;:53.275,&quot;top&quot;:111.22499389648438,&quot;width&quot;:851.250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BEAUTIFY_FLAG" val="#wm#"/>
  <p:tag name="KSO_WM_UNIT_PRESET_TEXT" val="单击此处编辑添加项目标题"/>
  <p:tag name="KSO_WM_UNIT_TEXT_FILL_FORE_SCHEMECOLOR_INDEX" val="1"/>
  <p:tag name="KSO_WM_UNIT_TEXT_FILL_TYPE" val="1"/>
  <p:tag name="KSO_WM_DIAGRAM_USE_COLOR_VALUE" val="{&quot;color_scheme&quot;:1,&quot;color_type&quot;:1,&quot;theme_color_indexes&quot;:[5,6,5,6,5,6]}"/>
</p:tagLst>
</file>

<file path=ppt/tags/tag8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1976_1*l_h_f*1_3_1"/>
  <p:tag name="KSO_WM_TEMPLATE_CATEGORY" val="diagram"/>
  <p:tag name="KSO_WM_TEMPLATE_INDEX" val="20231976"/>
  <p:tag name="KSO_WM_UNIT_LAYERLEVEL" val="1_1_1"/>
  <p:tag name="KSO_WM_TAG_VERSION" val="3.0"/>
  <p:tag name="KSO_WM_DIAGRAM_GROUP_CODE" val="l1-1"/>
  <p:tag name="KSO_WM_DIAGRAM_MAX_ITEMCNT" val="6"/>
  <p:tag name="KSO_WM_DIAGRAM_MIN_ITEMCNT" val="3"/>
  <p:tag name="KSO_WM_DIAGRAM_VIRTUALLY_FRAME" val="{&quot;height&quot;:372.9500454735944,&quot;left&quot;:53.275,&quot;top&quot;:111.22499389648438,&quot;width&quot;:851.25003937007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TEXT_LAYER_COUNT" val="1"/>
  <p:tag name="KSO_WM_BEAUTIFY_FLAG" val="#wm#"/>
  <p:tag name="KSO_WM_UNIT_PRESET_TEXT" val="请单击此处输入你的正文具体内容，文字是您思想的重要提炼，为了最终演示发布的良好效果。"/>
  <p:tag name="KSO_WM_UNIT_TEXT_FILL_FORE_SCHEMECOLOR_INDEX" val="1"/>
  <p:tag name="KSO_WM_UNIT_TEXT_FILL_TYPE" val="1"/>
  <p:tag name="KSO_WM_DIAGRAM_USE_COLOR_VALUE" val="{&quot;color_scheme&quot;:1,&quot;color_type&quot;:1,&quot;theme_color_indexes&quot;:[5,6,5,6,5,6]}"/>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976_1*l_h_i*1_3_2"/>
  <p:tag name="KSO_WM_TEMPLATE_CATEGORY" val="diagram"/>
  <p:tag name="KSO_WM_TEMPLATE_INDEX" val="20231976"/>
  <p:tag name="KSO_WM_UNIT_LAYERLEVEL" val="1_1_1"/>
  <p:tag name="KSO_WM_TAG_VERSION" val="3.0"/>
  <p:tag name="KSO_WM_DIAGRAM_GROUP_CODE" val="l1-1"/>
  <p:tag name="KSO_WM_UNIT_TYPE" val="l_h_i"/>
  <p:tag name="KSO_WM_UNIT_INDEX" val="1_3_2"/>
  <p:tag name="KSO_WM_DIAGRAM_MAX_ITEMCNT" val="6"/>
  <p:tag name="KSO_WM_DIAGRAM_MIN_ITEMCNT" val="3"/>
  <p:tag name="KSO_WM_DIAGRAM_VIRTUALLY_FRAME" val="{&quot;height&quot;:372.9500454735944,&quot;left&quot;:53.275,&quot;top&quot;:111.22499389648438,&quot;width&quot;:851.2500393700788}"/>
  <p:tag name="KSO_WM_DIAGRAM_COLOR_MATCH_VALUE" val="{&quot;shape&quot;:{&quot;fill&quot;:{&quot;gradient&quot;:[{&quot;brightness&quot;:0,&quot;colorType&quot;:1,&quot;foreColorIndex&quot;:5,&quot;pos&quot;:1,&quot;transparency&quot;:0},{&quot;brightness&quot;:0.30000001192092896,&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BEAUTIFY_FLAG" val="#wm#"/>
  <p:tag name="KSO_WM_UNIT_FILL_TYPE" val="3"/>
  <p:tag name="KSO_WM_DIAGRAM_USE_COLOR_VALUE" val="{&quot;color_scheme&quot;:1,&quot;color_type&quot;:1,&quot;theme_color_indexes&quot;:[5,6,5,6,5,6]}"/>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976_1*l_h_i*1_3_1"/>
  <p:tag name="KSO_WM_TEMPLATE_CATEGORY" val="diagram"/>
  <p:tag name="KSO_WM_TEMPLATE_INDEX" val="20231976"/>
  <p:tag name="KSO_WM_UNIT_LAYERLEVEL" val="1_1_1"/>
  <p:tag name="KSO_WM_TAG_VERSION" val="3.0"/>
  <p:tag name="KSO_WM_DIAGRAM_GROUP_CODE" val="l1-1"/>
  <p:tag name="KSO_WM_UNIT_TYPE" val="l_h_i"/>
  <p:tag name="KSO_WM_UNIT_INDEX" val="1_3_1"/>
  <p:tag name="KSO_WM_DIAGRAM_MAX_ITEMCNT" val="6"/>
  <p:tag name="KSO_WM_DIAGRAM_MIN_ITEMCNT" val="3"/>
  <p:tag name="KSO_WM_DIAGRAM_VIRTUALLY_FRAME" val="{&quot;height&quot;:372.9500454735944,&quot;left&quot;:53.275,&quot;top&quot;:111.22499389648438,&quot;width&quot;:851.250039370078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FORE_SCHEMECOLOR_INDEX" val="14"/>
  <p:tag name="KSO_WM_UNIT_FILL_FORE_SCHEMECOLOR_INDEX_BRIGHTNESS" val="0"/>
  <p:tag name="KSO_WM_BEAUTIFY_FLAG" val="#wm#"/>
  <p:tag name="KSO_WM_DIAGRAM_USE_COLOR_VALUE" val="{&quot;color_scheme&quot;:1,&quot;color_type&quot;:1,&quot;theme_color_indexes&quot;:[5,6,5,6,5,6]}"/>
</p:tagLst>
</file>

<file path=ppt/tags/tag88.xml><?xml version="1.0" encoding="utf-8"?>
<p:tagLst xmlns:p="http://schemas.openxmlformats.org/presentationml/2006/main">
  <p:tag name="KSO_WM_SPECIAL_SOURCE" val="bdnull"/>
  <p:tag name="RESOURCE_RECORD_KEY" val="{&quot;70&quot;:[3322475]}"/>
  <p:tag name="resource_record_key" val="{&quot;70&quot;:[3322475,3321502]}"/>
</p:tagLst>
</file>

<file path=ppt/tags/tag89.xml><?xml version="1.0" encoding="utf-8"?>
<p:tagLst xmlns:p="http://schemas.openxmlformats.org/presentationml/2006/main">
  <p:tag name="KSO_WM_SPECIAL_SOURCE" val="bdnull"/>
  <p:tag name="RESOURCE_RECORD_KEY" val="{&quot;70&quot;:[3322475]}"/>
  <p:tag name="resource_record_key" val="{&quot;13&quot;:[19972048],&quot;70&quot;:[3322475]}"/>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90.xml><?xml version="1.0" encoding="utf-8"?>
<p:tagLst xmlns:p="http://schemas.openxmlformats.org/presentationml/2006/main">
  <p:tag name="KSO_WM_SPECIAL_SOURCE" val="bdnull"/>
  <p:tag name="RESOURCE_RECORD_KEY" val="{&quot;70&quot;:[3322475]}"/>
  <p:tag name="resource_record_key" val="{&quot;70&quot;:[3322475,3322235]}"/>
</p:tagLst>
</file>

<file path=ppt/tags/tag91.xml><?xml version="1.0" encoding="utf-8"?>
<p:tagLst xmlns:p="http://schemas.openxmlformats.org/presentationml/2006/main">
  <p:tag name="KSO_WM_SPECIAL_SOURCE" val="bdnull"/>
  <p:tag name="RESOURCE_RECORD_KEY" val="{&quot;70&quot;:[3322475]}"/>
  <p:tag name="resource_record_key" val="{&quot;70&quot;:[3322475,3321638]}"/>
</p:tagLst>
</file>

<file path=ppt/tags/tag92.xml><?xml version="1.0" encoding="utf-8"?>
<p:tagLst xmlns:p="http://schemas.openxmlformats.org/presentationml/2006/main">
  <p:tag name="KSO_WM_SPECIAL_SOURCE" val="bdnull"/>
  <p:tag name="RESOURCE_RECORD_KEY" val="{&quot;70&quot;:[3322475]}"/>
  <p:tag name="resource_record_key" val="{&quot;70&quot;:[3322475,3315597]}"/>
</p:tagLst>
</file>

<file path=ppt/tags/tag93.xml><?xml version="1.0" encoding="utf-8"?>
<p:tagLst xmlns:p="http://schemas.openxmlformats.org/presentationml/2006/main">
  <p:tag name="KSO_WM_SPECIAL_SOURCE" val="bdnull"/>
  <p:tag name="RESOURCE_RECORD_KEY" val="{&quot;70&quot;:[3322475]}"/>
  <p:tag name="resource_record_key" val="{&quot;70&quot;:[3322475,3321642]}"/>
</p:tagLst>
</file>

<file path=ppt/tags/tag94.xml><?xml version="1.0" encoding="utf-8"?>
<p:tagLst xmlns:p="http://schemas.openxmlformats.org/presentationml/2006/main">
  <p:tag name="KSO_WM_SPECIAL_SOURCE" val="bdnull"/>
  <p:tag name="RESOURCE_RECORD_KEY" val="{&quot;70&quot;:[3322475]}"/>
  <p:tag name="resource_record_key" val="{&quot;70&quot;:[3322475,3321642]}"/>
</p:tagLst>
</file>

<file path=ppt/tags/tag95.xml><?xml version="1.0" encoding="utf-8"?>
<p:tagLst xmlns:p="http://schemas.openxmlformats.org/presentationml/2006/main">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h_f"/>
  <p:tag name="KSO_WM_UNIT_INDEX" val="1_2_1_1"/>
  <p:tag name="KSO_WM_UNIT_ID" val="diagram20231636_1*n_h_h_f*1_2_1_1"/>
  <p:tag name="KSO_WM_TEMPLATE_CATEGORY" val="diagram"/>
  <p:tag name="KSO_WM_TEMPLATE_INDEX" val="20231636"/>
  <p:tag name="KSO_WM_UNIT_LAYERLEVEL" val="1_1_1_1"/>
  <p:tag name="KSO_WM_TAG_VERSION" val="3.0"/>
  <p:tag name="KSO_WM_BEAUTIFY_FLAG" val="#wm#"/>
  <p:tag name="KSO_WM_DIAGRAM_VERSION" val="3"/>
  <p:tag name="KSO_WM_UNIT_SUBTYPE" val="a"/>
  <p:tag name="KSO_WM_UNIT_NOCLEAR" val="0"/>
  <p:tag name="KSO_WM_DIAGRAM_MAX_ITEMCNT" val="6"/>
  <p:tag name="KSO_WM_DIAGRAM_MIN_ITEMCNT" val="2"/>
  <p:tag name="KSO_WM_DIAGRAM_VIRTUALLY_FRAME" val="{&quot;height&quot;:351.6748962402344,&quot;left&quot;:52.022161865234374,&quot;top&quot;:119.7625518798828,&quot;width&quot;:853.7556762695312}"/>
  <p:tag name="KSO_WM_DIAGRAM_COLOR_MATCH_VALUE" val="{&quot;shape&quot;:{&quot;fill&quot;:{&quot;type&quot;:0},&quot;glow&quot;:{&quot;colorType&quot;:0},&quot;line&quot;:{&quot;gradient&quot;:[{&quot;brightness&quot;:0.800000011920929,&quot;colorType&quot;:1,&quot;foreColorIndex&quot;:6,&quot;pos&quot;:1,&quot;transparency&quot;:1},{&quot;brightness&quot;:0,&quot;colorType&quot;:1,&quot;foreColorIndex&quot;:5,&quot;pos&quot;:0.019999999552965164,&quot;transparency&quot;:0}],&quot;type&quot;:2},&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84"/>
  <p:tag name="KSO_WM_UNIT_FILL_TYPE" val="3"/>
  <p:tag name="KSO_WM_UNIT_TEXT_TYPE" val="1"/>
  <p:tag name="KSO_WM_UNIT_TEXT_LAYER_COUNT" val="1"/>
  <p:tag name="KSO_WM_UNIT_PRESET_TEXT" val="单击此处输入你的项正文，文字是您思想的提炼，请尽量言简意赅的阐述观点，单击此处输入你的项正文"/>
  <p:tag name="KSO_WM_UNIT_TEXT_FILL_FORE_SCHEMECOLOR_INDEX" val="1"/>
  <p:tag name="KSO_WM_UNIT_TEXT_FILL_TYPE" val="1"/>
  <p:tag name="KSO_WM_DIAGRAM_USE_COLOR_VALUE" val="{&quot;color_scheme&quot;:1,&quot;color_type&quot;:1,&quot;theme_color_indexes&quot;:[5,6,5,6,5,6]}"/>
</p:tagLst>
</file>

<file path=ppt/tags/tag96.xml><?xml version="1.0" encoding="utf-8"?>
<p:tagLst xmlns:p="http://schemas.openxmlformats.org/presentationml/2006/main">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2_1"/>
  <p:tag name="KSO_WM_UNIT_ID" val="diagram20231636_1*n_h_h_f*1_2_2_1"/>
  <p:tag name="KSO_WM_TEMPLATE_CATEGORY" val="diagram"/>
  <p:tag name="KSO_WM_TEMPLATE_INDEX" val="20231636"/>
  <p:tag name="KSO_WM_UNIT_LAYERLEVEL" val="1_1_1_1"/>
  <p:tag name="KSO_WM_TAG_VERSION" val="3.0"/>
  <p:tag name="KSO_WM_BEAUTIFY_FLAG" val="#wm#"/>
  <p:tag name="KSO_WM_DIAGRAM_VERSION" val="3"/>
  <p:tag name="KSO_WM_DIAGRAM_MAX_ITEMCNT" val="6"/>
  <p:tag name="KSO_WM_DIAGRAM_MIN_ITEMCNT" val="2"/>
  <p:tag name="KSO_WM_DIAGRAM_VIRTUALLY_FRAME" val="{&quot;height&quot;:351.6748962402344,&quot;left&quot;:52.022161865234374,&quot;top&quot;:119.7625518798828,&quot;width&quot;:853.7556762695312}"/>
  <p:tag name="KSO_WM_DIAGRAM_COLOR_MATCH_VALUE" val="{&quot;shape&quot;:{&quot;fill&quot;:{&quot;type&quot;:0},&quot;glow&quot;:{&quot;colorType&quot;:0},&quot;line&quot;:{&quot;gradient&quot;:[{&quot;brightness&quot;:0.800000011920929,&quot;colorType&quot;:1,&quot;foreColorIndex&quot;:6,&quot;pos&quot;:1,&quot;transparency&quot;:1},{&quot;brightness&quot;:0,&quot;colorType&quot;:1,&quot;foreColorIndex&quot;:5,&quot;pos&quot;:0.019999999552965164,&quot;transparency&quot;:0}],&quot;type&quot;:2},&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84"/>
  <p:tag name="KSO_WM_UNIT_FILL_TYPE" val="3"/>
  <p:tag name="KSO_WM_UNIT_TEXT_TYPE" val="1"/>
  <p:tag name="KSO_WM_UNIT_TEXT_LAYER_COUNT" val="1"/>
  <p:tag name="KSO_WM_UNIT_PRESET_TEXT" val="单击此处输入你的项正文，文字是您思想的提炼，请尽量言简意赅的阐述观点，单击此处输入你的项正文"/>
  <p:tag name="KSO_WM_UNIT_TEXT_FILL_FORE_SCHEMECOLOR_INDEX" val="1"/>
  <p:tag name="KSO_WM_UNIT_TEXT_FILL_TYPE" val="1"/>
  <p:tag name="KSO_WM_DIAGRAM_USE_COLOR_VALUE" val="{&quot;color_scheme&quot;:1,&quot;color_type&quot;:1,&quot;theme_color_indexes&quot;:[5,6,5,6,5,6]}"/>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1_1"/>
  <p:tag name="KSO_WM_UNIT_ID" val="diagram20231636_1*n_h_h_i*1_2_1_1"/>
  <p:tag name="KSO_WM_TEMPLATE_CATEGORY" val="diagram"/>
  <p:tag name="KSO_WM_TEMPLATE_INDEX" val="20231636"/>
  <p:tag name="KSO_WM_UNIT_LAYERLEVEL" val="1_1_1_1"/>
  <p:tag name="KSO_WM_TAG_VERSION" val="3.0"/>
  <p:tag name="KSO_WM_BEAUTIFY_FLAG" val="#wm#"/>
  <p:tag name="KSO_WM_UNIT_TEXT_FILL_FORE_SCHEMECOLOR_INDEX_BRIGHTNESS" val="0.15"/>
  <p:tag name="KSO_WM_DIAGRAM_COLOR_TRICK" val="1"/>
  <p:tag name="KSO_WM_DIAGRAM_COLOR_TEXT_CAN_REMOVE" val="n"/>
  <p:tag name="KSO_WM_DIAGRAM_GROUP_CODE" val="n1-1"/>
  <p:tag name="KSO_WM_DIAGRAM_VERSION" val="3"/>
  <p:tag name="KSO_WM_DIAGRAM_MAX_ITEMCNT" val="6"/>
  <p:tag name="KSO_WM_DIAGRAM_MIN_ITEMCNT" val="2"/>
  <p:tag name="KSO_WM_DIAGRAM_VIRTUALLY_FRAME" val="{&quot;height&quot;:351.6748962402344,&quot;left&quot;:52.022161865234374,&quot;top&quot;:119.7625518798828,&quot;width&quot;:853.755676269531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01"/>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2_1"/>
  <p:tag name="KSO_WM_UNIT_ID" val="diagram20231636_1*n_h_h_i*1_2_2_1"/>
  <p:tag name="KSO_WM_TEMPLATE_CATEGORY" val="diagram"/>
  <p:tag name="KSO_WM_TEMPLATE_INDEX" val="20231636"/>
  <p:tag name="KSO_WM_UNIT_LAYERLEVEL" val="1_1_1_1"/>
  <p:tag name="KSO_WM_TAG_VERSION" val="3.0"/>
  <p:tag name="KSO_WM_BEAUTIFY_FLAG" val="#wm#"/>
  <p:tag name="KSO_WM_UNIT_TEXT_FILL_FORE_SCHEMECOLOR_INDEX_BRIGHTNESS" val="0.15"/>
  <p:tag name="KSO_WM_DIAGRAM_COLOR_TRICK" val="1"/>
  <p:tag name="KSO_WM_DIAGRAM_COLOR_TEXT_CAN_REMOVE" val="n"/>
  <p:tag name="KSO_WM_DIAGRAM_GROUP_CODE" val="n1-1"/>
  <p:tag name="KSO_WM_DIAGRAM_VERSION" val="3"/>
  <p:tag name="KSO_WM_DIAGRAM_MAX_ITEMCNT" val="6"/>
  <p:tag name="KSO_WM_DIAGRAM_MIN_ITEMCNT" val="2"/>
  <p:tag name="KSO_WM_DIAGRAM_VIRTUALLY_FRAME" val="{&quot;height&quot;:351.6748962402344,&quot;left&quot;:52.022161865234374,&quot;top&quot;:119.7625518798828,&quot;width&quot;:853.755676269531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02"/>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99.xml><?xml version="1.0" encoding="utf-8"?>
<p:tagLst xmlns:p="http://schemas.openxmlformats.org/presentationml/2006/main">
  <p:tag name="KSO_WM_BEAUTIFY_FLAG" val="#wm#"/>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i"/>
  <p:tag name="KSO_WM_UNIT_INDEX" val="1_1_2"/>
  <p:tag name="KSO_WM_UNIT_ID" val="diagram20231636_1*n_h_i*1_1_2"/>
  <p:tag name="KSO_WM_TEMPLATE_CATEGORY" val="diagram"/>
  <p:tag name="KSO_WM_TEMPLATE_INDEX" val="20231636"/>
  <p:tag name="KSO_WM_UNIT_LAYERLEVEL" val="1_1_1"/>
  <p:tag name="KSO_WM_TAG_VERSION" val="3.0"/>
  <p:tag name="KSO_WM_DIAGRAM_VERSION" val="3"/>
  <p:tag name="KSO_WM_DIAGRAM_MAX_ITEMCNT" val="6"/>
  <p:tag name="KSO_WM_DIAGRAM_MIN_ITEMCNT" val="2"/>
  <p:tag name="KSO_WM_DIAGRAM_VIRTUALLY_FRAME" val="{&quot;height&quot;:351.6748962402344,&quot;left&quot;:52.022161865234374,&quot;top&quot;:119.7625518798828,&quot;width&quot;:853.7556762695312}"/>
  <p:tag name="KSO_WM_DIAGRAM_COLOR_MATCH_VALUE" val="{&quot;shape&quot;:{&quot;fill&quot;:{&quot;solid&quot;:{&quot;brightness&quot;:0.699999988079071,&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7"/>
  <p:tag name="KSO_WM_DIAGRAM_USE_COLOR_VALUE" val="{&quot;color_scheme&quot;:1,&quot;color_type&quot;:1,&quot;theme_color_indexes&quot;:[5,6,5,6,5,6]}"/>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2859</Words>
  <Application>WPS 演示</Application>
  <PresentationFormat>宽屏</PresentationFormat>
  <Paragraphs>158</Paragraphs>
  <Slides>21</Slides>
  <Notes>4</Notes>
  <HiddenSlides>0</HiddenSlides>
  <MMClips>0</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21</vt:i4>
      </vt:variant>
    </vt:vector>
  </HeadingPairs>
  <TitlesOfParts>
    <vt:vector size="37" baseType="lpstr">
      <vt:lpstr>Arial</vt:lpstr>
      <vt:lpstr>宋体</vt:lpstr>
      <vt:lpstr>Wingdings</vt:lpstr>
      <vt:lpstr>微软雅黑</vt:lpstr>
      <vt:lpstr>Wingdings</vt:lpstr>
      <vt:lpstr>方正宝黑体 简 Light</vt:lpstr>
      <vt:lpstr>思源黑体 CN Normal</vt:lpstr>
      <vt:lpstr>黑体</vt:lpstr>
      <vt:lpstr>思源黑体 CN Medium</vt:lpstr>
      <vt:lpstr>思源黑体 CN Heavy</vt:lpstr>
      <vt:lpstr>标准粗黑</vt:lpstr>
      <vt:lpstr>Arial</vt:lpstr>
      <vt:lpstr>Arial Unicode MS</vt:lpstr>
      <vt:lpstr>Calibri</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俏俏</cp:lastModifiedBy>
  <cp:revision>424</cp:revision>
  <dcterms:created xsi:type="dcterms:W3CDTF">2022-12-31T05:43:00Z</dcterms:created>
  <dcterms:modified xsi:type="dcterms:W3CDTF">2025-07-10T10:12:38Z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2052-12.1.0.21915</vt:lpwstr>
  </property>
  <property fmtid="{D5CDD505-2E9C-101B-9397-08002B2CF9AE}" pid="3" name="ICV">
    <vt:lpwstr>DB8FE25FABA54CF7913FEEFB5D97F065_13</vt:lpwstr>
  </property>
</Properties>
</file>