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1"/>
  </p:notesMasterIdLst>
  <p:handoutMasterIdLst>
    <p:handoutMasterId r:id="rId32"/>
  </p:handoutMasterIdLst>
  <p:sldIdLst>
    <p:sldId id="263" r:id="rId4"/>
    <p:sldId id="271" r:id="rId5"/>
    <p:sldId id="296" r:id="rId6"/>
    <p:sldId id="4110" r:id="rId7"/>
    <p:sldId id="4092" r:id="rId8"/>
    <p:sldId id="2169" r:id="rId9"/>
    <p:sldId id="4114" r:id="rId10"/>
    <p:sldId id="4093" r:id="rId11"/>
    <p:sldId id="4115" r:id="rId12"/>
    <p:sldId id="4067" r:id="rId13"/>
    <p:sldId id="4108" r:id="rId14"/>
    <p:sldId id="4112" r:id="rId15"/>
    <p:sldId id="4111" r:id="rId16"/>
    <p:sldId id="4118" r:id="rId17"/>
    <p:sldId id="4117" r:id="rId18"/>
    <p:sldId id="4107" r:id="rId19"/>
    <p:sldId id="4109" r:id="rId20"/>
    <p:sldId id="4116" r:id="rId21"/>
    <p:sldId id="3657" r:id="rId22"/>
    <p:sldId id="3510" r:id="rId23"/>
    <p:sldId id="1932" r:id="rId24"/>
    <p:sldId id="3082" r:id="rId25"/>
    <p:sldId id="3565" r:id="rId26"/>
    <p:sldId id="615" r:id="rId27"/>
    <p:sldId id="2279" r:id="rId28"/>
    <p:sldId id="3690" r:id="rId29"/>
    <p:sldId id="270" r:id="rId30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9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E123DA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59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15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3.xml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市场上攻的策略（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954405"/>
            <a:ext cx="6558280" cy="545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811010" y="857250"/>
            <a:ext cx="4930140" cy="3208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积极信号：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E123DA"/>
                </a:solidFill>
              </a:rPr>
              <a:t>熊线上移</a:t>
            </a:r>
            <a:r>
              <a:rPr lang="zh-CN" altLang="en-US"/>
              <a:t>（突破个股增加）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E123DA"/>
                </a:solidFill>
              </a:rPr>
              <a:t>资金翻红</a:t>
            </a:r>
            <a:r>
              <a:rPr lang="zh-CN" altLang="en-US"/>
              <a:t>（解除背离，有进攻方向）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风险：</a:t>
            </a:r>
            <a:r>
              <a:rPr lang="en-US" altLang="zh-CN"/>
              <a:t>5-6</a:t>
            </a:r>
            <a:r>
              <a:rPr lang="zh-CN" altLang="en-US"/>
              <a:t>月高标易盘弱（消费、医药）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机会：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   </a:t>
            </a:r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（银行、高速路等绩优股）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新热点</a:t>
            </a:r>
            <a:r>
              <a:rPr lang="zh-CN" altLang="en-US"/>
              <a:t>（固态电池、金融科技）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③</a:t>
            </a:r>
            <a:r>
              <a:rPr lang="en-US" altLang="zh-CN">
                <a:solidFill>
                  <a:srgbClr val="F315F3"/>
                </a:solidFill>
              </a:rPr>
              <a:t>7</a:t>
            </a:r>
            <a:r>
              <a:rPr lang="zh-CN" altLang="en-US">
                <a:solidFill>
                  <a:srgbClr val="F315F3"/>
                </a:solidFill>
              </a:rPr>
              <a:t>月高胜率补涨</a:t>
            </a:r>
            <a:r>
              <a:rPr lang="zh-CN" altLang="en-US"/>
              <a:t>（半导体、军工、汽配等）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 descr="死叉三天后买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4140835"/>
            <a:ext cx="2550160" cy="2264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绩优趋势股的特征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63055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900430"/>
            <a:ext cx="4787265" cy="4593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20" y="900430"/>
            <a:ext cx="5189220" cy="47580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935" y="2122170"/>
            <a:ext cx="2111375" cy="726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30" y="1237615"/>
            <a:ext cx="3636010" cy="2042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495" y="3429000"/>
            <a:ext cx="3479165" cy="3132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椭圆 13"/>
          <p:cNvSpPr/>
          <p:nvPr/>
        </p:nvSpPr>
        <p:spPr>
          <a:xfrm>
            <a:off x="9190990" y="3771900"/>
            <a:ext cx="462915" cy="272415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绩优趋势股的特征（接上页选股）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63055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6465" y="965200"/>
            <a:ext cx="5837555" cy="5484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" y="900430"/>
            <a:ext cx="5523865" cy="5549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016760" y="247777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波段属性，控盘攀升</a:t>
            </a:r>
            <a:endParaRPr lang="zh-CN" altLang="en-US"/>
          </a:p>
          <a:p>
            <a:r>
              <a:rPr lang="zh-CN" altLang="en-US"/>
              <a:t>短线资金影响小，</a:t>
            </a:r>
            <a:endParaRPr lang="zh-CN" altLang="en-US"/>
          </a:p>
          <a:p>
            <a:r>
              <a:rPr lang="zh-CN" altLang="en-US"/>
              <a:t>中线资金占据主导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银行，控盘指数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48790" y="63055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46685" y="900430"/>
            <a:ext cx="6698615" cy="5617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5120"/>
          <a:stretch>
            <a:fillRect/>
          </a:stretch>
        </p:blipFill>
        <p:spPr>
          <a:xfrm>
            <a:off x="6190615" y="973455"/>
            <a:ext cx="5902960" cy="55448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1920x1080_17523894649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 descr="抽奖_17523921405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医药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>
          <a:blip r:embed="rId2"/>
          <a:srcRect t="17185"/>
          <a:stretch>
            <a:fillRect/>
          </a:stretch>
        </p:blipFill>
        <p:spPr>
          <a:xfrm>
            <a:off x="288290" y="821690"/>
            <a:ext cx="5909945" cy="20624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595" y="2978150"/>
            <a:ext cx="3084830" cy="332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690" y="935990"/>
            <a:ext cx="4638675" cy="4986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光伏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" y="916305"/>
            <a:ext cx="5382260" cy="24396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820" y="854075"/>
            <a:ext cx="4170045" cy="4000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660" y="2840990"/>
            <a:ext cx="3679825" cy="3439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3482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电力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" y="1008380"/>
            <a:ext cx="4629150" cy="4257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90" y="979805"/>
            <a:ext cx="3836035" cy="4286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808"/>
          <a:stretch>
            <a:fillRect/>
          </a:stretch>
        </p:blipFill>
        <p:spPr>
          <a:xfrm>
            <a:off x="8397240" y="1358265"/>
            <a:ext cx="3599180" cy="4305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指数新高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强者恒强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2025.7.13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画板 2 拷贝_17523894520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市场站上</a:t>
            </a:r>
            <a:r>
              <a:rPr lang="en-US" altLang="zh-CN" sz="4000">
                <a:solidFill>
                  <a:srgbClr val="FF0000"/>
                </a:solidFill>
              </a:rPr>
              <a:t>3500</a:t>
            </a:r>
            <a:r>
              <a:rPr lang="zh-CN" altLang="en-US" sz="4000">
                <a:solidFill>
                  <a:srgbClr val="FF0000"/>
                </a:solidFill>
              </a:rPr>
              <a:t>点，创年内新高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 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指数陆续控盘，板块中军权重领涨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题材风车切换，注意轮动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05" y="768350"/>
            <a:ext cx="8661400" cy="56356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指数状态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87415" y="3188335"/>
            <a:ext cx="3646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指数控盘新高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权重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绩优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五周期金叉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（年、季、月、周、日）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8200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指数状态（五周期金叉）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30" y="916305"/>
            <a:ext cx="3088640" cy="2124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916305"/>
            <a:ext cx="2766060" cy="2124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30" y="3269615"/>
            <a:ext cx="3134360" cy="2618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05" y="3269615"/>
            <a:ext cx="2764790" cy="2591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510" y="1273175"/>
            <a:ext cx="3039110" cy="240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967345" y="4185285"/>
            <a:ext cx="3538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538210" y="3950970"/>
            <a:ext cx="26860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  <a:sym typeface="+mn-ea"/>
              </a:rPr>
              <a:t>1.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指数控盘新高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  <a:sym typeface="+mn-ea"/>
              </a:rPr>
              <a:t>2.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权重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绩优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  <a:sym typeface="+mn-ea"/>
              </a:rPr>
              <a:t>3.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五周期金叉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（年、季、月、周、日）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热点风车轮动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892175"/>
            <a:ext cx="7522210" cy="571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945255" y="4011930"/>
            <a:ext cx="3573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题材状态并不强势，复制涨停成功绿并不高，多为回档盘弱。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445" y="976630"/>
            <a:ext cx="3188335" cy="1788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259445" y="3251200"/>
            <a:ext cx="32842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黄色风格：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权重，控盘，中线股，操作方向偏中线，短线追涨很难赚钱。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指标：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/>
              <a:t>控盘+滚动净利润+牛熊线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短期看点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8" y="1012190"/>
            <a:ext cx="6638925" cy="24168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3"/>
          <a:srcRect r="36955" b="50688"/>
          <a:stretch>
            <a:fillRect/>
          </a:stretch>
        </p:blipFill>
        <p:spPr>
          <a:xfrm>
            <a:off x="66040" y="3566160"/>
            <a:ext cx="6838315" cy="29673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/>
          <a:srcRect l="63622" t="5280" r="392" b="19106"/>
          <a:stretch>
            <a:fillRect/>
          </a:stretch>
        </p:blipFill>
        <p:spPr>
          <a:xfrm>
            <a:off x="6393815" y="768350"/>
            <a:ext cx="2875280" cy="32727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260" y="1102360"/>
            <a:ext cx="2866390" cy="27774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215" y="3879850"/>
            <a:ext cx="2752090" cy="27412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1026</Words>
  <Application>WPS 演示</Application>
  <PresentationFormat>宽屏</PresentationFormat>
  <Paragraphs>177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966</cp:revision>
  <dcterms:created xsi:type="dcterms:W3CDTF">2019-06-19T02:08:00Z</dcterms:created>
  <dcterms:modified xsi:type="dcterms:W3CDTF">2025-07-13T07:35:54Z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67F8E99CA25843CDBAFD0150A9FB820A</vt:lpwstr>
  </property>
</Properties>
</file>