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938" r:id="rId3"/>
    <p:sldId id="602" r:id="rId4"/>
    <p:sldId id="603" r:id="rId5"/>
    <p:sldId id="894" r:id="rId6"/>
    <p:sldId id="1138" r:id="rId8"/>
    <p:sldId id="1090" r:id="rId9"/>
    <p:sldId id="607" r:id="rId10"/>
    <p:sldId id="1133" r:id="rId11"/>
    <p:sldId id="1157" r:id="rId12"/>
    <p:sldId id="1153" r:id="rId13"/>
    <p:sldId id="1154" r:id="rId14"/>
    <p:sldId id="1136" r:id="rId15"/>
    <p:sldId id="614" r:id="rId16"/>
    <p:sldId id="1159" r:id="rId17"/>
    <p:sldId id="1156" r:id="rId18"/>
    <p:sldId id="1160" r:id="rId19"/>
    <p:sldId id="1161" r:id="rId20"/>
    <p:sldId id="1162" r:id="rId21"/>
    <p:sldId id="1145" r:id="rId22"/>
    <p:sldId id="1163" r:id="rId23"/>
    <p:sldId id="1029"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4" userDrawn="1">
          <p15:clr>
            <a:srgbClr val="A4A3A4"/>
          </p15:clr>
        </p15:guide>
        <p15:guide id="2" pos="3956" userDrawn="1">
          <p15:clr>
            <a:srgbClr val="A4A3A4"/>
          </p15:clr>
        </p15:guide>
        <p15:guide id="3" pos="48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 id="2" name="Administrator" initials="A" lastIdx="2" clrIdx="1"/>
  <p:cmAuthor id="255442523" name="婵&amp;HO" initials="婵"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4500"/>
    <a:srgbClr val="FFBF75"/>
    <a:srgbClr val="FFD483"/>
    <a:srgbClr val="FFEFCE"/>
    <a:srgbClr val="FFD585"/>
    <a:srgbClr val="FFEFCF"/>
    <a:srgbClr val="FFEFCD"/>
    <a:srgbClr val="FFD983"/>
    <a:srgbClr val="EFDDFF"/>
    <a:srgbClr val="C16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9901" autoAdjust="0"/>
    <p:restoredTop sz="99761" autoAdjust="0"/>
  </p:normalViewPr>
  <p:slideViewPr>
    <p:cSldViewPr snapToGrid="0" showGuides="1">
      <p:cViewPr varScale="1">
        <p:scale>
          <a:sx n="111" d="100"/>
          <a:sy n="111" d="100"/>
        </p:scale>
        <p:origin x="882" y="102"/>
      </p:cViewPr>
      <p:guideLst>
        <p:guide orient="horz" pos="2374"/>
        <p:guide pos="3956"/>
        <p:guide pos="488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48.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分析航运走弱</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猎手有奖征文提交链接：</a:t>
            </a:r>
            <a:r>
              <a:rPr lang="en-US" altLang="zh-CN"/>
              <a:t>https://gsh.n8n8.cn/huodong/userarticle</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猎手有奖征文提交链接：</a:t>
            </a:r>
            <a:r>
              <a:rPr lang="en-US" altLang="zh-CN"/>
              <a:t>https://gsh.n8n8.cn/huodong/userarticle</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猎手有奖征文提交链接：</a:t>
            </a:r>
            <a:r>
              <a:rPr lang="en-US" altLang="zh-CN"/>
              <a:t>https://gsh.n8n8.cn/huodong/userarticle</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猎手有奖征文提交链接：</a:t>
            </a:r>
            <a:r>
              <a:rPr lang="en-US" altLang="zh-CN"/>
              <a:t>https://gsh.n8n8.cn/huodong/userarticle</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2.png"/><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2.png"/><Relationship Id="rId7" Type="http://schemas.openxmlformats.org/officeDocument/2006/relationships/image" Target="../media/image4.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6.png"/><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1" Type="http://schemas.openxmlformats.org/officeDocument/2006/relationships/image" Target="../media/image5.pn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2.png"/><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8" name="图片 7" descr="PPT目录页"/>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7" name="图片 6" descr="组 214"/>
          <p:cNvPicPr>
            <a:picLocks noChangeAspect="1"/>
          </p:cNvPicPr>
          <p:nvPr userDrawn="1"/>
        </p:nvPicPr>
        <p:blipFill>
          <a:blip r:embed="rId9"/>
          <a:stretch>
            <a:fillRect/>
          </a:stretch>
        </p:blipFill>
        <p:spPr>
          <a:xfrm>
            <a:off x="10945495" y="6012180"/>
            <a:ext cx="1246505" cy="2019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标题"/>
          <p:cNvPicPr>
            <a:picLocks noChangeAspect="1"/>
          </p:cNvPicPr>
          <p:nvPr userDrawn="1"/>
        </p:nvPicPr>
        <p:blipFill>
          <a:blip r:embed="rId7"/>
          <a:stretch>
            <a:fillRect/>
          </a:stretch>
        </p:blipFill>
        <p:spPr>
          <a:xfrm>
            <a:off x="0" y="0"/>
            <a:ext cx="12192000" cy="6858000"/>
          </a:xfrm>
          <a:prstGeom prst="rect">
            <a:avLst/>
          </a:prstGeom>
        </p:spPr>
      </p:pic>
      <p:pic>
        <p:nvPicPr>
          <p:cNvPr id="10" name="图片 9" descr="经传logo白色"/>
          <p:cNvPicPr>
            <a:picLocks noChangeAspect="1"/>
          </p:cNvPicPr>
          <p:nvPr userDrawn="1"/>
        </p:nvPicPr>
        <p:blipFill>
          <a:blip r:embed="rId8"/>
          <a:stretch>
            <a:fillRect/>
          </a:stretch>
        </p:blipFill>
        <p:spPr>
          <a:xfrm>
            <a:off x="314325" y="281305"/>
            <a:ext cx="1797685" cy="405765"/>
          </a:xfrm>
          <a:prstGeom prst="rect">
            <a:avLst/>
          </a:prstGeom>
        </p:spPr>
      </p:pic>
      <p:pic>
        <p:nvPicPr>
          <p:cNvPr id="8" name="图片 7" descr="龙头"/>
          <p:cNvPicPr>
            <a:picLocks noChangeAspect="1"/>
          </p:cNvPicPr>
          <p:nvPr userDrawn="1"/>
        </p:nvPicPr>
        <p:blipFill>
          <a:blip r:embed="rId9"/>
          <a:stretch>
            <a:fillRect/>
          </a:stretch>
        </p:blipFill>
        <p:spPr>
          <a:xfrm>
            <a:off x="10100310" y="234950"/>
            <a:ext cx="1762125" cy="33591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8" name="图片 7" descr="PPT封面 拷贝"/>
          <p:cNvPicPr>
            <a:picLocks noChangeAspect="1"/>
          </p:cNvPicPr>
          <p:nvPr userDrawn="1"/>
        </p:nvPicPr>
        <p:blipFill>
          <a:blip r:embed="rId8"/>
          <a:stretch>
            <a:fillRect/>
          </a:stretch>
        </p:blipFill>
        <p:spPr>
          <a:xfrm>
            <a:off x="0" y="0"/>
            <a:ext cx="12192000" cy="6858000"/>
          </a:xfrm>
          <a:prstGeom prst="rect">
            <a:avLst/>
          </a:prstGeom>
        </p:spPr>
      </p:pic>
      <p:pic>
        <p:nvPicPr>
          <p:cNvPr id="9" name="图片 8" descr="3"/>
          <p:cNvPicPr>
            <a:picLocks noChangeAspect="1"/>
          </p:cNvPicPr>
          <p:nvPr userDrawn="1"/>
        </p:nvPicPr>
        <p:blipFill>
          <a:blip r:embed="rId9"/>
          <a:stretch>
            <a:fillRect/>
          </a:stretch>
        </p:blipFill>
        <p:spPr>
          <a:xfrm>
            <a:off x="678180" y="3141345"/>
            <a:ext cx="8807450" cy="2936240"/>
          </a:xfrm>
          <a:prstGeom prst="rect">
            <a:avLst/>
          </a:prstGeom>
        </p:spPr>
      </p:pic>
      <p:pic>
        <p:nvPicPr>
          <p:cNvPr id="11" name="图片 10" descr="经传logo白色"/>
          <p:cNvPicPr>
            <a:picLocks noChangeAspect="1"/>
          </p:cNvPicPr>
          <p:nvPr userDrawn="1"/>
        </p:nvPicPr>
        <p:blipFill>
          <a:blip r:embed="rId10"/>
          <a:stretch>
            <a:fillRect/>
          </a:stretch>
        </p:blipFill>
        <p:spPr>
          <a:xfrm>
            <a:off x="314325" y="281305"/>
            <a:ext cx="1797685" cy="405765"/>
          </a:xfrm>
          <a:prstGeom prst="rect">
            <a:avLst/>
          </a:prstGeom>
        </p:spPr>
      </p:pic>
      <p:pic>
        <p:nvPicPr>
          <p:cNvPr id="10" name="图片 9" descr="龙头"/>
          <p:cNvPicPr>
            <a:picLocks noChangeAspect="1"/>
          </p:cNvPicPr>
          <p:nvPr userDrawn="1"/>
        </p:nvPicPr>
        <p:blipFill>
          <a:blip r:embed="rId11"/>
          <a:stretch>
            <a:fillRect/>
          </a:stretch>
        </p:blipFill>
        <p:spPr>
          <a:xfrm>
            <a:off x="10100310" y="234950"/>
            <a:ext cx="1762125" cy="3359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635" y="800100"/>
            <a:ext cx="12192635" cy="6057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何灶婵</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 执业编号:</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A1120622050001</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  风险提示:观点基于软件数据和理论模型分析，仅供参考，不构成</a:t>
            </a:r>
            <a:r>
              <a:rPr lang="zh-CN"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投资</a:t>
            </a:r>
            <a:r>
              <a:rPr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sym typeface="+mn-ea"/>
              </a:rPr>
              <a:t>建议，股市有风险，投资需谨慎。</a:t>
            </a:r>
            <a:endParaRPr lang="zh-CN" altLang="en-US" sz="1200">
              <a:solidFill>
                <a:schemeClr val="tx1">
                  <a:lumMod val="65000"/>
                  <a:lumOff val="35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6" name="图片 5" descr="PPT封面 拷贝"/>
          <p:cNvPicPr>
            <a:picLocks noChangeAspect="1"/>
          </p:cNvPicPr>
          <p:nvPr userDrawn="1"/>
        </p:nvPicPr>
        <p:blipFill>
          <a:blip r:embed="rId5"/>
          <a:stretch>
            <a:fillRect/>
          </a:stretch>
        </p:blipFill>
        <p:spPr>
          <a:xfrm>
            <a:off x="0" y="0"/>
            <a:ext cx="12192000" cy="6858000"/>
          </a:xfrm>
          <a:prstGeom prst="rect">
            <a:avLst/>
          </a:prstGeom>
        </p:spPr>
      </p:pic>
      <p:pic>
        <p:nvPicPr>
          <p:cNvPr id="7" name="图片 6" descr="4"/>
          <p:cNvPicPr>
            <a:picLocks noChangeAspect="1"/>
          </p:cNvPicPr>
          <p:nvPr userDrawn="1"/>
        </p:nvPicPr>
        <p:blipFill>
          <a:blip r:embed="rId6"/>
          <a:stretch>
            <a:fillRect/>
          </a:stretch>
        </p:blipFill>
        <p:spPr>
          <a:xfrm>
            <a:off x="1687513" y="2974340"/>
            <a:ext cx="8816975" cy="2508250"/>
          </a:xfrm>
          <a:prstGeom prst="rect">
            <a:avLst/>
          </a:prstGeom>
        </p:spPr>
      </p:pic>
      <p:sp>
        <p:nvSpPr>
          <p:cNvPr id="8" name="文本框 7"/>
          <p:cNvSpPr txBox="1"/>
          <p:nvPr userDrawn="1"/>
        </p:nvSpPr>
        <p:spPr>
          <a:xfrm>
            <a:off x="2128520" y="3119120"/>
            <a:ext cx="7934325" cy="2059940"/>
          </a:xfrm>
          <a:prstGeom prst="rect">
            <a:avLst/>
          </a:prstGeom>
          <a:noFill/>
        </p:spPr>
        <p:txBody>
          <a:bodyPr wrap="square" rtlCol="0">
            <a:spAutoFit/>
          </a:bodyPr>
          <a:lstStyle/>
          <a:p>
            <a:pPr fontAlgn="auto">
              <a:lnSpc>
                <a:spcPct val="160000"/>
              </a:lnSpc>
            </a:pPr>
            <a:r>
              <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rPr>
              <a:t>我司所有工作人员均不允许推荐股票、不允许承诺收益、不允许代客理财、不允许合作分成、不允许私下收款，如您发现有任何违规行为，可联系400-9088-988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a:solidFill>
                <a:schemeClr val="tx1">
                  <a:lumMod val="50000"/>
                  <a:lumOff val="50000"/>
                </a:schemeClr>
              </a:solidFill>
              <a:latin typeface="思源黑体 CN Light" panose="020B0300000000000000" charset="-122"/>
              <a:ea typeface="思源黑体 CN Light" panose="020B0300000000000000" charset="-122"/>
              <a:cs typeface="思源黑体 CN Light" panose="020B0300000000000000" charset="-122"/>
            </a:endParaRPr>
          </a:p>
        </p:txBody>
      </p:sp>
      <p:pic>
        <p:nvPicPr>
          <p:cNvPr id="16" name="图片 15" descr="经传logo白色"/>
          <p:cNvPicPr>
            <a:picLocks noChangeAspect="1"/>
          </p:cNvPicPr>
          <p:nvPr userDrawn="1"/>
        </p:nvPicPr>
        <p:blipFill>
          <a:blip r:embed="rId7"/>
          <a:stretch>
            <a:fillRect/>
          </a:stretch>
        </p:blipFill>
        <p:spPr>
          <a:xfrm>
            <a:off x="314325" y="281305"/>
            <a:ext cx="1797685" cy="405765"/>
          </a:xfrm>
          <a:prstGeom prst="rect">
            <a:avLst/>
          </a:prstGeom>
        </p:spPr>
      </p:pic>
      <p:sp>
        <p:nvSpPr>
          <p:cNvPr id="9" name="文本框 8"/>
          <p:cNvSpPr txBox="1"/>
          <p:nvPr userDrawn="1"/>
        </p:nvSpPr>
        <p:spPr>
          <a:xfrm>
            <a:off x="1855788" y="1877060"/>
            <a:ext cx="8480425" cy="937260"/>
          </a:xfrm>
          <a:prstGeom prst="rect">
            <a:avLst/>
          </a:prstGeom>
          <a:noFill/>
        </p:spPr>
        <p:txBody>
          <a:bodyPr wrap="square" rtlCol="0">
            <a:spAutoFit/>
          </a:bodyPr>
          <a:lstStyle/>
          <a:p>
            <a:r>
              <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rPr>
              <a:t>经传多赢,让投资遇见美好!</a:t>
            </a:r>
            <a:endParaRPr lang="zh-CN" altLang="en-US" sz="5500" b="1">
              <a:gradFill>
                <a:gsLst>
                  <a:gs pos="0">
                    <a:srgbClr val="FFEFCF"/>
                  </a:gs>
                  <a:gs pos="100000">
                    <a:srgbClr val="FFD585"/>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10" name="图片 9" descr="龙头"/>
          <p:cNvPicPr>
            <a:picLocks noChangeAspect="1"/>
          </p:cNvPicPr>
          <p:nvPr userDrawn="1"/>
        </p:nvPicPr>
        <p:blipFill>
          <a:blip r:embed="rId8"/>
          <a:stretch>
            <a:fillRect/>
          </a:stretch>
        </p:blipFill>
        <p:spPr>
          <a:xfrm>
            <a:off x="10100310" y="234950"/>
            <a:ext cx="1762125" cy="33591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7"/>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8"/>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9"/>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0"/>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1"/>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7.xml"/><Relationship Id="rId3" Type="http://schemas.openxmlformats.org/officeDocument/2006/relationships/image" Target="../media/image10.png"/><Relationship Id="rId2" Type="http://schemas.openxmlformats.org/officeDocument/2006/relationships/tags" Target="../tags/tag26.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3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40.xml"/><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tags" Target="../tags/tag41.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tags" Target="../tags/tag42.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tags" Target="../tags/tag43.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6.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tags" Target="../tags/tag30.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tags" Target="../tags/tag32.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7265" y="3206115"/>
            <a:ext cx="4048760" cy="553085"/>
          </a:xfrm>
          <a:prstGeom prst="rect">
            <a:avLst/>
          </a:prstGeom>
          <a:noFill/>
        </p:spPr>
        <p:txBody>
          <a:bodyPr wrap="square" rtlCol="0">
            <a:spAutoFit/>
          </a:bodyPr>
          <a:lstStyle/>
          <a:p>
            <a:r>
              <a:rPr lang="en-US" sz="3000" dirty="0">
                <a:solidFill>
                  <a:srgbClr val="C1662D"/>
                </a:solidFill>
                <a:latin typeface="思源黑体 CN Medium" panose="020B0600000000000000" charset="-122"/>
                <a:ea typeface="思源黑体 CN Medium" panose="020B0600000000000000" charset="-122"/>
                <a:sym typeface="+mn-ea"/>
              </a:rPr>
              <a:t>07</a:t>
            </a:r>
            <a:r>
              <a:rPr sz="3000" dirty="0">
                <a:solidFill>
                  <a:srgbClr val="C1662D"/>
                </a:solidFill>
                <a:latin typeface="思源黑体 CN Medium" panose="020B0600000000000000" charset="-122"/>
                <a:ea typeface="思源黑体 CN Medium" panose="020B0600000000000000" charset="-122"/>
                <a:sym typeface="+mn-ea"/>
              </a:rPr>
              <a:t>月</a:t>
            </a:r>
            <a:r>
              <a:rPr lang="en-US" sz="3000" dirty="0">
                <a:solidFill>
                  <a:srgbClr val="C1662D"/>
                </a:solidFill>
                <a:latin typeface="思源黑体 CN Medium" panose="020B0600000000000000" charset="-122"/>
                <a:ea typeface="思源黑体 CN Medium" panose="020B0600000000000000" charset="-122"/>
                <a:sym typeface="+mn-ea"/>
              </a:rPr>
              <a:t>14</a:t>
            </a:r>
            <a:r>
              <a:rPr sz="3000" dirty="0">
                <a:solidFill>
                  <a:srgbClr val="C1662D"/>
                </a:solidFill>
                <a:latin typeface="思源黑体 CN Medium" panose="020B0600000000000000" charset="-122"/>
                <a:ea typeface="思源黑体 CN Medium" panose="020B0600000000000000" charset="-122"/>
                <a:sym typeface="+mn-ea"/>
              </a:rPr>
              <a:t>日 </a:t>
            </a:r>
            <a:r>
              <a:rPr lang="en-US" sz="3000" dirty="0">
                <a:solidFill>
                  <a:srgbClr val="C1662D"/>
                </a:solidFill>
                <a:latin typeface="思源黑体 CN Medium" panose="020B0600000000000000" charset="-122"/>
                <a:ea typeface="思源黑体 CN Medium" panose="020B0600000000000000" charset="-122"/>
                <a:sym typeface="+mn-ea"/>
              </a:rPr>
              <a:t>20:15</a:t>
            </a:r>
            <a:endParaRPr lang="zh-CN" altLang="en-US" sz="3000" dirty="0">
              <a:solidFill>
                <a:srgbClr val="C1662D"/>
              </a:solidFill>
              <a:latin typeface="思源黑体 CN Medium" panose="020B0600000000000000" charset="-122"/>
              <a:ea typeface="思源黑体 CN Medium" panose="020B0600000000000000" charset="-122"/>
              <a:sym typeface="+mn-ea"/>
            </a:endParaRPr>
          </a:p>
        </p:txBody>
      </p:sp>
      <p:sp>
        <p:nvSpPr>
          <p:cNvPr id="2" name="文本框 1"/>
          <p:cNvSpPr txBox="1"/>
          <p:nvPr/>
        </p:nvSpPr>
        <p:spPr>
          <a:xfrm>
            <a:off x="709295" y="1771650"/>
            <a:ext cx="8692515" cy="1434465"/>
          </a:xfrm>
          <a:prstGeom prst="rect">
            <a:avLst/>
          </a:prstGeom>
          <a:noFill/>
        </p:spPr>
        <p:txBody>
          <a:bodyPr wrap="square" rtlCol="0">
            <a:noAutofit/>
          </a:bodyPr>
          <a:lstStyle/>
          <a:p>
            <a:pPr algn="l">
              <a:lnSpc>
                <a:spcPct val="100000"/>
              </a:lnSpc>
            </a:pP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龙头低吸</a:t>
            </a:r>
            <a:r>
              <a:rPr lang="en-US" altLang="zh-CN"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 </a:t>
            </a:r>
            <a:r>
              <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rPr>
              <a:t>赢在买卖</a:t>
            </a:r>
            <a:endParaRPr lang="zh-CN" altLang="en-US" sz="6000" dirty="0">
              <a:gradFill>
                <a:gsLst>
                  <a:gs pos="0">
                    <a:srgbClr val="FFEFCE"/>
                  </a:gs>
                  <a:gs pos="100000">
                    <a:srgbClr val="FFD585"/>
                  </a:gs>
                </a:gsLst>
                <a:lin ang="5400000" scaled="0"/>
              </a:gradFill>
              <a:latin typeface="思源黑体 CN Bold" panose="020B0800000000000000" charset="-122"/>
              <a:ea typeface="思源黑体 CN Bold" panose="020B0800000000000000" charset="-122"/>
              <a:cs typeface="思源黑体 CN Medium" panose="020B0600000000000000" charset="-122"/>
            </a:endParaRPr>
          </a:p>
        </p:txBody>
      </p:sp>
      <p:sp>
        <p:nvSpPr>
          <p:cNvPr id="7" name="文本框 6"/>
          <p:cNvSpPr txBox="1"/>
          <p:nvPr/>
        </p:nvSpPr>
        <p:spPr>
          <a:xfrm>
            <a:off x="1254760" y="4012565"/>
            <a:ext cx="1343660" cy="491490"/>
          </a:xfrm>
          <a:prstGeom prst="rect">
            <a:avLst/>
          </a:prstGeom>
          <a:noFill/>
        </p:spPr>
        <p:txBody>
          <a:bodyPr wrap="square" rtlCol="0">
            <a:spAutoFit/>
          </a:bodyPr>
          <a:lstStyle/>
          <a:p>
            <a:r>
              <a:rPr lang="zh-CN" altLang="en-US" sz="2600">
                <a:solidFill>
                  <a:srgbClr val="C1662D"/>
                </a:solidFill>
                <a:latin typeface="思源黑体 CN Medium" panose="020B0600000000000000" charset="-122"/>
                <a:ea typeface="思源黑体 CN Medium" panose="020B0600000000000000" charset="-122"/>
                <a:sym typeface="+mn-ea"/>
              </a:rPr>
              <a:t>何灶婵</a:t>
            </a:r>
            <a:endParaRPr lang="zh-CN" altLang="en-US" sz="2600">
              <a:solidFill>
                <a:srgbClr val="C1662D"/>
              </a:solidFill>
              <a:latin typeface="思源黑体 CN Medium" panose="020B0600000000000000" charset="-122"/>
              <a:ea typeface="思源黑体 CN Medium" panose="020B0600000000000000" charset="-122"/>
              <a:sym typeface="+mn-ea"/>
            </a:endParaRPr>
          </a:p>
        </p:txBody>
      </p:sp>
      <p:sp>
        <p:nvSpPr>
          <p:cNvPr id="10" name="文本框 9"/>
          <p:cNvSpPr txBox="1"/>
          <p:nvPr/>
        </p:nvSpPr>
        <p:spPr>
          <a:xfrm>
            <a:off x="2553970" y="4074160"/>
            <a:ext cx="3497580" cy="368300"/>
          </a:xfrm>
          <a:prstGeom prst="rect">
            <a:avLst/>
          </a:prstGeom>
          <a:noFill/>
        </p:spPr>
        <p:txBody>
          <a:bodyPr wrap="square" rtlCol="0">
            <a:spAutoFit/>
          </a:bodyPr>
          <a:lstStyle/>
          <a:p>
            <a:r>
              <a:rPr lang="zh-CN" altLang="en-US">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执业编号</a:t>
            </a:r>
            <a:r>
              <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rPr>
              <a:t>:A1120622050001</a:t>
            </a:r>
            <a:endParaRPr lang="en-US" altLang="zh-CN">
              <a:solidFill>
                <a:srgbClr val="C1662D"/>
              </a:solidFill>
              <a:latin typeface="思源黑体 CN Medium" panose="020B0600000000000000" charset="-122"/>
              <a:ea typeface="思源黑体 CN Medium" panose="020B0600000000000000" charset="-122"/>
              <a:cs typeface="思源黑体 CN Medium" panose="020B0600000000000000" charset="-122"/>
              <a:sym typeface="+mn-ea"/>
            </a:endParaRPr>
          </a:p>
        </p:txBody>
      </p:sp>
      <p:pic>
        <p:nvPicPr>
          <p:cNvPr id="15" name="图片 14"/>
          <p:cNvPicPr>
            <a:picLocks noChangeAspect="1"/>
          </p:cNvPicPr>
          <p:nvPr/>
        </p:nvPicPr>
        <p:blipFill>
          <a:blip r:embed="rId1"/>
          <a:stretch>
            <a:fillRect/>
          </a:stretch>
        </p:blipFill>
        <p:spPr>
          <a:xfrm>
            <a:off x="977265" y="4033520"/>
            <a:ext cx="314325" cy="619125"/>
          </a:xfrm>
          <a:prstGeom prst="rect">
            <a:avLst/>
          </a:prstGeom>
        </p:spPr>
      </p:pic>
      <p:sp>
        <p:nvSpPr>
          <p:cNvPr id="4" name="文本框 3"/>
          <p:cNvSpPr txBox="1"/>
          <p:nvPr>
            <p:custDataLst>
              <p:tags r:id="rId2"/>
            </p:custDataLst>
          </p:nvPr>
        </p:nvSpPr>
        <p:spPr>
          <a:xfrm>
            <a:off x="1254760" y="4544695"/>
            <a:ext cx="5708015" cy="1228725"/>
          </a:xfrm>
          <a:prstGeom prst="rect">
            <a:avLst/>
          </a:prstGeom>
          <a:noFill/>
        </p:spPr>
        <p:txBody>
          <a:bodyPr wrap="square" rtlCol="0">
            <a:noAutofit/>
          </a:bodyPr>
          <a:lstStyle/>
          <a:p>
            <a:pPr algn="just" fontAlgn="auto">
              <a:lnSpc>
                <a:spcPct val="130000"/>
              </a:lnSpc>
              <a:spcBef>
                <a:spcPts val="0"/>
              </a:spcBef>
              <a:spcAft>
                <a:spcPts val="0"/>
              </a:spcAft>
            </a:pP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资深投顾，金融专业出身，专注研究市场</a:t>
            </a:r>
            <a:r>
              <a:rPr lang="en-US" altLang="zh-CN"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10</a:t>
            </a:r>
            <a:r>
              <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rPr>
              <a:t>余年。对大盘研判有独特自我见解。独创翻倍超跌战法、龙头回马枪，方法实用易懂，服务专业用心，深受用户朋友的喜欢。</a:t>
            </a:r>
            <a:endParaRPr lang="zh-CN" altLang="en-US" sz="1600">
              <a:solidFill>
                <a:schemeClr val="tx1">
                  <a:lumMod val="85000"/>
                  <a:lumOff val="1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11" name="图片 10" descr="132_1725773815120"/>
          <p:cNvPicPr>
            <a:picLocks noChangeAspect="1"/>
          </p:cNvPicPr>
          <p:nvPr/>
        </p:nvPicPr>
        <p:blipFill>
          <a:blip r:embed="rId3"/>
          <a:stretch>
            <a:fillRect/>
          </a:stretch>
        </p:blipFill>
        <p:spPr>
          <a:xfrm>
            <a:off x="7161530" y="727710"/>
            <a:ext cx="3937635" cy="6858000"/>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61210" y="122555"/>
            <a:ext cx="8340090" cy="583565"/>
          </a:xfrm>
          <a:prstGeom prst="rect">
            <a:avLst/>
          </a:prstGeom>
          <a:noFill/>
        </p:spPr>
        <p:txBody>
          <a:bodyPr wrap="square" rtlCol="0">
            <a:spAutoFit/>
          </a:bodyPr>
          <a:p>
            <a:r>
              <a:rPr lang="en-US" altLang="zh-CN"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                  </a:t>
            </a:r>
            <a:r>
              <a:rPr lang="zh-CN" altLang="en-US"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选龙头股</a:t>
            </a:r>
            <a:endParaRPr lang="zh-CN" altLang="en-US"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endParaRPr>
          </a:p>
        </p:txBody>
      </p:sp>
      <p:sp>
        <p:nvSpPr>
          <p:cNvPr id="6" name="文本框 5"/>
          <p:cNvSpPr txBox="1"/>
          <p:nvPr/>
        </p:nvSpPr>
        <p:spPr>
          <a:xfrm>
            <a:off x="1250315" y="5944235"/>
            <a:ext cx="10402570" cy="639445"/>
          </a:xfrm>
          <a:prstGeom prst="rect">
            <a:avLst/>
          </a:prstGeom>
          <a:noFill/>
        </p:spPr>
        <p:txBody>
          <a:bodyPr wrap="square" rtlCol="0">
            <a:noAutofit/>
          </a:bodyPr>
          <a:p>
            <a:r>
              <a:rPr lang="en-US" altLang="zh-CN" sz="2000">
                <a:solidFill>
                  <a:srgbClr val="FF0000"/>
                </a:solidFill>
                <a:latin typeface="楷体" panose="02010609060101010101" charset="-122"/>
                <a:ea typeface="楷体" panose="02010609060101010101" charset="-122"/>
                <a:cs typeface="楷体" panose="02010609060101010101" charset="-122"/>
              </a:rPr>
              <a:t>         </a:t>
            </a:r>
            <a:endParaRPr lang="zh-CN" altLang="en-US" sz="2000">
              <a:solidFill>
                <a:srgbClr val="FF0000"/>
              </a:solidFill>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318770" y="1440180"/>
            <a:ext cx="11802745" cy="3857625"/>
          </a:xfrm>
          <a:prstGeom prst="rect">
            <a:avLst/>
          </a:prstGeom>
          <a:noFill/>
        </p:spPr>
        <p:txBody>
          <a:bodyPr wrap="square" rtlCol="0">
            <a:noAutofit/>
          </a:bodyPr>
          <a:p>
            <a:endParaRPr lang="zh-CN" altLang="en-US">
              <a:solidFill>
                <a:schemeClr val="tx1"/>
              </a:solidFill>
            </a:endParaRPr>
          </a:p>
          <a:p>
            <a:endParaRPr lang="zh-CN" altLang="en-US">
              <a:solidFill>
                <a:schemeClr val="tx1"/>
              </a:solidFill>
            </a:endParaRPr>
          </a:p>
        </p:txBody>
      </p:sp>
      <p:pic>
        <p:nvPicPr>
          <p:cNvPr id="5" name="图片 4"/>
          <p:cNvPicPr>
            <a:picLocks noChangeAspect="1"/>
          </p:cNvPicPr>
          <p:nvPr/>
        </p:nvPicPr>
        <p:blipFill>
          <a:blip r:embed="rId1"/>
          <a:stretch>
            <a:fillRect/>
          </a:stretch>
        </p:blipFill>
        <p:spPr>
          <a:xfrm>
            <a:off x="1710055" y="902970"/>
            <a:ext cx="9304020" cy="5431155"/>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57270" y="131445"/>
            <a:ext cx="4491990" cy="432435"/>
          </a:xfrm>
          <a:prstGeom prst="rect">
            <a:avLst/>
          </a:prstGeom>
          <a:noFill/>
        </p:spPr>
        <p:txBody>
          <a:bodyPr wrap="square" rtlCol="0">
            <a:noAutofit/>
          </a:bodyPr>
          <a:p>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用户反馈</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7" name="文本框 6"/>
          <p:cNvSpPr txBox="1"/>
          <p:nvPr/>
        </p:nvSpPr>
        <p:spPr>
          <a:xfrm>
            <a:off x="5047615" y="6207760"/>
            <a:ext cx="5946140" cy="1784350"/>
          </a:xfrm>
          <a:prstGeom prst="rect">
            <a:avLst/>
          </a:prstGeom>
          <a:noFill/>
        </p:spPr>
        <p:txBody>
          <a:bodyPr wrap="square" rtlCol="0">
            <a:noAutofit/>
          </a:bodyPr>
          <a:p>
            <a:r>
              <a:rPr lang="zh-CN" altLang="en-US" sz="1200"/>
              <a:t>以上为特定客户、特定时间区间的历史业绩，个别情况不代表普遍现象，个股历史涨幅不预示其未来表现，过往收益亦不代表未来收益承诺。市场有风险，投资需谨慎</a:t>
            </a:r>
            <a:r>
              <a:rPr lang="en-US" altLang="zh-CN" sz="1200"/>
              <a:t>!</a:t>
            </a:r>
            <a:endParaRPr lang="en-US" altLang="zh-CN" sz="1200"/>
          </a:p>
        </p:txBody>
      </p:sp>
      <p:pic>
        <p:nvPicPr>
          <p:cNvPr id="5" name="图片 4"/>
          <p:cNvPicPr>
            <a:picLocks noChangeAspect="1"/>
          </p:cNvPicPr>
          <p:nvPr/>
        </p:nvPicPr>
        <p:blipFill>
          <a:blip r:embed="rId1"/>
          <a:stretch>
            <a:fillRect/>
          </a:stretch>
        </p:blipFill>
        <p:spPr>
          <a:xfrm>
            <a:off x="841375" y="1136650"/>
            <a:ext cx="3557270" cy="4698365"/>
          </a:xfrm>
          <a:prstGeom prst="rect">
            <a:avLst/>
          </a:prstGeom>
        </p:spPr>
      </p:pic>
      <p:pic>
        <p:nvPicPr>
          <p:cNvPr id="8" name="图片 7"/>
          <p:cNvPicPr>
            <a:picLocks noChangeAspect="1"/>
          </p:cNvPicPr>
          <p:nvPr/>
        </p:nvPicPr>
        <p:blipFill>
          <a:blip r:embed="rId2"/>
          <a:stretch>
            <a:fillRect/>
          </a:stretch>
        </p:blipFill>
        <p:spPr>
          <a:xfrm>
            <a:off x="4452620" y="1137285"/>
            <a:ext cx="4057650" cy="4872990"/>
          </a:xfrm>
          <a:prstGeom prst="rect">
            <a:avLst/>
          </a:prstGeom>
        </p:spPr>
      </p:pic>
      <p:pic>
        <p:nvPicPr>
          <p:cNvPr id="9" name="图片 8"/>
          <p:cNvPicPr>
            <a:picLocks noChangeAspect="1"/>
          </p:cNvPicPr>
          <p:nvPr/>
        </p:nvPicPr>
        <p:blipFill>
          <a:blip r:embed="rId3"/>
          <a:stretch>
            <a:fillRect/>
          </a:stretch>
        </p:blipFill>
        <p:spPr>
          <a:xfrm>
            <a:off x="8564245" y="1163955"/>
            <a:ext cx="3458210" cy="4772025"/>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27755" y="68580"/>
            <a:ext cx="6893560" cy="848995"/>
          </a:xfrm>
          <a:prstGeom prst="rect">
            <a:avLst/>
          </a:prstGeom>
          <a:noFill/>
        </p:spPr>
        <p:txBody>
          <a:bodyPr wrap="square" rtlCol="0">
            <a:noAutofit/>
          </a:bodyPr>
          <a:p>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龙头精选要素</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6" name="文本框 5"/>
          <p:cNvSpPr txBox="1"/>
          <p:nvPr/>
        </p:nvSpPr>
        <p:spPr>
          <a:xfrm>
            <a:off x="989965" y="1306830"/>
            <a:ext cx="11075670" cy="5053965"/>
          </a:xfrm>
          <a:prstGeom prst="rect">
            <a:avLst/>
          </a:prstGeom>
          <a:noFill/>
        </p:spPr>
        <p:txBody>
          <a:bodyPr wrap="square" rtlCol="0">
            <a:noAutofit/>
          </a:bodyPr>
          <a:p>
            <a:r>
              <a:rPr lang="en-US" altLang="zh-CN"/>
              <a:t>1</a:t>
            </a:r>
            <a:r>
              <a:rPr lang="zh-CN" altLang="en-US"/>
              <a:t>、实体涨停板，双龙更佳</a:t>
            </a:r>
            <a:endParaRPr lang="zh-CN" altLang="en-US"/>
          </a:p>
          <a:p>
            <a:r>
              <a:rPr lang="en-US" altLang="zh-CN"/>
              <a:t>2</a:t>
            </a:r>
            <a:r>
              <a:rPr lang="zh-CN" altLang="en-US"/>
              <a:t>、底部筹码集中，没松动</a:t>
            </a:r>
            <a:endParaRPr lang="zh-CN" altLang="en-US"/>
          </a:p>
          <a:p>
            <a:r>
              <a:rPr lang="en-US" altLang="zh-CN"/>
              <a:t>3</a:t>
            </a:r>
            <a:r>
              <a:rPr lang="zh-CN" altLang="en-US"/>
              <a:t>、震荡回调过程中资金红肥绿瘦，控盘增加</a:t>
            </a:r>
            <a:endParaRPr lang="zh-CN" altLang="en-US"/>
          </a:p>
          <a:p>
            <a:r>
              <a:rPr lang="en-US" altLang="zh-CN"/>
              <a:t>4</a:t>
            </a:r>
            <a:r>
              <a:rPr lang="zh-CN" altLang="en-US"/>
              <a:t>、优选第一波启动后回踩</a:t>
            </a:r>
            <a:endParaRPr lang="zh-CN" altLang="en-US"/>
          </a:p>
          <a:p>
            <a:endParaRPr lang="zh-CN" altLang="en-US"/>
          </a:p>
          <a:p>
            <a:endParaRPr lang="zh-CN" altLang="en-US"/>
          </a:p>
          <a:p>
            <a:endParaRPr lang="zh-CN" altLang="en-US"/>
          </a:p>
          <a:p>
            <a:r>
              <a:rPr lang="zh-CN" altLang="en-US">
                <a:solidFill>
                  <a:srgbClr val="FF0000"/>
                </a:solidFill>
              </a:rPr>
              <a:t>买点信号（水下低吸）</a:t>
            </a:r>
            <a:endParaRPr lang="zh-CN" altLang="en-US">
              <a:solidFill>
                <a:srgbClr val="FF0000"/>
              </a:solidFill>
            </a:endParaRPr>
          </a:p>
          <a:p>
            <a:endParaRPr lang="zh-CN" altLang="en-US"/>
          </a:p>
          <a:p>
            <a:r>
              <a:rPr lang="en-US" altLang="zh-CN"/>
              <a:t>1</a:t>
            </a:r>
            <a:r>
              <a:rPr lang="zh-CN" altLang="en-US"/>
              <a:t>、回踩支撑，强势行情回踩</a:t>
            </a:r>
            <a:r>
              <a:rPr lang="en-US" altLang="zh-CN"/>
              <a:t>5</a:t>
            </a:r>
            <a:r>
              <a:rPr lang="zh-CN" altLang="en-US"/>
              <a:t>日线</a:t>
            </a:r>
            <a:r>
              <a:rPr lang="en-US" altLang="zh-CN"/>
              <a:t>/</a:t>
            </a:r>
            <a:r>
              <a:rPr lang="zh-CN" altLang="en-US"/>
              <a:t>蓝线</a:t>
            </a:r>
            <a:r>
              <a:rPr lang="en-US" altLang="zh-CN"/>
              <a:t>/</a:t>
            </a:r>
            <a:r>
              <a:rPr lang="zh-CN" altLang="en-US"/>
              <a:t>缺口</a:t>
            </a:r>
            <a:endParaRPr lang="zh-CN" altLang="en-US"/>
          </a:p>
          <a:p>
            <a:r>
              <a:rPr lang="en-US" altLang="zh-CN"/>
              <a:t>2</a:t>
            </a:r>
            <a:r>
              <a:rPr lang="zh-CN" altLang="en-US"/>
              <a:t>、金叉、蓝线</a:t>
            </a:r>
            <a:r>
              <a:rPr lang="en-US" altLang="zh-CN"/>
              <a:t>/</a:t>
            </a:r>
            <a:r>
              <a:rPr lang="zh-CN" altLang="en-US"/>
              <a:t>熊线上移代表启动，是加仓信号</a:t>
            </a:r>
            <a:endParaRPr lang="zh-CN" altLang="en-US"/>
          </a:p>
          <a:p>
            <a:r>
              <a:rPr lang="en-US" altLang="zh-CN"/>
              <a:t>3</a:t>
            </a:r>
            <a:r>
              <a:rPr lang="zh-CN" altLang="en-US"/>
              <a:t>、盘中</a:t>
            </a:r>
            <a:r>
              <a:rPr lang="en-US" altLang="zh-CN"/>
              <a:t>T0</a:t>
            </a:r>
            <a:r>
              <a:rPr lang="zh-CN" altLang="en-US"/>
              <a:t>买点</a:t>
            </a:r>
            <a:endParaRPr lang="zh-CN" altLang="en-US"/>
          </a:p>
          <a:p>
            <a:endParaRPr lang="zh-CN" altLang="en-US"/>
          </a:p>
          <a:p>
            <a:r>
              <a:rPr lang="zh-CN" altLang="en-US">
                <a:solidFill>
                  <a:srgbClr val="FF0000"/>
                </a:solidFill>
              </a:rPr>
              <a:t>卖点信号（有盈利卖出都是正确）</a:t>
            </a:r>
            <a:endParaRPr lang="zh-CN" altLang="en-US">
              <a:solidFill>
                <a:srgbClr val="FF0000"/>
              </a:solidFill>
            </a:endParaRPr>
          </a:p>
          <a:p>
            <a:r>
              <a:rPr lang="en-US" altLang="zh-CN"/>
              <a:t>1</a:t>
            </a:r>
            <a:r>
              <a:rPr lang="zh-CN" altLang="en-US"/>
              <a:t>、若是把握到涨停板个股，第二天不能继续封板，则是减仓信号</a:t>
            </a:r>
            <a:endParaRPr lang="zh-CN" altLang="en-US"/>
          </a:p>
          <a:p>
            <a:r>
              <a:rPr lang="en-US" altLang="zh-CN"/>
              <a:t>(</a:t>
            </a:r>
            <a:r>
              <a:rPr lang="zh-CN" altLang="en-US"/>
              <a:t>当日反复炸板，尾盘封板也是减仓信号，第二天容易闷杀</a:t>
            </a:r>
            <a:r>
              <a:rPr lang="en-US" altLang="zh-CN"/>
              <a:t>)</a:t>
            </a:r>
            <a:endParaRPr lang="zh-CN" altLang="en-US"/>
          </a:p>
          <a:p>
            <a:r>
              <a:rPr lang="en-US" altLang="zh-CN"/>
              <a:t>2</a:t>
            </a:r>
            <a:r>
              <a:rPr lang="zh-CN" altLang="en-US"/>
              <a:t>、前高压力</a:t>
            </a:r>
            <a:endParaRPr lang="zh-CN" altLang="en-US"/>
          </a:p>
          <a:p>
            <a:r>
              <a:rPr lang="en-US" altLang="zh-CN"/>
              <a:t>3</a:t>
            </a:r>
            <a:r>
              <a:rPr lang="zh-CN" altLang="en-US"/>
              <a:t>、熊线兜底</a:t>
            </a:r>
            <a:endParaRPr lang="zh-CN" altLang="en-US"/>
          </a:p>
          <a:p>
            <a:endParaRPr lang="zh-CN" altLang="en-US"/>
          </a:p>
          <a:p>
            <a:endParaRPr lang="zh-CN" altLang="en-US"/>
          </a:p>
          <a:p>
            <a:endParaRPr lang="zh-CN" altLang="en-US"/>
          </a:p>
        </p:txBody>
      </p:sp>
      <p:sp>
        <p:nvSpPr>
          <p:cNvPr id="4" name="文本框 3"/>
          <p:cNvSpPr txBox="1"/>
          <p:nvPr/>
        </p:nvSpPr>
        <p:spPr>
          <a:xfrm>
            <a:off x="1924050" y="5903595"/>
            <a:ext cx="8214995" cy="732155"/>
          </a:xfrm>
          <a:prstGeom prst="rect">
            <a:avLst/>
          </a:prstGeom>
          <a:noFill/>
        </p:spPr>
        <p:txBody>
          <a:bodyPr wrap="square" rtlCol="0">
            <a:noAutofit/>
          </a:bodyPr>
          <a:p>
            <a:endParaRPr lang="zh-CN" altLang="en-US" dirty="0" smtClean="0">
              <a:solidFill>
                <a:schemeClr val="tx1"/>
              </a:solidFill>
              <a:sym typeface="+mn-ea"/>
            </a:endParaRPr>
          </a:p>
        </p:txBody>
      </p:sp>
      <p:pic>
        <p:nvPicPr>
          <p:cNvPr id="3" name="图片 2"/>
          <p:cNvPicPr>
            <a:picLocks noChangeAspect="1"/>
          </p:cNvPicPr>
          <p:nvPr/>
        </p:nvPicPr>
        <p:blipFill>
          <a:blip r:embed="rId1"/>
          <a:stretch>
            <a:fillRect/>
          </a:stretch>
        </p:blipFill>
        <p:spPr>
          <a:xfrm>
            <a:off x="7670165" y="917575"/>
            <a:ext cx="4663440" cy="4413250"/>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03</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506855" y="2926715"/>
            <a:ext cx="9512300" cy="1106805"/>
          </a:xfrm>
          <a:prstGeom prst="rect">
            <a:avLst/>
          </a:prstGeom>
          <a:noFill/>
        </p:spPr>
        <p:txBody>
          <a:bodyPr wrap="square" rtlCol="0">
            <a:spAutoFit/>
          </a:bodyPr>
          <a:lstStyle/>
          <a:p>
            <a:pPr algn="ctr"/>
            <a:r>
              <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启动龙头双龙起爆战法</a:t>
            </a:r>
            <a:endParaRPr lang="zh-CN"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99080" y="131445"/>
            <a:ext cx="6956425" cy="432435"/>
          </a:xfrm>
          <a:prstGeom prst="rect">
            <a:avLst/>
          </a:prstGeom>
          <a:noFill/>
        </p:spPr>
        <p:txBody>
          <a:bodyPr wrap="square" rtlCol="0">
            <a:noAutofit/>
          </a:bodyPr>
          <a:p>
            <a:r>
              <a:rPr lang="zh-CN" altLang="en-US" sz="3600">
                <a:gradFill>
                  <a:gsLst>
                    <a:gs pos="0">
                      <a:srgbClr val="FFF8E4"/>
                    </a:gs>
                    <a:gs pos="100000">
                      <a:srgbClr val="F1DAAC"/>
                    </a:gs>
                  </a:gsLst>
                  <a:lin ang="0" scaled="0"/>
                </a:gradFill>
                <a:latin typeface="思源黑体 CN Heavy" panose="020B0A00000000000000" pitchFamily="34" charset="-122"/>
                <a:ea typeface="思源黑体 CN Heavy" panose="020B0A00000000000000" pitchFamily="34" charset="-122"/>
                <a:sym typeface="+mn-ea"/>
              </a:rPr>
              <a:t>启动龙头双龙起爆战法买点</a:t>
            </a:r>
            <a:endParaRPr lang="zh-CN" altLang="en-US" sz="3600">
              <a:gradFill>
                <a:gsLst>
                  <a:gs pos="0">
                    <a:srgbClr val="FFF8E4"/>
                  </a:gs>
                  <a:gs pos="100000">
                    <a:srgbClr val="F1DAAC"/>
                  </a:gs>
                </a:gsLst>
                <a:lin ang="0" scaled="0"/>
              </a:gradFill>
              <a:latin typeface="思源黑体 CN Heavy" panose="020B0A00000000000000" pitchFamily="34" charset="-122"/>
              <a:ea typeface="思源黑体 CN Heavy" panose="020B0A00000000000000" pitchFamily="34" charset="-122"/>
            </a:endParaRPr>
          </a:p>
          <a:p>
            <a:endParaRPr lang="zh-CN" altLang="en-US" sz="3600" spc="-200" dirty="0">
              <a:gradFill>
                <a:gsLst>
                  <a:gs pos="0">
                    <a:srgbClr val="FFF8E4"/>
                  </a:gs>
                  <a:gs pos="100000">
                    <a:srgbClr val="F1DAAC"/>
                  </a:gs>
                </a:gsLst>
                <a:lin ang="0" scaled="0"/>
              </a:gradFill>
              <a:latin typeface="思源黑体 CN Heavy" panose="020B0A00000000000000" pitchFamily="34" charset="-122"/>
              <a:ea typeface="思源黑体 CN Heavy" panose="020B0A00000000000000" pitchFamily="34" charset="-122"/>
              <a:cs typeface="思源黑体 CN Bold" panose="020B0800000000000000" charset="-122"/>
            </a:endParaRPr>
          </a:p>
        </p:txBody>
      </p:sp>
      <p:sp>
        <p:nvSpPr>
          <p:cNvPr id="7" name="文本框 6"/>
          <p:cNvSpPr txBox="1"/>
          <p:nvPr/>
        </p:nvSpPr>
        <p:spPr>
          <a:xfrm>
            <a:off x="5047615" y="6207760"/>
            <a:ext cx="5946140" cy="1784350"/>
          </a:xfrm>
          <a:prstGeom prst="rect">
            <a:avLst/>
          </a:prstGeom>
          <a:noFill/>
        </p:spPr>
        <p:txBody>
          <a:bodyPr wrap="square" rtlCol="0">
            <a:noAutofit/>
          </a:bodyPr>
          <a:p>
            <a:endParaRPr lang="en-US" altLang="zh-CN" sz="1200"/>
          </a:p>
        </p:txBody>
      </p:sp>
      <p:pic>
        <p:nvPicPr>
          <p:cNvPr id="6" name="图片 5"/>
          <p:cNvPicPr>
            <a:picLocks noChangeAspect="1"/>
          </p:cNvPicPr>
          <p:nvPr/>
        </p:nvPicPr>
        <p:blipFill>
          <a:blip r:embed="rId1"/>
          <a:stretch>
            <a:fillRect/>
          </a:stretch>
        </p:blipFill>
        <p:spPr>
          <a:xfrm>
            <a:off x="128270" y="958850"/>
            <a:ext cx="7600315" cy="4204335"/>
          </a:xfrm>
          <a:prstGeom prst="rect">
            <a:avLst/>
          </a:prstGeom>
        </p:spPr>
      </p:pic>
      <p:sp>
        <p:nvSpPr>
          <p:cNvPr id="8" name="文本框 7"/>
          <p:cNvSpPr txBox="1"/>
          <p:nvPr/>
        </p:nvSpPr>
        <p:spPr>
          <a:xfrm>
            <a:off x="838835" y="6007100"/>
            <a:ext cx="10002520" cy="467360"/>
          </a:xfrm>
          <a:prstGeom prst="rect">
            <a:avLst/>
          </a:prstGeom>
          <a:noFill/>
        </p:spPr>
        <p:txBody>
          <a:bodyPr wrap="square" rtlCol="0">
            <a:noAutofit/>
          </a:bodyPr>
          <a:p>
            <a:r>
              <a:rPr lang="zh-CN" altLang="en-US"/>
              <a:t>买点</a:t>
            </a:r>
            <a:r>
              <a:rPr lang="en-US" altLang="zh-CN"/>
              <a:t>1</a:t>
            </a:r>
            <a:r>
              <a:rPr lang="zh-CN" altLang="en-US"/>
              <a:t>：个股符合启动</a:t>
            </a:r>
            <a:r>
              <a:rPr lang="zh-CN" altLang="en-US">
                <a:sym typeface="+mn-ea"/>
              </a:rPr>
              <a:t>龙头双龙起爆模型，个股在洗盘过程中出现</a:t>
            </a:r>
            <a:r>
              <a:rPr lang="en-US" altLang="zh-CN">
                <a:sym typeface="+mn-ea"/>
              </a:rPr>
              <a:t>T0</a:t>
            </a:r>
            <a:r>
              <a:rPr lang="zh-CN" altLang="en-US">
                <a:sym typeface="+mn-ea"/>
              </a:rPr>
              <a:t>买点信号，是一个试仓点</a:t>
            </a:r>
            <a:endParaRPr lang="zh-CN" altLang="en-US"/>
          </a:p>
          <a:p>
            <a:endParaRPr lang="zh-CN" altLang="en-US"/>
          </a:p>
        </p:txBody>
      </p:sp>
      <p:pic>
        <p:nvPicPr>
          <p:cNvPr id="9" name="图片 8"/>
          <p:cNvPicPr>
            <a:picLocks noChangeAspect="1"/>
          </p:cNvPicPr>
          <p:nvPr/>
        </p:nvPicPr>
        <p:blipFill>
          <a:blip r:embed="rId2"/>
          <a:stretch>
            <a:fillRect/>
          </a:stretch>
        </p:blipFill>
        <p:spPr>
          <a:xfrm>
            <a:off x="5252720" y="1877695"/>
            <a:ext cx="6881495" cy="4051935"/>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16965" y="784225"/>
            <a:ext cx="9878060" cy="4956810"/>
          </a:xfrm>
          <a:prstGeom prst="rect">
            <a:avLst/>
          </a:prstGeom>
        </p:spPr>
      </p:pic>
      <p:sp>
        <p:nvSpPr>
          <p:cNvPr id="4" name="文本框 3"/>
          <p:cNvSpPr txBox="1"/>
          <p:nvPr/>
        </p:nvSpPr>
        <p:spPr>
          <a:xfrm>
            <a:off x="1191895" y="5924550"/>
            <a:ext cx="9712960" cy="1061085"/>
          </a:xfrm>
          <a:prstGeom prst="rect">
            <a:avLst/>
          </a:prstGeom>
          <a:noFill/>
        </p:spPr>
        <p:txBody>
          <a:bodyPr wrap="square" rtlCol="0">
            <a:noAutofit/>
          </a:bodyPr>
          <a:p>
            <a:r>
              <a:rPr lang="zh-CN" altLang="en-US">
                <a:sym typeface="+mn-ea"/>
              </a:rPr>
              <a:t>买点</a:t>
            </a:r>
            <a:r>
              <a:rPr lang="en-US" altLang="zh-CN">
                <a:sym typeface="+mn-ea"/>
              </a:rPr>
              <a:t>2</a:t>
            </a:r>
            <a:r>
              <a:rPr lang="zh-CN" altLang="en-US">
                <a:sym typeface="+mn-ea"/>
              </a:rPr>
              <a:t>：个股符合启动龙头双龙起爆战法模型，在震荡回调过程中，回踩短线支撑点（缺口、熊线、蓝线、</a:t>
            </a:r>
            <a:r>
              <a:rPr lang="en-US" altLang="zh-CN">
                <a:sym typeface="+mn-ea"/>
              </a:rPr>
              <a:t>5</a:t>
            </a:r>
            <a:r>
              <a:rPr lang="zh-CN" altLang="en-US">
                <a:sym typeface="+mn-ea"/>
              </a:rPr>
              <a:t>日线等），双支撑更佳。</a:t>
            </a:r>
            <a:endParaRPr lang="zh-CN" altLang="en-US"/>
          </a:p>
          <a:p>
            <a:endParaRPr lang="zh-CN" altLang="en-US"/>
          </a:p>
        </p:txBody>
      </p:sp>
      <p:sp>
        <p:nvSpPr>
          <p:cNvPr id="5" name="文本框 4"/>
          <p:cNvSpPr txBox="1"/>
          <p:nvPr/>
        </p:nvSpPr>
        <p:spPr>
          <a:xfrm>
            <a:off x="3121025" y="156845"/>
            <a:ext cx="6159500" cy="950595"/>
          </a:xfrm>
          <a:prstGeom prst="rect">
            <a:avLst/>
          </a:prstGeom>
          <a:noFill/>
        </p:spPr>
        <p:txBody>
          <a:bodyPr wrap="square" rtlCol="0">
            <a:noAutofit/>
          </a:bodyPr>
          <a:p>
            <a:r>
              <a:rPr lang="zh-CN" altLang="en-US" sz="3200">
                <a:gradFill>
                  <a:gsLst>
                    <a:gs pos="0">
                      <a:srgbClr val="FFF8E4"/>
                    </a:gs>
                    <a:gs pos="100000">
                      <a:srgbClr val="F1DAAC"/>
                    </a:gs>
                  </a:gsLst>
                  <a:lin ang="0" scaled="0"/>
                </a:gradFill>
                <a:latin typeface="思源黑体 CN Heavy" panose="020B0A00000000000000" pitchFamily="34" charset="-122"/>
                <a:ea typeface="思源黑体 CN Heavy" panose="020B0A00000000000000" pitchFamily="34" charset="-122"/>
                <a:sym typeface="+mn-ea"/>
              </a:rPr>
              <a:t>启动龙头双龙起爆战法买点</a:t>
            </a:r>
            <a:endParaRPr lang="zh-CN" altLang="en-US" sz="3200">
              <a:gradFill>
                <a:gsLst>
                  <a:gs pos="0">
                    <a:srgbClr val="FFF8E4"/>
                  </a:gs>
                  <a:gs pos="100000">
                    <a:srgbClr val="F1DAAC"/>
                  </a:gs>
                </a:gsLst>
                <a:lin ang="0" scaled="0"/>
              </a:gradFill>
              <a:latin typeface="思源黑体 CN Heavy" panose="020B0A00000000000000" pitchFamily="34" charset="-122"/>
              <a:ea typeface="思源黑体 CN Heavy" panose="020B0A00000000000000" pitchFamily="34" charset="-122"/>
            </a:endParaRPr>
          </a:p>
          <a:p>
            <a:endParaRPr lang="zh-CN" altLang="en-US" sz="3200">
              <a:gradFill>
                <a:gsLst>
                  <a:gs pos="0">
                    <a:srgbClr val="FFF8E4"/>
                  </a:gs>
                  <a:gs pos="100000">
                    <a:srgbClr val="F1DAAC"/>
                  </a:gs>
                </a:gsLst>
                <a:lin ang="0" scaled="0"/>
              </a:gradFill>
              <a:latin typeface="思源黑体 CN Heavy" panose="020B0A00000000000000" pitchFamily="34" charset="-122"/>
              <a:ea typeface="思源黑体 CN Heavy" panose="020B0A00000000000000" pitchFamily="34"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1895" y="5741035"/>
            <a:ext cx="9712960" cy="1244600"/>
          </a:xfrm>
          <a:prstGeom prst="rect">
            <a:avLst/>
          </a:prstGeom>
          <a:noFill/>
        </p:spPr>
        <p:txBody>
          <a:bodyPr wrap="square" rtlCol="0">
            <a:noAutofit/>
          </a:bodyPr>
          <a:p>
            <a:r>
              <a:rPr lang="en-US" altLang="zh-CN">
                <a:sym typeface="+mn-ea"/>
              </a:rPr>
              <a:t>1</a:t>
            </a:r>
            <a:r>
              <a:rPr lang="zh-CN" altLang="en-US">
                <a:sym typeface="+mn-ea"/>
              </a:rPr>
              <a:t>、涨停板第二天不能继续涨停，收阴线，则是减半仓，熊线兜底</a:t>
            </a:r>
            <a:endParaRPr lang="zh-CN" altLang="en-US"/>
          </a:p>
          <a:p>
            <a:r>
              <a:rPr lang="en-US" altLang="zh-CN">
                <a:sym typeface="+mn-ea"/>
              </a:rPr>
              <a:t>2</a:t>
            </a:r>
            <a:r>
              <a:rPr lang="zh-CN" altLang="en-US">
                <a:sym typeface="+mn-ea"/>
              </a:rPr>
              <a:t>、涨停板当天反复炸板或</a:t>
            </a:r>
            <a:r>
              <a:rPr lang="en-US" altLang="zh-CN">
                <a:sym typeface="+mn-ea"/>
              </a:rPr>
              <a:t>2</a:t>
            </a:r>
            <a:r>
              <a:rPr lang="zh-CN" altLang="en-US">
                <a:sym typeface="+mn-ea"/>
              </a:rPr>
              <a:t>点半后封板，则减半仓，熊线兜底</a:t>
            </a:r>
            <a:endParaRPr lang="zh-CN" altLang="en-US"/>
          </a:p>
          <a:p>
            <a:endParaRPr lang="zh-CN" altLang="en-US"/>
          </a:p>
        </p:txBody>
      </p:sp>
      <p:pic>
        <p:nvPicPr>
          <p:cNvPr id="2" name="图片 1"/>
          <p:cNvPicPr>
            <a:picLocks noChangeAspect="1"/>
          </p:cNvPicPr>
          <p:nvPr/>
        </p:nvPicPr>
        <p:blipFill>
          <a:blip r:embed="rId1"/>
          <a:stretch>
            <a:fillRect/>
          </a:stretch>
        </p:blipFill>
        <p:spPr>
          <a:xfrm>
            <a:off x="1356995" y="716280"/>
            <a:ext cx="10280015" cy="4987925"/>
          </a:xfrm>
          <a:prstGeom prst="rect">
            <a:avLst/>
          </a:prstGeom>
        </p:spPr>
      </p:pic>
      <p:sp>
        <p:nvSpPr>
          <p:cNvPr id="5" name="文本框 4"/>
          <p:cNvSpPr txBox="1"/>
          <p:nvPr/>
        </p:nvSpPr>
        <p:spPr>
          <a:xfrm>
            <a:off x="3636010" y="200025"/>
            <a:ext cx="6038215" cy="916305"/>
          </a:xfrm>
          <a:prstGeom prst="rect">
            <a:avLst/>
          </a:prstGeom>
          <a:noFill/>
        </p:spPr>
        <p:txBody>
          <a:bodyPr wrap="square" rtlCol="0">
            <a:noAutofit/>
          </a:bodyPr>
          <a:p>
            <a:r>
              <a:rPr lang="zh-CN" altLang="en-US" sz="2800">
                <a:gradFill>
                  <a:gsLst>
                    <a:gs pos="0">
                      <a:srgbClr val="FFF8E4"/>
                    </a:gs>
                    <a:gs pos="100000">
                      <a:srgbClr val="F1DAAC"/>
                    </a:gs>
                  </a:gsLst>
                  <a:lin ang="0" scaled="0"/>
                </a:gradFill>
                <a:latin typeface="思源黑体 CN Heavy" panose="020B0A00000000000000" pitchFamily="34" charset="-122"/>
                <a:ea typeface="思源黑体 CN Heavy" panose="020B0A00000000000000" pitchFamily="34" charset="-122"/>
                <a:sym typeface="+mn-ea"/>
              </a:rPr>
              <a:t>启动龙头双龙起爆战法卖点</a:t>
            </a:r>
            <a:endParaRPr lang="zh-CN" altLang="en-US" sz="2800">
              <a:gradFill>
                <a:gsLst>
                  <a:gs pos="0">
                    <a:srgbClr val="FFF8E4"/>
                  </a:gs>
                  <a:gs pos="100000">
                    <a:srgbClr val="F1DAAC"/>
                  </a:gs>
                </a:gsLst>
                <a:lin ang="0" scaled="0"/>
              </a:gradFill>
              <a:latin typeface="思源黑体 CN Heavy" panose="020B0A00000000000000" pitchFamily="34" charset="-122"/>
              <a:ea typeface="思源黑体 CN Heavy" panose="020B0A00000000000000" pitchFamily="34" charset="-122"/>
            </a:endParaRPr>
          </a:p>
          <a:p>
            <a:endParaRPr lang="zh-CN" altLang="en-US" sz="2800">
              <a:gradFill>
                <a:gsLst>
                  <a:gs pos="0">
                    <a:srgbClr val="FFF8E4"/>
                  </a:gs>
                  <a:gs pos="100000">
                    <a:srgbClr val="F1DAAC"/>
                  </a:gs>
                </a:gsLst>
                <a:lin ang="0" scaled="0"/>
              </a:gradFill>
              <a:latin typeface="思源黑体 CN Heavy" panose="020B0A00000000000000" pitchFamily="34" charset="-122"/>
              <a:ea typeface="思源黑体 CN Heavy" panose="020B0A00000000000000" pitchFamily="34"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1895" y="6102350"/>
            <a:ext cx="9712960" cy="883285"/>
          </a:xfrm>
          <a:prstGeom prst="rect">
            <a:avLst/>
          </a:prstGeom>
          <a:noFill/>
        </p:spPr>
        <p:txBody>
          <a:bodyPr wrap="square" rtlCol="0">
            <a:noAutofit/>
          </a:bodyPr>
          <a:p>
            <a:r>
              <a:rPr lang="zh-CN" altLang="en-US">
                <a:sym typeface="+mn-ea"/>
              </a:rPr>
              <a:t>龙头一旦跌破熊线，短线趋势走坏，容易走横盘或者震荡下行走势</a:t>
            </a:r>
            <a:endParaRPr lang="zh-CN" altLang="en-US"/>
          </a:p>
          <a:p>
            <a:endParaRPr lang="zh-CN" altLang="en-US"/>
          </a:p>
        </p:txBody>
      </p:sp>
      <p:pic>
        <p:nvPicPr>
          <p:cNvPr id="2" name="图片 1"/>
          <p:cNvPicPr>
            <a:picLocks noChangeAspect="1"/>
          </p:cNvPicPr>
          <p:nvPr/>
        </p:nvPicPr>
        <p:blipFill>
          <a:blip r:embed="rId1"/>
          <a:stretch>
            <a:fillRect/>
          </a:stretch>
        </p:blipFill>
        <p:spPr>
          <a:xfrm>
            <a:off x="601980" y="930275"/>
            <a:ext cx="11357610" cy="5172075"/>
          </a:xfrm>
          <a:prstGeom prst="rect">
            <a:avLst/>
          </a:prstGeom>
        </p:spPr>
      </p:pic>
      <p:sp>
        <p:nvSpPr>
          <p:cNvPr id="3" name="文本框 2"/>
          <p:cNvSpPr txBox="1"/>
          <p:nvPr/>
        </p:nvSpPr>
        <p:spPr>
          <a:xfrm>
            <a:off x="3571875" y="156845"/>
            <a:ext cx="5654040" cy="932815"/>
          </a:xfrm>
          <a:prstGeom prst="rect">
            <a:avLst/>
          </a:prstGeom>
          <a:noFill/>
        </p:spPr>
        <p:txBody>
          <a:bodyPr wrap="square" rtlCol="0">
            <a:noAutofit/>
          </a:bodyPr>
          <a:p>
            <a:r>
              <a:rPr lang="zh-CN" altLang="en-US" sz="2800">
                <a:gradFill>
                  <a:gsLst>
                    <a:gs pos="0">
                      <a:srgbClr val="FFF8E4"/>
                    </a:gs>
                    <a:gs pos="100000">
                      <a:srgbClr val="F1DAAC"/>
                    </a:gs>
                  </a:gsLst>
                  <a:lin ang="0" scaled="0"/>
                </a:gradFill>
                <a:latin typeface="思源黑体 CN Heavy" panose="020B0A00000000000000" pitchFamily="34" charset="-122"/>
                <a:ea typeface="思源黑体 CN Heavy" panose="020B0A00000000000000" pitchFamily="34" charset="-122"/>
                <a:sym typeface="+mn-ea"/>
              </a:rPr>
              <a:t>启动龙头双龙起爆战法卖点</a:t>
            </a:r>
            <a:endParaRPr lang="zh-CN" altLang="en-US" sz="2800">
              <a:gradFill>
                <a:gsLst>
                  <a:gs pos="0">
                    <a:srgbClr val="FFF8E4"/>
                  </a:gs>
                  <a:gs pos="100000">
                    <a:srgbClr val="F1DAAC"/>
                  </a:gs>
                </a:gsLst>
                <a:lin ang="0" scaled="0"/>
              </a:gradFill>
              <a:latin typeface="思源黑体 CN Heavy" panose="020B0A00000000000000" pitchFamily="34" charset="-122"/>
              <a:ea typeface="思源黑体 CN Heavy" panose="020B0A00000000000000" pitchFamily="34" charset="-122"/>
            </a:endParaRPr>
          </a:p>
          <a:p>
            <a:endParaRPr lang="zh-CN" altLang="en-US" sz="2800">
              <a:gradFill>
                <a:gsLst>
                  <a:gs pos="0">
                    <a:srgbClr val="FFF8E4"/>
                  </a:gs>
                  <a:gs pos="100000">
                    <a:srgbClr val="F1DAAC"/>
                  </a:gs>
                </a:gsLst>
                <a:lin ang="0" scaled="0"/>
              </a:gradFill>
              <a:latin typeface="思源黑体 CN Heavy" panose="020B0A00000000000000" pitchFamily="34" charset="-122"/>
              <a:ea typeface="思源黑体 CN Heavy" panose="020B0A00000000000000" pitchFamily="34"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1895" y="5741035"/>
            <a:ext cx="9712960" cy="1244600"/>
          </a:xfrm>
          <a:prstGeom prst="rect">
            <a:avLst/>
          </a:prstGeom>
          <a:noFill/>
        </p:spPr>
        <p:txBody>
          <a:bodyPr wrap="square" rtlCol="0">
            <a:noAutofit/>
          </a:bodyPr>
          <a:p>
            <a:endParaRPr lang="zh-CN" altLang="en-US"/>
          </a:p>
        </p:txBody>
      </p:sp>
      <p:pic>
        <p:nvPicPr>
          <p:cNvPr id="2" name="图片 1"/>
          <p:cNvPicPr>
            <a:picLocks noChangeAspect="1"/>
          </p:cNvPicPr>
          <p:nvPr/>
        </p:nvPicPr>
        <p:blipFill>
          <a:blip r:embed="rId1"/>
          <a:stretch>
            <a:fillRect/>
          </a:stretch>
        </p:blipFill>
        <p:spPr>
          <a:xfrm>
            <a:off x="635" y="635"/>
            <a:ext cx="12191365" cy="6802120"/>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635"/>
            <a:ext cx="12192635" cy="685736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76645" y="1549400"/>
            <a:ext cx="5437505" cy="2897505"/>
          </a:xfrm>
          <a:prstGeom prst="rect">
            <a:avLst/>
          </a:prstGeom>
          <a:noFill/>
        </p:spPr>
        <p:txBody>
          <a:bodyPr wrap="square" rtlCol="0">
            <a:spAutoFit/>
          </a:bodyPr>
          <a:lstStyle/>
          <a:p>
            <a:pPr>
              <a:lnSpc>
                <a:spcPct val="190000"/>
              </a:lnSpc>
            </a:pPr>
            <a:r>
              <a:rPr lang="zh-CN" sz="3200" dirty="0">
                <a:solidFill>
                  <a:schemeClr val="tx1">
                    <a:lumMod val="75000"/>
                    <a:lumOff val="25000"/>
                  </a:schemeClr>
                </a:solidFill>
                <a:latin typeface="思源黑体 CN Medium" panose="020B0600000000000000" charset="-122"/>
                <a:ea typeface="思源黑体 CN Medium" panose="020B0600000000000000" charset="-122"/>
                <a:cs typeface="+mn-ea"/>
              </a:rPr>
              <a:t>行情要点</a:t>
            </a:r>
            <a:endParaRPr lang="en-US" altLang="zh-CN"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龙头选股</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a:p>
            <a:pPr>
              <a:lnSpc>
                <a:spcPct val="190000"/>
              </a:lnSpc>
            </a:pPr>
            <a:r>
              <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rPr>
              <a:t>买卖点细节</a:t>
            </a:r>
            <a:endParaRPr lang="zh-CN" altLang="en-US" sz="3200" dirty="0">
              <a:solidFill>
                <a:schemeClr val="tx1">
                  <a:lumMod val="75000"/>
                  <a:lumOff val="25000"/>
                </a:schemeClr>
              </a:solidFill>
              <a:latin typeface="思源黑体 CN Medium" panose="020B0600000000000000" charset="-122"/>
              <a:ea typeface="思源黑体 CN Medium" panose="020B0600000000000000" charset="-122"/>
              <a:cs typeface="+mn-ea"/>
            </a:endParaRPr>
          </a:p>
        </p:txBody>
      </p:sp>
      <p:sp>
        <p:nvSpPr>
          <p:cNvPr id="3" name="文本框 2"/>
          <p:cNvSpPr txBox="1"/>
          <p:nvPr/>
        </p:nvSpPr>
        <p:spPr>
          <a:xfrm>
            <a:off x="5137785" y="1588453"/>
            <a:ext cx="955040" cy="4590415"/>
          </a:xfrm>
          <a:prstGeom prst="rect">
            <a:avLst/>
          </a:prstGeom>
          <a:noFill/>
        </p:spPr>
        <p:txBody>
          <a:bodyPr wrap="square" rtlCol="0">
            <a:spAutoFit/>
          </a:bodyPr>
          <a:lstStyle/>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01</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02</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r>
              <a:rPr lang="zh-CN" altLang="en-US" sz="3500">
                <a:ln>
                  <a:noFill/>
                </a:ln>
                <a:solidFill>
                  <a:srgbClr val="AC5621"/>
                </a:solidFill>
                <a:latin typeface="Noto Sans S Chinese Medium" panose="020B0600000000000000" charset="-122"/>
                <a:ea typeface="Noto Sans S Chinese Medium" panose="020B0600000000000000" charset="-122"/>
                <a:cs typeface="DIN Black" charset="0"/>
              </a:rPr>
              <a:t>03</a:t>
            </a:r>
            <a:r>
              <a:rPr lang="en-US" altLang="zh-CN" sz="3200">
                <a:ln>
                  <a:noFill/>
                </a:ln>
                <a:solidFill>
                  <a:srgbClr val="AC5621"/>
                </a:solidFill>
                <a:latin typeface="Noto Sans S Chinese Medium" panose="020B0600000000000000" charset="-122"/>
                <a:ea typeface="Noto Sans S Chinese Medium" panose="020B0600000000000000" charset="-122"/>
                <a:cs typeface="DIN Black" charset="0"/>
              </a:rPr>
              <a:t>/</a:t>
            </a:r>
            <a:endParaRPr lang="zh-CN" altLang="en-US" sz="32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zh-CN" altLang="en-US" sz="3500">
              <a:ln>
                <a:noFill/>
              </a:ln>
              <a:solidFill>
                <a:srgbClr val="AC5621"/>
              </a:solidFill>
              <a:latin typeface="Noto Sans S Chinese Medium" panose="020B0600000000000000" charset="-122"/>
              <a:ea typeface="Noto Sans S Chinese Medium" panose="020B0600000000000000" charset="-122"/>
              <a:cs typeface="DIN Black" charset="0"/>
            </a:endParaRPr>
          </a:p>
          <a:p>
            <a:pPr lvl="0" algn="ctr">
              <a:lnSpc>
                <a:spcPct val="170000"/>
              </a:lnSpc>
            </a:pPr>
            <a:endParaRPr lang="en-US" altLang="zh-CN" sz="3200">
              <a:ln>
                <a:noFill/>
              </a:ln>
              <a:solidFill>
                <a:srgbClr val="AC5621"/>
              </a:solidFill>
              <a:latin typeface="Noto Sans S Chinese Medium" panose="020B0600000000000000" charset="-122"/>
              <a:ea typeface="Noto Sans S Chinese Medium" panose="020B0600000000000000" charset="-122"/>
              <a:cs typeface="DIN Black" charset="0"/>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54305" y="0"/>
            <a:ext cx="12501245" cy="7031990"/>
          </a:xfrm>
          <a:prstGeom prst="rect">
            <a:avLst/>
          </a:prstGeom>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01</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983105" y="3011170"/>
            <a:ext cx="8473440" cy="1106805"/>
          </a:xfrm>
          <a:prstGeom prst="rect">
            <a:avLst/>
          </a:prstGeom>
          <a:noFill/>
        </p:spPr>
        <p:txBody>
          <a:bodyPr wrap="square" rtlCol="0">
            <a:spAutoFit/>
          </a:bodyPr>
          <a:lstStyle/>
          <a:p>
            <a:pPr algn="ctr"/>
            <a:r>
              <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行情要点</a:t>
            </a:r>
            <a:endParaRPr lang="zh-CN" sz="660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中线向上</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轮动新高</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5" name="TextBox 4"/>
          <p:cNvSpPr txBox="1"/>
          <p:nvPr/>
        </p:nvSpPr>
        <p:spPr>
          <a:xfrm>
            <a:off x="8490585" y="1144905"/>
            <a:ext cx="2893060" cy="819150"/>
          </a:xfrm>
          <a:prstGeom prst="rect">
            <a:avLst/>
          </a:prstGeom>
          <a:noFill/>
        </p:spPr>
        <p:txBody>
          <a:bodyPr wrap="square" rtlCol="0">
            <a:noAutofit/>
          </a:bodyPr>
          <a:p>
            <a:r>
              <a:rPr lang="en-US" altLang="zh-CN" b="1" dirty="0">
                <a:solidFill>
                  <a:srgbClr val="FF0000"/>
                </a:solidFill>
              </a:rPr>
              <a:t>     </a:t>
            </a:r>
            <a:endParaRPr lang="zh-CN" altLang="en-US" b="1" dirty="0">
              <a:solidFill>
                <a:srgbClr val="FF0000"/>
              </a:solidFill>
            </a:endParaRPr>
          </a:p>
        </p:txBody>
      </p:sp>
      <p:sp>
        <p:nvSpPr>
          <p:cNvPr id="10" name="文本框 9"/>
          <p:cNvSpPr txBox="1"/>
          <p:nvPr/>
        </p:nvSpPr>
        <p:spPr>
          <a:xfrm>
            <a:off x="649605" y="6089015"/>
            <a:ext cx="10918190" cy="483235"/>
          </a:xfrm>
          <a:prstGeom prst="rect">
            <a:avLst/>
          </a:prstGeom>
          <a:noFill/>
        </p:spPr>
        <p:txBody>
          <a:bodyPr wrap="square" rtlCol="0">
            <a:noAutofit/>
          </a:bodyPr>
          <a:p>
            <a:r>
              <a:rPr lang="zh-CN" altLang="en-US" sz="1600" b="1">
                <a:solidFill>
                  <a:schemeClr val="tx1"/>
                </a:solidFill>
                <a:latin typeface="楷体" panose="02010609060101010101" charset="-122"/>
                <a:ea typeface="楷体" panose="02010609060101010101" charset="-122"/>
                <a:cs typeface="楷体" panose="02010609060101010101" charset="-122"/>
                <a:sym typeface="+mn-ea"/>
              </a:rPr>
              <a:t>平均股价月线和周线金叉区域，中期趋势向上，短期创阶段新高，且金叉</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熊线上移，整体势头向好，顺势持股</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1600" b="1">
                <a:solidFill>
                  <a:schemeClr val="tx1"/>
                </a:solidFill>
                <a:latin typeface="楷体" panose="02010609060101010101" charset="-122"/>
                <a:ea typeface="楷体" panose="02010609060101010101" charset="-122"/>
                <a:cs typeface="楷体" panose="02010609060101010101" charset="-122"/>
                <a:sym typeface="+mn-ea"/>
              </a:rPr>
              <a:t>而上证指数顶背离死叉震荡调整，</a:t>
            </a:r>
            <a:r>
              <a:rPr lang="en-US" altLang="zh-CN" sz="16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1600" b="1">
                <a:solidFill>
                  <a:schemeClr val="tx1"/>
                </a:solidFill>
                <a:latin typeface="楷体" panose="02010609060101010101" charset="-122"/>
                <a:ea typeface="楷体" panose="02010609060101010101" charset="-122"/>
                <a:cs typeface="楷体" panose="02010609060101010101" charset="-122"/>
                <a:sym typeface="+mn-ea"/>
              </a:rPr>
              <a:t>资金容易流向题材股，形成权重搭台，题材唱戏的趋势牛行情</a:t>
            </a:r>
            <a:endParaRPr lang="zh-CN" altLang="en-US" sz="1600" b="1">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7" name="图片 6"/>
          <p:cNvPicPr>
            <a:picLocks noChangeAspect="1"/>
          </p:cNvPicPr>
          <p:nvPr/>
        </p:nvPicPr>
        <p:blipFill>
          <a:blip r:embed="rId1"/>
          <a:stretch>
            <a:fillRect/>
          </a:stretch>
        </p:blipFill>
        <p:spPr>
          <a:xfrm>
            <a:off x="570865" y="1078230"/>
            <a:ext cx="10429240" cy="4597400"/>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38450" y="122555"/>
            <a:ext cx="6637020" cy="583565"/>
          </a:xfrm>
          <a:prstGeom prst="rect">
            <a:avLst/>
          </a:prstGeom>
          <a:noFill/>
        </p:spPr>
        <p:txBody>
          <a:bodyPr wrap="square" rtlCol="0">
            <a:spAutoFit/>
          </a:bodyPr>
          <a:p>
            <a:r>
              <a:rPr lang="en-US" altLang="zh-CN"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       </a:t>
            </a:r>
            <a:r>
              <a:rPr lang="zh-CN" altLang="en-US"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反内卷行业反复异动</a:t>
            </a:r>
            <a:endParaRPr lang="zh-CN" altLang="en-US"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endParaRPr>
          </a:p>
        </p:txBody>
      </p:sp>
      <p:sp>
        <p:nvSpPr>
          <p:cNvPr id="6" name="文本框 5"/>
          <p:cNvSpPr txBox="1"/>
          <p:nvPr/>
        </p:nvSpPr>
        <p:spPr>
          <a:xfrm>
            <a:off x="909320" y="5733415"/>
            <a:ext cx="10743565" cy="668655"/>
          </a:xfrm>
          <a:prstGeom prst="rect">
            <a:avLst/>
          </a:prstGeom>
          <a:noFill/>
        </p:spPr>
        <p:txBody>
          <a:bodyPr wrap="square" rtlCol="0">
            <a:noAutofit/>
          </a:bodyPr>
          <a:p>
            <a:endParaRPr lang="zh-CN" altLang="en-US" sz="2400">
              <a:solidFill>
                <a:srgbClr val="FF0000"/>
              </a:solidFill>
            </a:endParaRPr>
          </a:p>
        </p:txBody>
      </p:sp>
      <p:sp>
        <p:nvSpPr>
          <p:cNvPr id="2" name="文本框 1"/>
          <p:cNvSpPr txBox="1"/>
          <p:nvPr/>
        </p:nvSpPr>
        <p:spPr>
          <a:xfrm>
            <a:off x="1054735" y="2567940"/>
            <a:ext cx="11786235" cy="3769995"/>
          </a:xfrm>
          <a:prstGeom prst="rect">
            <a:avLst/>
          </a:prstGeom>
          <a:noFill/>
        </p:spPr>
        <p:txBody>
          <a:bodyPr wrap="square" rtlCol="0">
            <a:noAutofit/>
          </a:bodyPr>
          <a:p>
            <a:endParaRPr lang="zh-CN" altLang="en-US">
              <a:solidFill>
                <a:schemeClr val="tx1"/>
              </a:solidFill>
            </a:endParaRPr>
          </a:p>
        </p:txBody>
      </p:sp>
      <p:sp>
        <p:nvSpPr>
          <p:cNvPr id="4" name="文本框 3"/>
          <p:cNvSpPr txBox="1"/>
          <p:nvPr/>
        </p:nvSpPr>
        <p:spPr>
          <a:xfrm>
            <a:off x="713740" y="5137150"/>
            <a:ext cx="8634095" cy="1306195"/>
          </a:xfrm>
          <a:prstGeom prst="rect">
            <a:avLst/>
          </a:prstGeom>
          <a:noFill/>
        </p:spPr>
        <p:txBody>
          <a:bodyPr wrap="square" rtlCol="0">
            <a:noAutofit/>
          </a:bodyPr>
          <a:p>
            <a:endParaRPr lang="zh-CN" altLang="en-US" b="1">
              <a:solidFill>
                <a:schemeClr val="tx1"/>
              </a:solidFill>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flipH="1">
            <a:off x="9147175" y="1601470"/>
            <a:ext cx="2564765" cy="3945890"/>
          </a:xfrm>
          <a:prstGeom prst="rect">
            <a:avLst/>
          </a:prstGeom>
          <a:solidFill>
            <a:schemeClr val="accent5">
              <a:lumMod val="60000"/>
              <a:lumOff val="40000"/>
            </a:schemeClr>
          </a:solidFill>
        </p:spPr>
        <p:txBody>
          <a:bodyPr>
            <a:noAutofit/>
            <a:extLst>
              <a:ext uri="{4A0BC546-FE56-4ADE-93B0-CB8AF2F6F144}">
                <wpsdc:textFrameExt xmlns:wpsdc="http://www.wps.cn/officeDocument/2022/drawingmlCustomData" type="text"/>
              </a:ext>
            </a:extLst>
          </a:bodyPr>
          <a:p>
            <a:pPr algn="l"/>
            <a:r>
              <a:rPr lang="en-US" altLang="zh-CN" sz="1400">
                <a:latin typeface="Arial" panose="020B0604020202020204" pitchFamily="34" charset="0"/>
                <a:ea typeface="微软雅黑" panose="020B0503020204020204" pitchFamily="34" charset="-122"/>
              </a:rPr>
              <a:t>1</a:t>
            </a:r>
            <a:r>
              <a:rPr lang="zh-CN" altLang="en-US" sz="1400">
                <a:latin typeface="Arial" panose="020B0604020202020204" pitchFamily="34" charset="0"/>
                <a:ea typeface="微软雅黑" panose="020B0503020204020204" pitchFamily="34" charset="-122"/>
              </a:rPr>
              <a:t>）业绩：</a:t>
            </a:r>
            <a:r>
              <a:rPr lang="en-US" altLang="zh-CN" sz="1400">
                <a:latin typeface="Arial" panose="020B0604020202020204" pitchFamily="34" charset="0"/>
                <a:ea typeface="微软雅黑" panose="020B0503020204020204" pitchFamily="34" charset="-122"/>
              </a:rPr>
              <a:t>2025H1</a:t>
            </a:r>
            <a:r>
              <a:rPr lang="zh-CN" altLang="en-US" sz="1400">
                <a:latin typeface="Arial" panose="020B0604020202020204" pitchFamily="34" charset="0"/>
                <a:ea typeface="微软雅黑" panose="020B0503020204020204" pitchFamily="34" charset="-122"/>
              </a:rPr>
              <a:t>业绩预告高峰期，部分业绩表现亮眼的公司受到市场关注。</a:t>
            </a:r>
            <a:endParaRPr lang="zh-CN" altLang="en-US" sz="1400">
              <a:latin typeface="Arial" panose="020B0604020202020204" pitchFamily="34" charset="0"/>
              <a:ea typeface="微软雅黑" panose="020B0503020204020204" pitchFamily="34" charset="-122"/>
            </a:endParaRPr>
          </a:p>
          <a:p>
            <a:pPr algn="l"/>
            <a:r>
              <a:rPr lang="en-US" altLang="zh-CN" sz="1400">
                <a:latin typeface="Arial" panose="020B0604020202020204" pitchFamily="34" charset="0"/>
                <a:ea typeface="微软雅黑" panose="020B0503020204020204" pitchFamily="34" charset="-122"/>
              </a:rPr>
              <a:t>2</a:t>
            </a:r>
            <a:r>
              <a:rPr lang="zh-CN" altLang="en-US" sz="1400">
                <a:latin typeface="Arial" panose="020B0604020202020204" pitchFamily="34" charset="0"/>
                <a:ea typeface="微软雅黑" panose="020B0503020204020204" pitchFamily="34" charset="-122"/>
              </a:rPr>
              <a:t>）机器人：智元、宇树中标人形双足机器人代工服务采购项目，总预算高达</a:t>
            </a:r>
            <a:r>
              <a:rPr lang="en-US" altLang="zh-CN" sz="1400">
                <a:latin typeface="Arial" panose="020B0604020202020204" pitchFamily="34" charset="0"/>
                <a:ea typeface="微软雅黑" panose="020B0503020204020204" pitchFamily="34" charset="-122"/>
              </a:rPr>
              <a:t>1.24</a:t>
            </a:r>
            <a:r>
              <a:rPr lang="zh-CN" altLang="en-US" sz="1400">
                <a:latin typeface="Arial" panose="020B0604020202020204" pitchFamily="34" charset="0"/>
                <a:ea typeface="微软雅黑" panose="020B0503020204020204" pitchFamily="34" charset="-122"/>
              </a:rPr>
              <a:t>亿元，是目前国内人形机器人领域的最大单笔采购。</a:t>
            </a:r>
            <a:endParaRPr lang="zh-CN" altLang="en-US" sz="1400">
              <a:latin typeface="Arial" panose="020B0604020202020204" pitchFamily="34" charset="0"/>
              <a:ea typeface="微软雅黑" panose="020B0503020204020204" pitchFamily="34" charset="-122"/>
            </a:endParaRPr>
          </a:p>
          <a:p>
            <a:pPr algn="l"/>
            <a:r>
              <a:rPr lang="en-US" altLang="zh-CN" sz="1400">
                <a:latin typeface="Arial" panose="020B0604020202020204" pitchFamily="34" charset="0"/>
                <a:ea typeface="微软雅黑" panose="020B0503020204020204" pitchFamily="34" charset="-122"/>
              </a:rPr>
              <a:t>3</a:t>
            </a:r>
            <a:r>
              <a:rPr lang="zh-CN" altLang="en-US" sz="1400">
                <a:latin typeface="Arial" panose="020B0604020202020204" pitchFamily="34" charset="0"/>
                <a:ea typeface="微软雅黑" panose="020B0503020204020204" pitchFamily="34" charset="-122"/>
              </a:rPr>
              <a:t>）医药：</a:t>
            </a:r>
            <a:r>
              <a:rPr lang="en-US" altLang="zh-CN" sz="1400">
                <a:latin typeface="Arial" panose="020B0604020202020204" pitchFamily="34" charset="0"/>
                <a:ea typeface="微软雅黑" panose="020B0503020204020204" pitchFamily="34" charset="-122"/>
              </a:rPr>
              <a:t>2025</a:t>
            </a:r>
            <a:r>
              <a:rPr lang="zh-CN" altLang="en-US" sz="1400">
                <a:latin typeface="Arial" panose="020B0604020202020204" pitchFamily="34" charset="0"/>
                <a:ea typeface="微软雅黑" panose="020B0503020204020204" pitchFamily="34" charset="-122"/>
              </a:rPr>
              <a:t>年国家基本医疗保险、生育保险和工伤保险药品目录及商业健康保险创新药品目录调整正式启动。</a:t>
            </a:r>
            <a:endParaRPr lang="zh-CN" altLang="en-US" sz="1400">
              <a:latin typeface="Arial" panose="020B0604020202020204" pitchFamily="34" charset="0"/>
              <a:ea typeface="微软雅黑" panose="020B0503020204020204" pitchFamily="34" charset="-122"/>
            </a:endParaRPr>
          </a:p>
          <a:p>
            <a:pPr algn="l"/>
            <a:r>
              <a:rPr lang="en-US" altLang="zh-CN" sz="1400">
                <a:latin typeface="Arial" panose="020B0604020202020204" pitchFamily="34" charset="0"/>
                <a:ea typeface="微软雅黑" panose="020B0503020204020204" pitchFamily="34" charset="-122"/>
              </a:rPr>
              <a:t>4</a:t>
            </a:r>
            <a:r>
              <a:rPr lang="zh-CN" altLang="en-US" sz="1400">
                <a:latin typeface="Arial" panose="020B0604020202020204" pitchFamily="34" charset="0"/>
                <a:ea typeface="微软雅黑" panose="020B0503020204020204" pitchFamily="34" charset="-122"/>
              </a:rPr>
              <a:t>）军工：机构称，十四五收官</a:t>
            </a:r>
            <a:r>
              <a:rPr lang="en-US" altLang="zh-CN" sz="1400">
                <a:latin typeface="Arial" panose="020B0604020202020204" pitchFamily="34" charset="0"/>
                <a:ea typeface="微软雅黑" panose="020B0503020204020204" pitchFamily="34" charset="-122"/>
              </a:rPr>
              <a:t>“</a:t>
            </a:r>
            <a:r>
              <a:rPr lang="zh-CN" altLang="en-US" sz="1400">
                <a:latin typeface="Arial" panose="020B0604020202020204" pitchFamily="34" charset="0"/>
                <a:ea typeface="微软雅黑" panose="020B0503020204020204" pitchFamily="34" charset="-122"/>
              </a:rPr>
              <a:t>一年补三年欠账</a:t>
            </a:r>
            <a:r>
              <a:rPr lang="en-US" altLang="zh-CN" sz="1400">
                <a:latin typeface="Arial" panose="020B0604020202020204" pitchFamily="34" charset="0"/>
                <a:ea typeface="微软雅黑" panose="020B0503020204020204" pitchFamily="34" charset="-122"/>
              </a:rPr>
              <a:t>“</a:t>
            </a:r>
            <a:r>
              <a:rPr lang="zh-CN" altLang="en-US" sz="1400">
                <a:latin typeface="Arial" panose="020B0604020202020204" pitchFamily="34" charset="0"/>
                <a:ea typeface="微软雅黑" panose="020B0503020204020204" pitchFamily="34" charset="-122"/>
              </a:rPr>
              <a:t>牵引产业链弹性；十五五及</a:t>
            </a:r>
            <a:r>
              <a:rPr lang="en-US" altLang="zh-CN" sz="1400">
                <a:latin typeface="Arial" panose="020B0604020202020204" pitchFamily="34" charset="0"/>
                <a:ea typeface="微软雅黑" panose="020B0503020204020204" pitchFamily="34" charset="-122"/>
              </a:rPr>
              <a:t>2027</a:t>
            </a:r>
            <a:r>
              <a:rPr lang="zh-CN" altLang="en-US" sz="1400">
                <a:latin typeface="Arial" panose="020B0604020202020204" pitchFamily="34" charset="0"/>
                <a:ea typeface="微软雅黑" panose="020B0503020204020204" pitchFamily="34" charset="-122"/>
              </a:rPr>
              <a:t>建军百年目标，中国军工资产将迎来景气重估、资产重估和科技能力重估</a:t>
            </a:r>
            <a:endParaRPr lang="zh-CN" altLang="en-US" sz="1400">
              <a:latin typeface="Arial" panose="020B0604020202020204" pitchFamily="34" charset="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13740" y="905510"/>
            <a:ext cx="7640955" cy="5046980"/>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9"/>
          <p:cNvSpPr txBox="1"/>
          <p:nvPr/>
        </p:nvSpPr>
        <p:spPr>
          <a:xfrm>
            <a:off x="0" y="32385"/>
            <a:ext cx="12192000" cy="737235"/>
          </a:xfrm>
          <a:prstGeom prst="rect">
            <a:avLst/>
          </a:prstGeom>
          <a:noFill/>
        </p:spPr>
        <p:txBody>
          <a:bodyPr wrap="square" rtlCol="0">
            <a:spAutoFit/>
          </a:bodyPr>
          <a:lstStyle/>
          <a:p>
            <a:pPr algn="ct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月线</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MACD</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金叉酝酿大行情</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pic>
        <p:nvPicPr>
          <p:cNvPr id="2" name="图片 1"/>
          <p:cNvPicPr>
            <a:picLocks noChangeAspect="1"/>
          </p:cNvPicPr>
          <p:nvPr/>
        </p:nvPicPr>
        <p:blipFill>
          <a:blip r:embed="rId1"/>
          <a:stretch>
            <a:fillRect/>
          </a:stretch>
        </p:blipFill>
        <p:spPr>
          <a:xfrm>
            <a:off x="643255" y="969645"/>
            <a:ext cx="11199495" cy="4486275"/>
          </a:xfrm>
          <a:prstGeom prst="rect">
            <a:avLst/>
          </a:prstGeom>
        </p:spPr>
      </p:pic>
      <p:sp>
        <p:nvSpPr>
          <p:cNvPr id="8" name="文本框 7"/>
          <p:cNvSpPr txBox="1"/>
          <p:nvPr/>
        </p:nvSpPr>
        <p:spPr>
          <a:xfrm>
            <a:off x="735965" y="5834380"/>
            <a:ext cx="11028045" cy="741045"/>
          </a:xfrm>
          <a:prstGeom prst="rect">
            <a:avLst/>
          </a:prstGeom>
          <a:noFill/>
        </p:spPr>
        <p:txBody>
          <a:bodyPr wrap="square" rtlCol="0">
            <a:noAutofit/>
          </a:bodyPr>
          <a:p>
            <a:r>
              <a:rPr lang="zh-CN" altLang="en-US"/>
              <a:t>按历史几波大牛市来看，每一轮月线</a:t>
            </a:r>
            <a:r>
              <a:rPr lang="en-US" altLang="zh-CN"/>
              <a:t>MACD</a:t>
            </a:r>
            <a:r>
              <a:rPr lang="zh-CN" altLang="en-US"/>
              <a:t>金叉，容易走出一波大行情，目前还在金叉区域，保持信心！</a:t>
            </a:r>
            <a:endParaRPr lang="en-US" altLang="zh-CN"/>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414010" y="1110615"/>
            <a:ext cx="1363980" cy="1198880"/>
          </a:xfrm>
          <a:prstGeom prst="rect">
            <a:avLst/>
          </a:prstGeom>
          <a:noFill/>
        </p:spPr>
        <p:txBody>
          <a:bodyPr wrap="square" rtlCol="0">
            <a:spAutoFit/>
          </a:bodyPr>
          <a:lstStyle/>
          <a:p>
            <a:pPr algn="ctr"/>
            <a:r>
              <a:rPr lang="en-US" altLang="zh-CN" sz="7200">
                <a:solidFill>
                  <a:srgbClr val="EFDDFF"/>
                </a:solidFill>
                <a:latin typeface="思源黑体 CN Medium" panose="020B0600000000000000" charset="-122"/>
                <a:ea typeface="思源黑体 CN Medium" panose="020B0600000000000000" charset="-122"/>
              </a:rPr>
              <a:t>02</a:t>
            </a:r>
            <a:endParaRPr lang="en-US" altLang="zh-CN" sz="7200">
              <a:solidFill>
                <a:srgbClr val="EFDDFF"/>
              </a:solidFill>
              <a:latin typeface="思源黑体 CN Medium" panose="020B0600000000000000" charset="-122"/>
              <a:ea typeface="思源黑体 CN Medium" panose="020B0600000000000000" charset="-122"/>
            </a:endParaRPr>
          </a:p>
        </p:txBody>
      </p:sp>
      <p:sp>
        <p:nvSpPr>
          <p:cNvPr id="9" name="文本框 8"/>
          <p:cNvSpPr txBox="1"/>
          <p:nvPr/>
        </p:nvSpPr>
        <p:spPr>
          <a:xfrm>
            <a:off x="1635125" y="2559685"/>
            <a:ext cx="9072245" cy="1106805"/>
          </a:xfrm>
          <a:prstGeom prst="rect">
            <a:avLst/>
          </a:prstGeom>
          <a:noFill/>
        </p:spPr>
        <p:txBody>
          <a:bodyPr wrap="square" rtlCol="0">
            <a:spAutoFit/>
          </a:bodyPr>
          <a:lstStyle/>
          <a:p>
            <a:pPr algn="ctr"/>
            <a:r>
              <a:rPr lang="zh-CN" altLang="en-US"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rPr>
              <a:t>选龙头股</a:t>
            </a:r>
            <a:endParaRPr lang="zh-CN" altLang="en-US" sz="6600" dirty="0">
              <a:gradFill>
                <a:gsLst>
                  <a:gs pos="0">
                    <a:srgbClr val="FFEFCE"/>
                  </a:gs>
                  <a:gs pos="100000">
                    <a:srgbClr val="FFD983"/>
                  </a:gs>
                </a:gsLst>
                <a:lin ang="5400000" scaled="0"/>
              </a:gradFill>
              <a:latin typeface="思源黑体 CN Bold" panose="020B0800000000000000" charset="-122"/>
              <a:ea typeface="思源黑体 CN Bold" panose="020B0800000000000000"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38450" y="122555"/>
            <a:ext cx="6637020" cy="583565"/>
          </a:xfrm>
          <a:prstGeom prst="rect">
            <a:avLst/>
          </a:prstGeom>
          <a:noFill/>
        </p:spPr>
        <p:txBody>
          <a:bodyPr wrap="square" rtlCol="0">
            <a:spAutoFit/>
          </a:bodyPr>
          <a:p>
            <a:r>
              <a:rPr lang="en-US" altLang="zh-CN"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             </a:t>
            </a:r>
            <a:r>
              <a:rPr lang="zh-CN" altLang="en-US" sz="32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rPr>
              <a:t>风口方向</a:t>
            </a:r>
            <a:endParaRPr lang="zh-CN" altLang="en-US" sz="2400" spc="-200" dirty="0">
              <a:gradFill>
                <a:gsLst>
                  <a:gs pos="0">
                    <a:srgbClr val="FFEFCE"/>
                  </a:gs>
                  <a:gs pos="100000">
                    <a:srgbClr val="FFD483"/>
                  </a:gs>
                </a:gsLst>
                <a:lin ang="5400000" scaled="0"/>
              </a:gradFill>
              <a:uFillTx/>
              <a:latin typeface="思源黑体 CN Heavy" panose="020B0A00000000000000" pitchFamily="34" charset="-122"/>
              <a:ea typeface="思源黑体 CN Heavy" panose="020B0A00000000000000" pitchFamily="34" charset="-122"/>
            </a:endParaRPr>
          </a:p>
        </p:txBody>
      </p:sp>
      <p:sp>
        <p:nvSpPr>
          <p:cNvPr id="2" name="文本框 1"/>
          <p:cNvSpPr txBox="1"/>
          <p:nvPr/>
        </p:nvSpPr>
        <p:spPr>
          <a:xfrm>
            <a:off x="335280" y="1117600"/>
            <a:ext cx="11786235" cy="3769995"/>
          </a:xfrm>
          <a:prstGeom prst="rect">
            <a:avLst/>
          </a:prstGeom>
          <a:noFill/>
        </p:spPr>
        <p:txBody>
          <a:bodyPr wrap="square" rtlCol="0">
            <a:noAutofit/>
          </a:bodyPr>
          <a:p>
            <a:endParaRPr lang="zh-CN" altLang="en-US">
              <a:solidFill>
                <a:schemeClr val="tx1"/>
              </a:solidFill>
            </a:endParaRPr>
          </a:p>
          <a:p>
            <a:endParaRPr lang="zh-CN" altLang="en-US">
              <a:solidFill>
                <a:schemeClr val="tx1"/>
              </a:solidFill>
            </a:endParaRPr>
          </a:p>
        </p:txBody>
      </p:sp>
      <p:sp>
        <p:nvSpPr>
          <p:cNvPr id="8" name="文本框 7"/>
          <p:cNvSpPr txBox="1"/>
          <p:nvPr/>
        </p:nvSpPr>
        <p:spPr>
          <a:xfrm>
            <a:off x="502285" y="5022215"/>
            <a:ext cx="3684905" cy="1478280"/>
          </a:xfrm>
          <a:prstGeom prst="rect">
            <a:avLst/>
          </a:prstGeom>
          <a:noFill/>
        </p:spPr>
        <p:txBody>
          <a:bodyPr wrap="square" rtlCol="0">
            <a:noAutofit/>
          </a:bodyPr>
          <a:p>
            <a:r>
              <a:rPr lang="zh-CN" altLang="en-US">
                <a:latin typeface="楷体" panose="02010609060101010101" charset="-122"/>
                <a:ea typeface="楷体" panose="02010609060101010101" charset="-122"/>
                <a:cs typeface="楷体" panose="02010609060101010101" charset="-122"/>
              </a:rPr>
              <a:t>判断短线热点标准</a:t>
            </a:r>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rPr>
              <a:t>1</a:t>
            </a:r>
            <a:r>
              <a:rPr lang="zh-CN" altLang="en-US">
                <a:latin typeface="楷体" panose="02010609060101010101" charset="-122"/>
                <a:ea typeface="楷体" panose="02010609060101010101" charset="-122"/>
                <a:cs typeface="楷体" panose="02010609060101010101" charset="-122"/>
              </a:rPr>
              <a:t>、反复上榜，</a:t>
            </a:r>
            <a:r>
              <a:rPr lang="en-US" altLang="zh-CN">
                <a:latin typeface="楷体" panose="02010609060101010101" charset="-122"/>
                <a:ea typeface="楷体" panose="02010609060101010101" charset="-122"/>
                <a:cs typeface="楷体" panose="02010609060101010101" charset="-122"/>
              </a:rPr>
              <a:t>3</a:t>
            </a:r>
            <a:r>
              <a:rPr lang="zh-CN" altLang="en-US">
                <a:latin typeface="楷体" panose="02010609060101010101" charset="-122"/>
                <a:ea typeface="楷体" panose="02010609060101010101" charset="-122"/>
                <a:cs typeface="楷体" panose="02010609060101010101" charset="-122"/>
              </a:rPr>
              <a:t>天有</a:t>
            </a:r>
            <a:r>
              <a:rPr lang="en-US" altLang="zh-CN">
                <a:latin typeface="楷体" panose="02010609060101010101" charset="-122"/>
                <a:ea typeface="楷体" panose="02010609060101010101" charset="-122"/>
                <a:cs typeface="楷体" panose="02010609060101010101" charset="-122"/>
              </a:rPr>
              <a:t>2</a:t>
            </a:r>
            <a:r>
              <a:rPr lang="zh-CN" altLang="en-US">
                <a:latin typeface="楷体" panose="02010609060101010101" charset="-122"/>
                <a:ea typeface="楷体" panose="02010609060101010101" charset="-122"/>
                <a:cs typeface="楷体" panose="02010609060101010101" charset="-122"/>
              </a:rPr>
              <a:t>次</a:t>
            </a:r>
            <a:r>
              <a:rPr lang="en-US" altLang="zh-CN">
                <a:latin typeface="楷体" panose="02010609060101010101" charset="-122"/>
                <a:ea typeface="楷体" panose="02010609060101010101" charset="-122"/>
                <a:cs typeface="楷体" panose="02010609060101010101" charset="-122"/>
              </a:rPr>
              <a:t>/5</a:t>
            </a:r>
            <a:r>
              <a:rPr lang="zh-CN" altLang="en-US">
                <a:latin typeface="楷体" panose="02010609060101010101" charset="-122"/>
                <a:ea typeface="楷体" panose="02010609060101010101" charset="-122"/>
                <a:cs typeface="楷体" panose="02010609060101010101" charset="-122"/>
              </a:rPr>
              <a:t>天有</a:t>
            </a:r>
            <a:r>
              <a:rPr lang="en-US" altLang="zh-CN">
                <a:latin typeface="楷体" panose="02010609060101010101" charset="-122"/>
                <a:ea typeface="楷体" panose="02010609060101010101" charset="-122"/>
                <a:cs typeface="楷体" panose="02010609060101010101" charset="-122"/>
              </a:rPr>
              <a:t>3</a:t>
            </a:r>
            <a:r>
              <a:rPr lang="zh-CN" altLang="en-US">
                <a:latin typeface="楷体" panose="02010609060101010101" charset="-122"/>
                <a:ea typeface="楷体" panose="02010609060101010101" charset="-122"/>
                <a:cs typeface="楷体" panose="02010609060101010101" charset="-122"/>
              </a:rPr>
              <a:t>次</a:t>
            </a:r>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rPr>
              <a:t>2</a:t>
            </a:r>
            <a:r>
              <a:rPr lang="zh-CN" altLang="en-US">
                <a:latin typeface="楷体" panose="02010609060101010101" charset="-122"/>
                <a:ea typeface="楷体" panose="02010609060101010101" charset="-122"/>
                <a:cs typeface="楷体" panose="02010609060101010101" charset="-122"/>
              </a:rPr>
              <a:t>、排名前五</a:t>
            </a:r>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rPr>
              <a:t>3</a:t>
            </a:r>
            <a:r>
              <a:rPr lang="zh-CN" altLang="en-US">
                <a:latin typeface="楷体" panose="02010609060101010101" charset="-122"/>
                <a:ea typeface="楷体" panose="02010609060101010101" charset="-122"/>
                <a:cs typeface="楷体" panose="02010609060101010101" charset="-122"/>
              </a:rPr>
              <a:t>、周线金叉区域</a:t>
            </a:r>
            <a:r>
              <a:rPr lang="en-US" altLang="zh-CN">
                <a:latin typeface="楷体" panose="02010609060101010101" charset="-122"/>
                <a:ea typeface="楷体" panose="02010609060101010101" charset="-122"/>
                <a:cs typeface="楷体" panose="02010609060101010101" charset="-122"/>
              </a:rPr>
              <a:t> </a:t>
            </a:r>
            <a:endParaRPr lang="en-US" altLang="zh-CN">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nvPicPr>
        <p:blipFill>
          <a:blip r:embed="rId1"/>
          <a:stretch>
            <a:fillRect/>
          </a:stretch>
        </p:blipFill>
        <p:spPr>
          <a:xfrm>
            <a:off x="921385" y="1117600"/>
            <a:ext cx="9982200" cy="3371850"/>
          </a:xfrm>
          <a:prstGeom prst="rect">
            <a:avLst/>
          </a:prstGeom>
        </p:spPr>
      </p:pic>
      <p:sp>
        <p:nvSpPr>
          <p:cNvPr id="9" name="文本框 8"/>
          <p:cNvSpPr txBox="1"/>
          <p:nvPr/>
        </p:nvSpPr>
        <p:spPr>
          <a:xfrm>
            <a:off x="4246880" y="4970145"/>
            <a:ext cx="7277100" cy="1075690"/>
          </a:xfrm>
          <a:prstGeom prst="rect">
            <a:avLst/>
          </a:prstGeom>
          <a:noFill/>
        </p:spPr>
        <p:txBody>
          <a:bodyPr wrap="square" rtlCol="0">
            <a:noAutofit/>
          </a:bodyPr>
          <a:p>
            <a:r>
              <a:rPr lang="zh-CN" altLang="en-US"/>
              <a:t>下半年重点留意反内卷主题：锂电池、硅料、基建、光伏（</a:t>
            </a:r>
            <a:r>
              <a:rPr lang="en-US" altLang="zh-CN"/>
              <a:t>T+3</a:t>
            </a:r>
            <a:r>
              <a:rPr lang="zh-CN" altLang="en-US"/>
              <a:t>）、创新药（创新高）等</a:t>
            </a:r>
            <a:endParaRPr lang="zh-CN" altLang="en-US"/>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413635" y="68580"/>
            <a:ext cx="8107680" cy="848995"/>
          </a:xfrm>
          <a:prstGeom prst="rect">
            <a:avLst/>
          </a:prstGeom>
          <a:noFill/>
        </p:spPr>
        <p:txBody>
          <a:bodyPr wrap="square" rtlCol="0">
            <a:noAutofit/>
          </a:bodyPr>
          <a:p>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  </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为什么做启动龙头</a:t>
            </a:r>
            <a:r>
              <a:rPr lang="en-US" altLang="zh-CN"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rPr>
              <a:t>双龙个股</a:t>
            </a:r>
            <a:endParaRPr lang="zh-CN" altLang="en-US" sz="4200" spc="-200" dirty="0">
              <a:gradFill>
                <a:gsLst>
                  <a:gs pos="0">
                    <a:srgbClr val="FFEFCE"/>
                  </a:gs>
                  <a:gs pos="100000">
                    <a:srgbClr val="FFD483"/>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6" name="文本框 5"/>
          <p:cNvSpPr txBox="1"/>
          <p:nvPr/>
        </p:nvSpPr>
        <p:spPr>
          <a:xfrm>
            <a:off x="8589645" y="1481455"/>
            <a:ext cx="3475990" cy="3463925"/>
          </a:xfrm>
          <a:prstGeom prst="rect">
            <a:avLst/>
          </a:prstGeom>
          <a:noFill/>
        </p:spPr>
        <p:txBody>
          <a:bodyPr wrap="square" rtlCol="0">
            <a:noAutofit/>
          </a:bodyPr>
          <a:p>
            <a:endParaRPr lang="zh-CN" altLang="en-US"/>
          </a:p>
        </p:txBody>
      </p:sp>
      <p:sp>
        <p:nvSpPr>
          <p:cNvPr id="2" name="文本框 1"/>
          <p:cNvSpPr txBox="1"/>
          <p:nvPr/>
        </p:nvSpPr>
        <p:spPr>
          <a:xfrm>
            <a:off x="856615" y="1480820"/>
            <a:ext cx="9741535" cy="5045075"/>
          </a:xfrm>
          <a:prstGeom prst="rect">
            <a:avLst/>
          </a:prstGeom>
          <a:noFill/>
        </p:spPr>
        <p:txBody>
          <a:bodyPr wrap="square" rtlCol="0">
            <a:noAutofit/>
          </a:bodyPr>
          <a:p>
            <a:r>
              <a:rPr lang="zh-CN" altLang="en-US">
                <a:sym typeface="+mn-ea"/>
              </a:rPr>
              <a:t>战法含义：</a:t>
            </a:r>
            <a:r>
              <a:rPr lang="zh-CN" altLang="en-US">
                <a:sym typeface="+mn-ea"/>
              </a:rPr>
              <a:t>该战法结合趋势理论、资金推动轮、顶底理论以及筹码分析而形成一套超短线盈利模型，同时结合当下热点风口、热点轮动节奏更好把握低吸与高抛操作，并且在单一涨停复制模型下，做了进一步升级，精选出双涨停板个股，更快更稳把握主升浪起爆。</a:t>
            </a:r>
            <a:endParaRPr lang="zh-CN" altLang="en-US">
              <a:sym typeface="+mn-ea"/>
            </a:endParaRPr>
          </a:p>
          <a:p>
            <a:endParaRPr lang="zh-CN" altLang="en-US">
              <a:sym typeface="+mn-ea"/>
            </a:endParaRPr>
          </a:p>
          <a:p>
            <a:endParaRPr lang="zh-CN" altLang="en-US">
              <a:sym typeface="+mn-ea"/>
            </a:endParaRPr>
          </a:p>
          <a:p>
            <a:r>
              <a:rPr lang="zh-CN" altLang="en-US">
                <a:sym typeface="+mn-ea"/>
              </a:rPr>
              <a:t>战法逻辑：</a:t>
            </a:r>
            <a:endParaRPr lang="zh-CN" altLang="en-US"/>
          </a:p>
          <a:p>
            <a:r>
              <a:rPr lang="en-US" altLang="zh-CN">
                <a:sym typeface="+mn-ea"/>
              </a:rPr>
              <a:t>1</a:t>
            </a:r>
            <a:r>
              <a:rPr lang="zh-CN" altLang="en-US">
                <a:sym typeface="+mn-ea"/>
              </a:rPr>
              <a:t>、个股底部放量大阳启动，解决了投资者买在顶部的问题</a:t>
            </a:r>
            <a:endParaRPr lang="zh-CN" altLang="en-US"/>
          </a:p>
          <a:p>
            <a:r>
              <a:rPr lang="en-US" altLang="zh-CN">
                <a:sym typeface="+mn-ea"/>
              </a:rPr>
              <a:t>2</a:t>
            </a:r>
            <a:r>
              <a:rPr lang="zh-CN" altLang="en-US">
                <a:sym typeface="+mn-ea"/>
              </a:rPr>
              <a:t>、中期趋势向上以及底部筹码集中，上涨更有持续性</a:t>
            </a:r>
            <a:endParaRPr lang="zh-CN" altLang="en-US"/>
          </a:p>
          <a:p>
            <a:r>
              <a:rPr lang="en-US" altLang="zh-CN">
                <a:sym typeface="+mn-ea"/>
              </a:rPr>
              <a:t>3</a:t>
            </a:r>
            <a:r>
              <a:rPr lang="zh-CN" altLang="en-US">
                <a:sym typeface="+mn-ea"/>
              </a:rPr>
              <a:t>、在确定市场风口下精选，节奏踩更准</a:t>
            </a:r>
            <a:endParaRPr lang="zh-CN" altLang="en-US"/>
          </a:p>
          <a:p>
            <a:r>
              <a:rPr lang="en-US" altLang="zh-CN">
                <a:sym typeface="+mn-ea"/>
              </a:rPr>
              <a:t>4</a:t>
            </a:r>
            <a:r>
              <a:rPr lang="zh-CN" altLang="en-US">
                <a:sym typeface="+mn-ea"/>
              </a:rPr>
              <a:t>、双龙个股主力资金介入更深，有涨停因子，抓涨停胜率更高</a:t>
            </a:r>
            <a:endParaRPr lang="zh-CN" altLang="en-US"/>
          </a:p>
          <a:p>
            <a:endParaRPr lang="zh-CN" altLang="en-US"/>
          </a:p>
          <a:p>
            <a:endParaRPr lang="zh-CN" altLang="en-US"/>
          </a:p>
          <a:p>
            <a:r>
              <a:rPr lang="zh-CN" altLang="en-US">
                <a:sym typeface="+mn-ea"/>
              </a:rPr>
              <a:t>适用环境：从横向样本统计上看，短线上攻数值大于</a:t>
            </a:r>
            <a:r>
              <a:rPr lang="en-US" altLang="zh-CN">
                <a:sym typeface="+mn-ea"/>
              </a:rPr>
              <a:t>10</a:t>
            </a:r>
            <a:r>
              <a:rPr lang="zh-CN" altLang="en-US">
                <a:sym typeface="+mn-ea"/>
              </a:rPr>
              <a:t>的行情，结合市场热点风口，筛选出双龙双紫且首次启动回踩的个股，从中捕捉启动龙头股继续涨停机会。</a:t>
            </a:r>
            <a:endParaRPr lang="zh-CN" altLang="en-US"/>
          </a:p>
          <a:p>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6.xml><?xml version="1.0" encoding="utf-8"?>
<p:tagLst xmlns:p="http://schemas.openxmlformats.org/presentationml/2006/main">
  <p:tag name="KSO_WM_UNIT_PLACING_PICTURE_USER_VIEWPORT" val="{&quot;height&quot;:2082,&quot;width&quot;:10544}"/>
  <p:tag name="KSO_WM_BEAUTIFY_FLAG" val=""/>
</p:tagLst>
</file>

<file path=ppt/tags/tag27.xml><?xml version="1.0" encoding="utf-8"?>
<p:tagLst xmlns:p="http://schemas.openxmlformats.org/presentationml/2006/main">
  <p:tag name="KSO_WM_BEAUTIFY_FLAG" val="#wm#"/>
  <p:tag name="KSO_WM_TEMPLATE_CATEGORY" val="custom"/>
  <p:tag name="KSO_WM_TEMPLATE_INDEX" val="20205176"/>
</p:tagLst>
</file>

<file path=ppt/tags/tag28.xml><?xml version="1.0" encoding="utf-8"?>
<p:tagLst xmlns:p="http://schemas.openxmlformats.org/presentationml/2006/main">
  <p:tag name="KSO_WM_BEAUTIFY_FLAG" val="#wm#"/>
  <p:tag name="KSO_WM_TEMPLATE_CATEGORY" val="custom"/>
  <p:tag name="KSO_WM_TEMPLATE_INDEX" val="20205176"/>
</p:tagLst>
</file>

<file path=ppt/tags/tag29.xml><?xml version="1.0" encoding="utf-8"?>
<p:tagLst xmlns:p="http://schemas.openxmlformats.org/presentationml/2006/main">
  <p:tag name="KSO_WM_BEAUTIFY_FLAG" val="#wm#"/>
  <p:tag name="KSO_WM_TEMPLATE_CATEGORY" val="custom"/>
  <p:tag name="KSO_WM_TEMPLATE_INDEX" val="2020517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BEAUTIFY_FLAG" val="#wm#"/>
  <p:tag name="KSO_WM_TEMPLATE_CATEGORY" val="custom"/>
  <p:tag name="KSO_WM_TEMPLATE_INDEX" val="20205176"/>
</p:tagLst>
</file>

<file path=ppt/tags/tag31.xml><?xml version="1.0" encoding="utf-8"?>
<p:tagLst xmlns:p="http://schemas.openxmlformats.org/presentationml/2006/main">
  <p:tag name="KSO_WM_BEAUTIFY_FLAG" val="#wm#"/>
  <p:tag name="KSO_WM_TEMPLATE_CATEGORY" val="custom"/>
  <p:tag name="KSO_WM_TEMPLATE_INDEX" val="20205176"/>
</p:tagLst>
</file>

<file path=ppt/tags/tag32.xml><?xml version="1.0" encoding="utf-8"?>
<p:tagLst xmlns:p="http://schemas.openxmlformats.org/presentationml/2006/main">
  <p:tag name="KSO_WM_BEAUTIFY_FLAG" val="#wm#"/>
  <p:tag name="KSO_WM_TEMPLATE_CATEGORY" val="custom"/>
  <p:tag name="KSO_WM_TEMPLATE_INDEX" val="20205176"/>
</p:tagLst>
</file>

<file path=ppt/tags/tag33.xml><?xml version="1.0" encoding="utf-8"?>
<p:tagLst xmlns:p="http://schemas.openxmlformats.org/presentationml/2006/main">
  <p:tag name="KSO_WM_BEAUTIFY_FLAG" val="#wm#"/>
  <p:tag name="KSO_WM_TEMPLATE_CATEGORY" val="custom"/>
  <p:tag name="KSO_WM_TEMPLATE_INDEX" val="20205176"/>
</p:tagLst>
</file>

<file path=ppt/tags/tag34.xml><?xml version="1.0" encoding="utf-8"?>
<p:tagLst xmlns:p="http://schemas.openxmlformats.org/presentationml/2006/main">
  <p:tag name="KSO_WM_BEAUTIFY_FLAG" val="#wm#"/>
  <p:tag name="KSO_WM_TEMPLATE_CATEGORY" val="custom"/>
  <p:tag name="KSO_WM_TEMPLATE_INDEX" val="20205176"/>
</p:tagLst>
</file>

<file path=ppt/tags/tag35.xml><?xml version="1.0" encoding="utf-8"?>
<p:tagLst xmlns:p="http://schemas.openxmlformats.org/presentationml/2006/main">
  <p:tag name="KSO_WM_BEAUTIFY_FLAG" val="#wm#"/>
  <p:tag name="KSO_WM_TEMPLATE_CATEGORY" val="custom"/>
  <p:tag name="KSO_WM_TEMPLATE_INDEX" val="20205176"/>
</p:tagLst>
</file>

<file path=ppt/tags/tag36.xml><?xml version="1.0" encoding="utf-8"?>
<p:tagLst xmlns:p="http://schemas.openxmlformats.org/presentationml/2006/main">
  <p:tag name="KSO_WM_BEAUTIFY_FLAG" val="#wm#"/>
  <p:tag name="KSO_WM_TEMPLATE_CATEGORY" val="custom"/>
  <p:tag name="KSO_WM_TEMPLATE_INDEX" val="20205176"/>
</p:tagLst>
</file>

<file path=ppt/tags/tag37.xml><?xml version="1.0" encoding="utf-8"?>
<p:tagLst xmlns:p="http://schemas.openxmlformats.org/presentationml/2006/main">
  <p:tag name="KSO_WM_BEAUTIFY_FLAG" val="#wm#"/>
  <p:tag name="KSO_WM_TEMPLATE_CATEGORY" val="custom"/>
  <p:tag name="KSO_WM_TEMPLATE_INDEX" val="20205176"/>
</p:tagLst>
</file>

<file path=ppt/tags/tag38.xml><?xml version="1.0" encoding="utf-8"?>
<p:tagLst xmlns:p="http://schemas.openxmlformats.org/presentationml/2006/main">
  <p:tag name="KSO_WM_BEAUTIFY_FLAG" val="#wm#"/>
  <p:tag name="KSO_WM_TEMPLATE_CATEGORY" val="custom"/>
  <p:tag name="KSO_WM_TEMPLATE_INDEX" val="20205176"/>
</p:tagLst>
</file>

<file path=ppt/tags/tag39.xml><?xml version="1.0" encoding="utf-8"?>
<p:tagLst xmlns:p="http://schemas.openxmlformats.org/presentationml/2006/main">
  <p:tag name="KSO_WM_BEAUTIFY_FLAG" val="#wm#"/>
  <p:tag name="KSO_WM_TEMPLATE_CATEGORY" val="custom"/>
  <p:tag name="KSO_WM_TEMPLATE_INDEX" val="2020517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wm#"/>
  <p:tag name="KSO_WM_TEMPLATE_CATEGORY" val="custom"/>
  <p:tag name="KSO_WM_TEMPLATE_INDEX" val="20205176"/>
</p:tagLst>
</file>

<file path=ppt/tags/tag41.xml><?xml version="1.0" encoding="utf-8"?>
<p:tagLst xmlns:p="http://schemas.openxmlformats.org/presentationml/2006/main">
  <p:tag name="KSO_WM_BEAUTIFY_FLAG" val="#wm#"/>
  <p:tag name="KSO_WM_TEMPLATE_CATEGORY" val="custom"/>
  <p:tag name="KSO_WM_TEMPLATE_INDEX" val="20205176"/>
</p:tagLst>
</file>

<file path=ppt/tags/tag42.xml><?xml version="1.0" encoding="utf-8"?>
<p:tagLst xmlns:p="http://schemas.openxmlformats.org/presentationml/2006/main">
  <p:tag name="KSO_WM_BEAUTIFY_FLAG" val="#wm#"/>
  <p:tag name="KSO_WM_TEMPLATE_CATEGORY" val="custom"/>
  <p:tag name="KSO_WM_TEMPLATE_INDEX" val="20205176"/>
</p:tagLst>
</file>

<file path=ppt/tags/tag43.xml><?xml version="1.0" encoding="utf-8"?>
<p:tagLst xmlns:p="http://schemas.openxmlformats.org/presentationml/2006/main">
  <p:tag name="KSO_WM_BEAUTIFY_FLAG" val="#wm#"/>
  <p:tag name="KSO_WM_TEMPLATE_CATEGORY" val="custom"/>
  <p:tag name="KSO_WM_TEMPLATE_INDEX" val="20205176"/>
</p:tagLst>
</file>

<file path=ppt/tags/tag44.xml><?xml version="1.0" encoding="utf-8"?>
<p:tagLst xmlns:p="http://schemas.openxmlformats.org/presentationml/2006/main">
  <p:tag name="KSO_WM_BEAUTIFY_FLAG" val="#wm#"/>
  <p:tag name="KSO_WM_TEMPLATE_CATEGORY" val="custom"/>
  <p:tag name="KSO_WM_TEMPLATE_INDEX" val="20205176"/>
</p:tagLst>
</file>

<file path=ppt/tags/tag45.xml><?xml version="1.0" encoding="utf-8"?>
<p:tagLst xmlns:p="http://schemas.openxmlformats.org/presentationml/2006/main">
  <p:tag name="KSO_WM_BEAUTIFY_FLAG" val="#wm#"/>
  <p:tag name="KSO_WM_TEMPLATE_CATEGORY" val="custom"/>
  <p:tag name="KSO_WM_TEMPLATE_INDEX" val="20205176"/>
</p:tagLst>
</file>

<file path=ppt/tags/tag46.xml><?xml version="1.0" encoding="utf-8"?>
<p:tagLst xmlns:p="http://schemas.openxmlformats.org/presentationml/2006/main">
  <p:tag name="KSO_WM_BEAUTIFY_FLAG" val="#wm#"/>
  <p:tag name="KSO_WM_TEMPLATE_CATEGORY" val="custom"/>
  <p:tag name="KSO_WM_TEMPLATE_INDEX" val="20205176"/>
</p:tagLst>
</file>

<file path=ppt/tags/tag47.xml><?xml version="1.0" encoding="utf-8"?>
<p:tagLst xmlns:p="http://schemas.openxmlformats.org/presentationml/2006/main">
  <p:tag name="KSO_WM_BEAUTIFY_FLAG" val="#wm#"/>
  <p:tag name="KSO_WM_TEMPLATE_CATEGORY" val="custom"/>
  <p:tag name="KSO_WM_TEMPLATE_INDEX" val="20205176"/>
</p:tagLst>
</file>

<file path=ppt/tags/tag48.xml><?xml version="1.0" encoding="utf-8"?>
<p:tagLst xmlns:p="http://schemas.openxmlformats.org/presentationml/2006/main">
  <p:tag name="COMMONDATA" val="eyJoZGlkIjoiOWFhYzUwZWNmOTk3M2Y1MTI5MjBiOWM4Y2UyNjJjNzUifQ=="/>
  <p:tag name="KSO_WPP_MARK_KEY" val="257877f6-fe8c-4c47-ab4c-274c99a6a791"/>
  <p:tag name="commondata" val="eyJoZGlkIjoiY2NjMjc2YTM3OTU3MDczMTg5NGExODc2MDBmZmJkNzM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1536</Words>
  <Application>WPS 演示</Application>
  <PresentationFormat>宽屏</PresentationFormat>
  <Paragraphs>135</Paragraphs>
  <Slides>21</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Arial</vt:lpstr>
      <vt:lpstr>宋体</vt:lpstr>
      <vt:lpstr>Wingdings</vt:lpstr>
      <vt:lpstr>微软雅黑</vt:lpstr>
      <vt:lpstr>Wingdings</vt:lpstr>
      <vt:lpstr>思源黑体 CN Normal</vt:lpstr>
      <vt:lpstr>黑体</vt:lpstr>
      <vt:lpstr>思源黑体 CN Light</vt:lpstr>
      <vt:lpstr>思源黑体 CN Bold</vt:lpstr>
      <vt:lpstr>思源黑体 CN Medium</vt:lpstr>
      <vt:lpstr>Noto Sans S Chinese Medium</vt:lpstr>
      <vt:lpstr>DIN Black</vt:lpstr>
      <vt:lpstr>楷体</vt:lpstr>
      <vt:lpstr>思源黑体 CN Heavy</vt:lpstr>
      <vt:lpstr>Arial Unicode MS</vt:lpstr>
      <vt:lpstr>Calibri</vt:lpstr>
      <vt:lpstr>Segoe Print</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婵&amp;HO</cp:lastModifiedBy>
  <cp:revision>941</cp:revision>
  <dcterms:created xsi:type="dcterms:W3CDTF">2019-06-19T02:08:00Z</dcterms:created>
  <dcterms:modified xsi:type="dcterms:W3CDTF">2025-07-14T09:52:40Z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98B0645011BC43B0BFB9BFC8374894E3</vt:lpwstr>
  </property>
</Properties>
</file>