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0"/>
  </p:notesMasterIdLst>
  <p:handoutMasterIdLst>
    <p:handoutMasterId r:id="rId31"/>
  </p:handoutMasterIdLst>
  <p:sldIdLst>
    <p:sldId id="263" r:id="rId4"/>
    <p:sldId id="271" r:id="rId5"/>
    <p:sldId id="296" r:id="rId6"/>
    <p:sldId id="4110" r:id="rId7"/>
    <p:sldId id="4092" r:id="rId8"/>
    <p:sldId id="2169" r:id="rId9"/>
    <p:sldId id="4114" r:id="rId10"/>
    <p:sldId id="4093" r:id="rId11"/>
    <p:sldId id="4117" r:id="rId12"/>
    <p:sldId id="4118" r:id="rId13"/>
    <p:sldId id="4115" r:id="rId14"/>
    <p:sldId id="1591" r:id="rId15"/>
    <p:sldId id="4121" r:id="rId16"/>
    <p:sldId id="4107" r:id="rId17"/>
    <p:sldId id="4109" r:id="rId18"/>
    <p:sldId id="4116" r:id="rId19"/>
    <p:sldId id="4119" r:id="rId20"/>
    <p:sldId id="3657" r:id="rId21"/>
    <p:sldId id="3510" r:id="rId22"/>
    <p:sldId id="1932" r:id="rId23"/>
    <p:sldId id="3082" r:id="rId24"/>
    <p:sldId id="3565" r:id="rId25"/>
    <p:sldId id="615" r:id="rId26"/>
    <p:sldId id="2279" r:id="rId27"/>
    <p:sldId id="270" r:id="rId28"/>
    <p:sldId id="4120" r:id="rId29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55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54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PCB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05115" y="2545080"/>
            <a:ext cx="323786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20" y="3985895"/>
            <a:ext cx="4385310" cy="16262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67345" y="5743575"/>
            <a:ext cx="3479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150</a:t>
            </a:r>
            <a:r>
              <a:rPr lang="zh-CN" altLang="en-US"/>
              <a:t>块订阅一个月，一周三篇）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" y="863600"/>
            <a:ext cx="7362190" cy="5499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295" y="923290"/>
            <a:ext cx="4026535" cy="16217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短期看点（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7.13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8" y="1012190"/>
            <a:ext cx="6638925" cy="24168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rcRect r="36955" b="50688"/>
          <a:stretch>
            <a:fillRect/>
          </a:stretch>
        </p:blipFill>
        <p:spPr>
          <a:xfrm>
            <a:off x="66040" y="3566160"/>
            <a:ext cx="6838315" cy="29673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/>
          <a:srcRect l="63622" t="5280" r="392" b="19106"/>
          <a:stretch>
            <a:fillRect/>
          </a:stretch>
        </p:blipFill>
        <p:spPr>
          <a:xfrm>
            <a:off x="6393815" y="768350"/>
            <a:ext cx="2875280" cy="32727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260" y="1102360"/>
            <a:ext cx="2866390" cy="27774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215" y="3879850"/>
            <a:ext cx="2752090" cy="27412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3+2_1752650666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医药（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7.13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>
          <a:blip r:embed="rId2"/>
          <a:srcRect t="17185"/>
          <a:stretch>
            <a:fillRect/>
          </a:stretch>
        </p:blipFill>
        <p:spPr>
          <a:xfrm>
            <a:off x="288290" y="821690"/>
            <a:ext cx="5909945" cy="2062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595" y="2978150"/>
            <a:ext cx="3084830" cy="332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690" y="935990"/>
            <a:ext cx="4638675" cy="4986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光伏（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7.13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" y="916305"/>
            <a:ext cx="5382260" cy="24396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820" y="854075"/>
            <a:ext cx="4170045" cy="4000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660" y="2840990"/>
            <a:ext cx="3679825" cy="3439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电力（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7.13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" y="1008380"/>
            <a:ext cx="4629150" cy="425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90" y="979805"/>
            <a:ext cx="3836035" cy="428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08"/>
          <a:stretch>
            <a:fillRect/>
          </a:stretch>
        </p:blipFill>
        <p:spPr>
          <a:xfrm>
            <a:off x="8397240" y="1358265"/>
            <a:ext cx="3599180" cy="4305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剔除雷标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832485"/>
            <a:ext cx="5034915" cy="5193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20" y="832485"/>
            <a:ext cx="3315335" cy="3704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375" y="906780"/>
            <a:ext cx="3355975" cy="3629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75" y="3366135"/>
            <a:ext cx="2927350" cy="3192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慢牛胜急牛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2025.7.16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猎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市场站上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 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指数陆续控盘，板块中军权重领涨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题材风车切换，注意轮动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椭圆 2"/>
          <p:cNvSpPr/>
          <p:nvPr/>
        </p:nvSpPr>
        <p:spPr>
          <a:xfrm>
            <a:off x="4368165" y="3829685"/>
            <a:ext cx="1322070" cy="1314450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市场状态（控盘和背离）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6963" r="2921"/>
          <a:stretch>
            <a:fillRect/>
          </a:stretch>
        </p:blipFill>
        <p:spPr>
          <a:xfrm>
            <a:off x="299720" y="768350"/>
            <a:ext cx="4933315" cy="1571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" y="2458085"/>
            <a:ext cx="4932680" cy="3884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435" y="909320"/>
            <a:ext cx="5244465" cy="52044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高、低控盘对比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899795"/>
            <a:ext cx="455612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5" y="899795"/>
            <a:ext cx="491299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直接箭头连接符 11"/>
          <p:cNvCxnSpPr/>
          <p:nvPr/>
        </p:nvCxnSpPr>
        <p:spPr>
          <a:xfrm flipV="1">
            <a:off x="693420" y="5879465"/>
            <a:ext cx="1736090" cy="214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3615" y="3161665"/>
            <a:ext cx="365061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控盘低于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，游资短线属性占据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主导多以资金作为买卖标准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13375" y="2783840"/>
            <a:ext cx="3959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控盘大于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en-US" altLang="zh-CN">
                <a:highlight>
                  <a:srgbClr val="FFFF00"/>
                </a:highlight>
              </a:rPr>
              <a:t>,</a:t>
            </a:r>
            <a:r>
              <a:rPr lang="zh-CN" altLang="en-US">
                <a:highlight>
                  <a:srgbClr val="FFFF00"/>
                </a:highlight>
              </a:rPr>
              <a:t>中线资金占据主导，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控盘力度大，空方子弹少，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看控盘攀升和降低作为买卖信号。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热点风车轮动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892175"/>
            <a:ext cx="7522210" cy="571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945255" y="4011930"/>
            <a:ext cx="3573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题材状态并不强势，复制涨停成功绿并不高，多为回档盘弱。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445" y="976630"/>
            <a:ext cx="3188335" cy="1788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259445" y="3251200"/>
            <a:ext cx="3284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黄色风格：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权重，控盘，中线股，操作方向偏中线，短线追涨很难赚钱。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指标：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控盘+滚动净利润+牛熊线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近期案例解析（电力）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07415"/>
            <a:ext cx="5704840" cy="5585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80" y="907415"/>
            <a:ext cx="5061585" cy="1510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221730" y="2557145"/>
            <a:ext cx="406400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3933190"/>
            <a:ext cx="5347970" cy="1983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34200" y="5995035"/>
            <a:ext cx="2950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150</a:t>
            </a:r>
            <a:r>
              <a:rPr lang="zh-CN" altLang="en-US"/>
              <a:t>块订阅一个月）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WPS 演示</Application>
  <PresentationFormat>宽屏</PresentationFormat>
  <Paragraphs>173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967</cp:revision>
  <dcterms:created xsi:type="dcterms:W3CDTF">2019-06-19T02:08:00Z</dcterms:created>
  <dcterms:modified xsi:type="dcterms:W3CDTF">2025-07-16T10:01:07Z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