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5"/>
  </p:notesMasterIdLst>
  <p:handoutMasterIdLst>
    <p:handoutMasterId r:id="rId16"/>
  </p:handoutMasterIdLst>
  <p:sldIdLst>
    <p:sldId id="263" r:id="rId4"/>
    <p:sldId id="271" r:id="rId6"/>
    <p:sldId id="369" r:id="rId7"/>
    <p:sldId id="330" r:id="rId8"/>
    <p:sldId id="346" r:id="rId9"/>
    <p:sldId id="396" r:id="rId10"/>
    <p:sldId id="402" r:id="rId11"/>
    <p:sldId id="403" r:id="rId12"/>
    <p:sldId id="405" r:id="rId13"/>
    <p:sldId id="404" r:id="rId14"/>
    <p:sldId id="357" r:id="rId15"/>
  </p:sldIdLst>
  <p:sldSz cx="12192000" cy="6858000"/>
  <p:notesSz cx="6858000" cy="9144000"/>
  <p:custDataLst>
    <p:tags r:id="rId21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0" userDrawn="1">
          <p15:clr>
            <a:srgbClr val="A4A3A4"/>
          </p15:clr>
        </p15:guide>
        <p15:guide id="3" pos="384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FF6CD"/>
    <a:srgbClr val="FFFDF5"/>
    <a:srgbClr val="FFDFDF"/>
    <a:srgbClr val="D16664"/>
    <a:srgbClr val="FFFC91"/>
    <a:srgbClr val="DCDCDC"/>
    <a:srgbClr val="F0F0F0"/>
    <a:srgbClr val="E6E6E6"/>
    <a:srgbClr val="C8C8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90" autoAdjust="0"/>
    <p:restoredTop sz="94660"/>
  </p:normalViewPr>
  <p:slideViewPr>
    <p:cSldViewPr snapToGrid="0" showGuides="1">
      <p:cViewPr varScale="1">
        <p:scale>
          <a:sx n="126" d="100"/>
          <a:sy n="126" d="100"/>
        </p:scale>
        <p:origin x="336" y="173"/>
      </p:cViewPr>
      <p:guideLst>
        <p:guide orient="horz" pos="2140"/>
        <p:guide pos="3844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5.xml"/><Relationship Id="rId8" Type="http://schemas.openxmlformats.org/officeDocument/2006/relationships/slide" Target="slides/slide4.xml"/><Relationship Id="rId7" Type="http://schemas.openxmlformats.org/officeDocument/2006/relationships/slide" Target="slides/slide3.xml"/><Relationship Id="rId6" Type="http://schemas.openxmlformats.org/officeDocument/2006/relationships/slide" Target="slides/slide2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1" Type="http://schemas.openxmlformats.org/officeDocument/2006/relationships/tags" Target="tags/tag141.xml"/><Relationship Id="rId20" Type="http://schemas.openxmlformats.org/officeDocument/2006/relationships/commentAuthors" Target="commentAuthors.xml"/><Relationship Id="rId2" Type="http://schemas.openxmlformats.org/officeDocument/2006/relationships/theme" Target="theme/theme1.xml"/><Relationship Id="rId19" Type="http://schemas.openxmlformats.org/officeDocument/2006/relationships/tableStyles" Target="tableStyles.xml"/><Relationship Id="rId18" Type="http://schemas.openxmlformats.org/officeDocument/2006/relationships/viewProps" Target="viewProps.xml"/><Relationship Id="rId17" Type="http://schemas.openxmlformats.org/officeDocument/2006/relationships/presProps" Target="presProps.xml"/><Relationship Id="rId16" Type="http://schemas.openxmlformats.org/officeDocument/2006/relationships/handoutMaster" Target="handoutMasters/handoutMaster1.xml"/><Relationship Id="rId15" Type="http://schemas.openxmlformats.org/officeDocument/2006/relationships/slide" Target="slides/slide11.xml"/><Relationship Id="rId14" Type="http://schemas.openxmlformats.org/officeDocument/2006/relationships/slide" Target="slides/slide10.xml"/><Relationship Id="rId13" Type="http://schemas.openxmlformats.org/officeDocument/2006/relationships/slide" Target="slides/slide9.xml"/><Relationship Id="rId12" Type="http://schemas.openxmlformats.org/officeDocument/2006/relationships/slide" Target="slides/slide8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幻灯片图像占位符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文本占位符 2"/>
          <p:cNvSpPr>
            <a:spLocks noGrp="1"/>
          </p:cNvSpPr>
          <p:nvPr>
            <p:ph type="body" idx="3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image" Target="../media/image3.png"/><Relationship Id="rId5" Type="http://schemas.openxmlformats.org/officeDocument/2006/relationships/tags" Target="../tags/tag2.xml"/><Relationship Id="rId4" Type="http://schemas.openxmlformats.org/officeDocument/2006/relationships/image" Target="../media/image2.png"/><Relationship Id="rId3" Type="http://schemas.openxmlformats.org/officeDocument/2006/relationships/tags" Target="../tags/tag1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43.xml"/><Relationship Id="rId5" Type="http://schemas.openxmlformats.org/officeDocument/2006/relationships/tags" Target="../tags/tag42.xml"/><Relationship Id="rId4" Type="http://schemas.openxmlformats.org/officeDocument/2006/relationships/tags" Target="../tags/tag41.xml"/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49.xml"/><Relationship Id="rId5" Type="http://schemas.openxmlformats.org/officeDocument/2006/relationships/tags" Target="../tags/tag48.xml"/><Relationship Id="rId4" Type="http://schemas.openxmlformats.org/officeDocument/2006/relationships/tags" Target="../tags/tag47.xml"/><Relationship Id="rId3" Type="http://schemas.openxmlformats.org/officeDocument/2006/relationships/tags" Target="../tags/tag46.xml"/><Relationship Id="rId2" Type="http://schemas.openxmlformats.org/officeDocument/2006/relationships/tags" Target="../tags/tag45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54.xml"/><Relationship Id="rId5" Type="http://schemas.openxmlformats.org/officeDocument/2006/relationships/tags" Target="../tags/tag53.xml"/><Relationship Id="rId4" Type="http://schemas.openxmlformats.org/officeDocument/2006/relationships/tags" Target="../tags/tag52.xml"/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59.xml"/><Relationship Id="rId5" Type="http://schemas.openxmlformats.org/officeDocument/2006/relationships/tags" Target="../tags/tag58.xml"/><Relationship Id="rId4" Type="http://schemas.openxmlformats.org/officeDocument/2006/relationships/tags" Target="../tags/tag57.xml"/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65.xml"/><Relationship Id="rId6" Type="http://schemas.openxmlformats.org/officeDocument/2006/relationships/tags" Target="../tags/tag64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3" Type="http://schemas.openxmlformats.org/officeDocument/2006/relationships/tags" Target="../tags/tag61.xml"/><Relationship Id="rId2" Type="http://schemas.openxmlformats.org/officeDocument/2006/relationships/tags" Target="../tags/tag60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73.xml"/><Relationship Id="rId8" Type="http://schemas.openxmlformats.org/officeDocument/2006/relationships/tags" Target="../tags/tag72.xml"/><Relationship Id="rId7" Type="http://schemas.openxmlformats.org/officeDocument/2006/relationships/tags" Target="../tags/tag71.xml"/><Relationship Id="rId6" Type="http://schemas.openxmlformats.org/officeDocument/2006/relationships/tags" Target="../tags/tag70.xml"/><Relationship Id="rId5" Type="http://schemas.openxmlformats.org/officeDocument/2006/relationships/tags" Target="../tags/tag69.xml"/><Relationship Id="rId4" Type="http://schemas.openxmlformats.org/officeDocument/2006/relationships/tags" Target="../tags/tag68.xml"/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77.xml"/><Relationship Id="rId4" Type="http://schemas.openxmlformats.org/officeDocument/2006/relationships/tags" Target="../tags/tag76.xml"/><Relationship Id="rId3" Type="http://schemas.openxmlformats.org/officeDocument/2006/relationships/tags" Target="../tags/tag75.xml"/><Relationship Id="rId2" Type="http://schemas.openxmlformats.org/officeDocument/2006/relationships/tags" Target="../tags/tag74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86.xml"/><Relationship Id="rId6" Type="http://schemas.openxmlformats.org/officeDocument/2006/relationships/tags" Target="../tags/tag85.xml"/><Relationship Id="rId5" Type="http://schemas.openxmlformats.org/officeDocument/2006/relationships/tags" Target="../tags/tag84.xml"/><Relationship Id="rId4" Type="http://schemas.openxmlformats.org/officeDocument/2006/relationships/tags" Target="../tags/tag83.xml"/><Relationship Id="rId3" Type="http://schemas.openxmlformats.org/officeDocument/2006/relationships/tags" Target="../tags/tag82.xml"/><Relationship Id="rId2" Type="http://schemas.openxmlformats.org/officeDocument/2006/relationships/tags" Target="../tags/tag81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image" Target="../media/image3.png"/><Relationship Id="rId7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tags" Target="../tags/tag4.xml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tags" Target="../tags/tag3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91.xml"/><Relationship Id="rId5" Type="http://schemas.openxmlformats.org/officeDocument/2006/relationships/tags" Target="../tags/tag90.xml"/><Relationship Id="rId4" Type="http://schemas.openxmlformats.org/officeDocument/2006/relationships/tags" Target="../tags/tag89.xml"/><Relationship Id="rId3" Type="http://schemas.openxmlformats.org/officeDocument/2006/relationships/tags" Target="../tags/tag88.xml"/><Relationship Id="rId2" Type="http://schemas.openxmlformats.org/officeDocument/2006/relationships/tags" Target="../tags/tag87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100.xml"/><Relationship Id="rId5" Type="http://schemas.openxmlformats.org/officeDocument/2006/relationships/tags" Target="../tags/tag99.xml"/><Relationship Id="rId4" Type="http://schemas.openxmlformats.org/officeDocument/2006/relationships/tags" Target="../tags/tag98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image" Target="../media/image3.png"/><Relationship Id="rId5" Type="http://schemas.openxmlformats.org/officeDocument/2006/relationships/tags" Target="../tags/tag8.xml"/><Relationship Id="rId4" Type="http://schemas.openxmlformats.org/officeDocument/2006/relationships/image" Target="../media/image2.png"/><Relationship Id="rId3" Type="http://schemas.openxmlformats.org/officeDocument/2006/relationships/tags" Target="../tags/tag7.xm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16.xml"/><Relationship Id="rId8" Type="http://schemas.openxmlformats.org/officeDocument/2006/relationships/tags" Target="../tags/tag15.xml"/><Relationship Id="rId7" Type="http://schemas.openxmlformats.org/officeDocument/2006/relationships/tags" Target="../tags/tag14.xml"/><Relationship Id="rId6" Type="http://schemas.openxmlformats.org/officeDocument/2006/relationships/tags" Target="../tags/tag13.xml"/><Relationship Id="rId5" Type="http://schemas.openxmlformats.org/officeDocument/2006/relationships/tags" Target="../tags/tag12.xml"/><Relationship Id="rId4" Type="http://schemas.openxmlformats.org/officeDocument/2006/relationships/tags" Target="../tags/tag11.xml"/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tags" Target="../tags/tag17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23.xml"/><Relationship Id="rId3" Type="http://schemas.openxmlformats.org/officeDocument/2006/relationships/tags" Target="../tags/tag22.xml"/><Relationship Id="rId2" Type="http://schemas.openxmlformats.org/officeDocument/2006/relationships/tags" Target="../tags/tag21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29.xml"/><Relationship Id="rId6" Type="http://schemas.openxmlformats.org/officeDocument/2006/relationships/tags" Target="../tags/tag28.xml"/><Relationship Id="rId5" Type="http://schemas.openxmlformats.org/officeDocument/2006/relationships/tags" Target="../tags/tag27.xml"/><Relationship Id="rId4" Type="http://schemas.openxmlformats.org/officeDocument/2006/relationships/tags" Target="../tags/tag26.xml"/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34.xml"/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图片 6" descr="标签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8" name="图片 7" descr="C:\Users\Administrator\Desktop\图片1.png图片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9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经传多赢投研总监：杨春虎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(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投顾编号:A1120619100003，基从编号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:A20250618011797)观点基于软件数据和理论模型分析，仅供参考，不构成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ppt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 descr="标签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4" name="图片 3" descr="C:\Users\Administrator\Desktop\图片1.png图片1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>
          <a:xfrm>
            <a:off x="608400" y="608400"/>
            <a:ext cx="10969200" cy="7056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4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9" Type="http://schemas.openxmlformats.org/officeDocument/2006/relationships/theme" Target="../theme/theme2.xml"/><Relationship Id="rId18" Type="http://schemas.openxmlformats.org/officeDocument/2006/relationships/tags" Target="../tags/tag106.xml"/><Relationship Id="rId17" Type="http://schemas.openxmlformats.org/officeDocument/2006/relationships/image" Target="../media/image6.png"/><Relationship Id="rId16" Type="http://schemas.openxmlformats.org/officeDocument/2006/relationships/tags" Target="../tags/tag105.xml"/><Relationship Id="rId15" Type="http://schemas.openxmlformats.org/officeDocument/2006/relationships/tags" Target="../tags/tag104.xml"/><Relationship Id="rId14" Type="http://schemas.openxmlformats.org/officeDocument/2006/relationships/tags" Target="../tags/tag103.xml"/><Relationship Id="rId13" Type="http://schemas.openxmlformats.org/officeDocument/2006/relationships/tags" Target="../tags/tag102.xml"/><Relationship Id="rId12" Type="http://schemas.openxmlformats.org/officeDocument/2006/relationships/tags" Target="../tags/tag101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pic>
        <p:nvPicPr>
          <p:cNvPr id="7" name="图片 6" descr="组 2"/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18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notesSlide" Target="../notesSlides/notesSlide1.xml"/><Relationship Id="rId7" Type="http://schemas.openxmlformats.org/officeDocument/2006/relationships/slideLayout" Target="../slideLayouts/slideLayout3.xml"/><Relationship Id="rId6" Type="http://schemas.openxmlformats.org/officeDocument/2006/relationships/tags" Target="../tags/tag112.xml"/><Relationship Id="rId5" Type="http://schemas.openxmlformats.org/officeDocument/2006/relationships/tags" Target="../tags/tag111.xml"/><Relationship Id="rId4" Type="http://schemas.openxmlformats.org/officeDocument/2006/relationships/tags" Target="../tags/tag110.xml"/><Relationship Id="rId3" Type="http://schemas.openxmlformats.org/officeDocument/2006/relationships/tags" Target="../tags/tag109.xml"/><Relationship Id="rId2" Type="http://schemas.openxmlformats.org/officeDocument/2006/relationships/tags" Target="../tags/tag108.xml"/><Relationship Id="rId1" Type="http://schemas.openxmlformats.org/officeDocument/2006/relationships/tags" Target="../tags/tag10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36.xml"/><Relationship Id="rId1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2.xml"/><Relationship Id="rId6" Type="http://schemas.openxmlformats.org/officeDocument/2006/relationships/tags" Target="../tags/tag140.xml"/><Relationship Id="rId5" Type="http://schemas.openxmlformats.org/officeDocument/2006/relationships/tags" Target="../tags/tag139.xml"/><Relationship Id="rId4" Type="http://schemas.openxmlformats.org/officeDocument/2006/relationships/image" Target="../media/image3.png"/><Relationship Id="rId3" Type="http://schemas.openxmlformats.org/officeDocument/2006/relationships/tags" Target="../tags/tag138.xml"/><Relationship Id="rId2" Type="http://schemas.openxmlformats.org/officeDocument/2006/relationships/image" Target="../media/image1.png"/><Relationship Id="rId1" Type="http://schemas.openxmlformats.org/officeDocument/2006/relationships/tags" Target="../tags/tag137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121.xml"/><Relationship Id="rId8" Type="http://schemas.openxmlformats.org/officeDocument/2006/relationships/tags" Target="../tags/tag120.xml"/><Relationship Id="rId7" Type="http://schemas.openxmlformats.org/officeDocument/2006/relationships/tags" Target="../tags/tag119.xml"/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9" Type="http://schemas.openxmlformats.org/officeDocument/2006/relationships/notesSlide" Target="../notesSlides/notesSlide2.xml"/><Relationship Id="rId18" Type="http://schemas.openxmlformats.org/officeDocument/2006/relationships/slideLayout" Target="../slideLayouts/slideLayout3.xml"/><Relationship Id="rId17" Type="http://schemas.openxmlformats.org/officeDocument/2006/relationships/tags" Target="../tags/tag128.xml"/><Relationship Id="rId16" Type="http://schemas.openxmlformats.org/officeDocument/2006/relationships/tags" Target="../tags/tag127.xml"/><Relationship Id="rId15" Type="http://schemas.openxmlformats.org/officeDocument/2006/relationships/tags" Target="../tags/tag126.xml"/><Relationship Id="rId14" Type="http://schemas.openxmlformats.org/officeDocument/2006/relationships/tags" Target="../tags/tag125.xml"/><Relationship Id="rId13" Type="http://schemas.openxmlformats.org/officeDocument/2006/relationships/tags" Target="../tags/tag124.xml"/><Relationship Id="rId12" Type="http://schemas.openxmlformats.org/officeDocument/2006/relationships/image" Target="../media/image7.png"/><Relationship Id="rId11" Type="http://schemas.openxmlformats.org/officeDocument/2006/relationships/tags" Target="../tags/tag123.xml"/><Relationship Id="rId10" Type="http://schemas.openxmlformats.org/officeDocument/2006/relationships/tags" Target="../tags/tag122.xml"/><Relationship Id="rId1" Type="http://schemas.openxmlformats.org/officeDocument/2006/relationships/tags" Target="../tags/tag1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29.xml"/><Relationship Id="rId1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0.xml"/><Relationship Id="rId1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1.xml"/><Relationship Id="rId1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2.xml"/><Relationship Id="rId1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6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3.xml"/><Relationship Id="rId1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4.xml"/><Relationship Id="rId1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35.xml"/><Relationship Id="rId1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 userDrawn="1">
            <p:custDataLst>
              <p:tags r:id="rId1"/>
            </p:custDataLst>
          </p:nvPr>
        </p:nvSpPr>
        <p:spPr>
          <a:xfrm>
            <a:off x="1529715" y="1252855"/>
            <a:ext cx="9133840" cy="3169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0000" spc="800">
                <a:solidFill>
                  <a:srgbClr val="C20006"/>
                </a:solidFill>
                <a:effectLst>
                  <a:outerShdw blurRad="50800" dist="38100" dir="2700000" algn="tl" rotWithShape="0">
                    <a:srgbClr val="A20007">
                      <a:alpha val="80000"/>
                    </a:srgbClr>
                  </a:outerShdw>
                </a:effectLst>
                <a:uFillTx/>
                <a:latin typeface="Noto Sans S Chinese Black" panose="020B0A00000000000000" charset="-122"/>
                <a:ea typeface="Noto Sans S Chinese Black" panose="020B0A00000000000000" charset="-122"/>
                <a:sym typeface="+mn-ea"/>
              </a:rPr>
              <a:t>经传多赢</a:t>
            </a:r>
            <a:endParaRPr lang="zh-CN" altLang="en-US" sz="10000" spc="800">
              <a:solidFill>
                <a:srgbClr val="C20006"/>
              </a:solidFill>
              <a:effectLst>
                <a:outerShdw blurRad="50800" dist="38100" dir="2700000" algn="tl" rotWithShape="0">
                  <a:srgbClr val="A20007">
                    <a:alpha val="80000"/>
                  </a:srgbClr>
                </a:outerShdw>
              </a:effectLst>
              <a:uFillTx/>
              <a:latin typeface="Noto Sans S Chinese Black" panose="020B0A00000000000000" charset="-122"/>
              <a:ea typeface="Noto Sans S Chinese Black" panose="020B0A00000000000000" charset="-122"/>
              <a:sym typeface="+mn-ea"/>
            </a:endParaRPr>
          </a:p>
          <a:p>
            <a:pPr algn="ctr"/>
            <a:r>
              <a:rPr lang="zh-CN" altLang="en-US" sz="10000" spc="800">
                <a:solidFill>
                  <a:srgbClr val="C20006"/>
                </a:solidFill>
                <a:effectLst>
                  <a:outerShdw blurRad="50800" dist="38100" dir="2700000" algn="tl" rotWithShape="0">
                    <a:srgbClr val="A20007">
                      <a:alpha val="80000"/>
                    </a:srgbClr>
                  </a:outerShdw>
                </a:effectLst>
                <a:uFillTx/>
                <a:latin typeface="Noto Sans S Chinese Black" panose="020B0A00000000000000" charset="-122"/>
                <a:ea typeface="Noto Sans S Chinese Black" panose="020B0A00000000000000" charset="-122"/>
                <a:sym typeface="+mn-ea"/>
              </a:rPr>
              <a:t>短线突击营</a:t>
            </a:r>
            <a:endParaRPr lang="zh-CN" altLang="en-US" sz="10000" spc="800">
              <a:solidFill>
                <a:srgbClr val="C20006"/>
              </a:solidFill>
              <a:effectLst>
                <a:outerShdw blurRad="50800" dist="38100" dir="2700000" algn="tl" rotWithShape="0">
                  <a:srgbClr val="A20007">
                    <a:alpha val="80000"/>
                  </a:srgbClr>
                </a:outerShdw>
              </a:effectLst>
              <a:uFillTx/>
              <a:latin typeface="Noto Sans S Chinese Black" panose="020B0A00000000000000" charset="-122"/>
              <a:ea typeface="Noto Sans S Chinese Black" panose="020B0A00000000000000" charset="-122"/>
              <a:sym typeface="+mn-ea"/>
            </a:endParaRPr>
          </a:p>
        </p:txBody>
      </p:sp>
      <p:sp>
        <p:nvSpPr>
          <p:cNvPr id="5" name="文本框 4"/>
          <p:cNvSpPr txBox="1"/>
          <p:nvPr userDrawn="1">
            <p:custDataLst>
              <p:tags r:id="rId2"/>
            </p:custDataLst>
          </p:nvPr>
        </p:nvSpPr>
        <p:spPr>
          <a:xfrm>
            <a:off x="1529080" y="1171575"/>
            <a:ext cx="9133840" cy="31692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10000" spc="800" dirty="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Noto Sans S Chinese Black" panose="020B0A00000000000000" charset="-122"/>
                <a:ea typeface="Noto Sans S Chinese Black" panose="020B0A00000000000000" charset="-122"/>
                <a:sym typeface="+mn-ea"/>
              </a:rPr>
              <a:t>经传多赢</a:t>
            </a:r>
            <a:endParaRPr lang="zh-CN" altLang="en-US" sz="10000" spc="800" dirty="0">
              <a:gradFill>
                <a:gsLst>
                  <a:gs pos="30000">
                    <a:srgbClr val="FFFAEB"/>
                  </a:gs>
                  <a:gs pos="100000">
                    <a:schemeClr val="accent4">
                      <a:lumMod val="40000"/>
                      <a:lumOff val="60000"/>
                    </a:schemeClr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srgbClr val="C20006">
                    <a:alpha val="40000"/>
                  </a:srgbClr>
                </a:outerShdw>
              </a:effectLst>
              <a:latin typeface="Noto Sans S Chinese Black" panose="020B0A00000000000000" charset="-122"/>
              <a:ea typeface="Noto Sans S Chinese Black" panose="020B0A00000000000000" charset="-122"/>
              <a:sym typeface="+mn-ea"/>
            </a:endParaRPr>
          </a:p>
          <a:p>
            <a:pPr algn="ctr">
              <a:buClrTx/>
              <a:buSzTx/>
              <a:buFontTx/>
            </a:pPr>
            <a:r>
              <a:rPr lang="zh-CN" altLang="en-US" sz="10000" spc="800" dirty="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Noto Sans S Chinese Black" panose="020B0A00000000000000" charset="-122"/>
                <a:ea typeface="Noto Sans S Chinese Black" panose="020B0A00000000000000" charset="-122"/>
                <a:sym typeface="+mn-ea"/>
              </a:rPr>
              <a:t>短线突击营</a:t>
            </a:r>
            <a:endParaRPr lang="zh-CN" altLang="en-US" sz="10000" spc="800" dirty="0">
              <a:gradFill>
                <a:gsLst>
                  <a:gs pos="30000">
                    <a:srgbClr val="FFFAEB"/>
                  </a:gs>
                  <a:gs pos="100000">
                    <a:schemeClr val="accent4">
                      <a:lumMod val="40000"/>
                      <a:lumOff val="60000"/>
                    </a:schemeClr>
                  </a:gs>
                </a:gsLst>
                <a:lin ang="5400000" scaled="0"/>
              </a:gradFill>
              <a:effectLst>
                <a:outerShdw blurRad="50800" dist="38100" dir="2700000" algn="tl" rotWithShape="0">
                  <a:srgbClr val="C20006">
                    <a:alpha val="40000"/>
                  </a:srgbClr>
                </a:outerShdw>
              </a:effectLst>
              <a:latin typeface="Noto Sans S Chinese Black" panose="020B0A00000000000000" charset="-122"/>
              <a:ea typeface="Noto Sans S Chinese Black" panose="020B0A00000000000000" charset="-122"/>
              <a:sym typeface="+mn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2650808" y="4386580"/>
            <a:ext cx="6890385" cy="774065"/>
            <a:chOff x="3942" y="6908"/>
            <a:chExt cx="9742" cy="1219"/>
          </a:xfrm>
        </p:grpSpPr>
        <p:grpSp>
          <p:nvGrpSpPr>
            <p:cNvPr id="6" name="组合 5"/>
            <p:cNvGrpSpPr/>
            <p:nvPr/>
          </p:nvGrpSpPr>
          <p:grpSpPr>
            <a:xfrm>
              <a:off x="3942" y="6908"/>
              <a:ext cx="9742" cy="1219"/>
              <a:chOff x="3088" y="8669"/>
              <a:chExt cx="12606" cy="1450"/>
            </a:xfrm>
          </p:grpSpPr>
          <p:sp>
            <p:nvSpPr>
              <p:cNvPr id="10" name="六边形 9"/>
              <p:cNvSpPr/>
              <p:nvPr>
                <p:custDataLst>
                  <p:tags r:id="rId3"/>
                </p:custDataLst>
              </p:nvPr>
            </p:nvSpPr>
            <p:spPr>
              <a:xfrm>
                <a:off x="3088" y="8669"/>
                <a:ext cx="12606" cy="1449"/>
              </a:xfrm>
              <a:prstGeom prst="hexagon">
                <a:avLst>
                  <a:gd name="adj" fmla="val 41063"/>
                  <a:gd name="vf" fmla="val 115470"/>
                </a:avLst>
              </a:prstGeom>
              <a:solidFill>
                <a:srgbClr val="FFEECB">
                  <a:alpha val="20000"/>
                </a:srgbClr>
              </a:solidFill>
              <a:ln>
                <a:noFill/>
              </a:ln>
              <a:effectLst>
                <a:outerShdw dist="25400" dir="5400000" algn="t" rotWithShape="0">
                  <a:srgbClr val="BB0006">
                    <a:alpha val="100000"/>
                  </a:srgb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vertOverflow="overflow" horzOverflow="overflow" vert="horz" wrap="square" numCol="1" spcCol="0" rtlCol="0" fromWordArt="0" anchor="ctr" anchorCtr="0" forceAA="0" compatLnSpc="1">
                <a:noAutofit/>
              </a:bodyPr>
              <a:lstStyle/>
              <a:p>
                <a:pPr lvl="0" algn="ctr">
                  <a:buClrTx/>
                  <a:buSzTx/>
                  <a:buFontTx/>
                </a:pPr>
                <a:endParaRPr lang="en-US" altLang="zh-CN">
                  <a:sym typeface="+mn-ea"/>
                </a:endParaRPr>
              </a:p>
            </p:txBody>
          </p:sp>
          <p:sp>
            <p:nvSpPr>
              <p:cNvPr id="12" name="六边形 11"/>
              <p:cNvSpPr/>
              <p:nvPr>
                <p:custDataLst>
                  <p:tags r:id="rId4"/>
                </p:custDataLst>
              </p:nvPr>
            </p:nvSpPr>
            <p:spPr>
              <a:xfrm>
                <a:off x="3324" y="8669"/>
                <a:ext cx="12135" cy="1450"/>
              </a:xfrm>
              <a:prstGeom prst="hexagon">
                <a:avLst>
                  <a:gd name="adj" fmla="val 41063"/>
                  <a:gd name="vf" fmla="val 115470"/>
                </a:avLst>
              </a:prstGeom>
              <a:gradFill>
                <a:gsLst>
                  <a:gs pos="0">
                    <a:srgbClr val="FFD5A6"/>
                  </a:gs>
                  <a:gs pos="54000">
                    <a:srgbClr val="FFEECB"/>
                  </a:gs>
                  <a:gs pos="100000">
                    <a:srgbClr val="FFD5A6"/>
                  </a:gs>
                </a:gsLst>
                <a:lin ang="0" scaled="0"/>
              </a:gradFill>
              <a:ln>
                <a:noFill/>
              </a:ln>
              <a:effectLst>
                <a:innerShdw blurRad="38100" dist="25400" dir="2700000">
                  <a:srgbClr val="A20007">
                    <a:alpha val="70000"/>
                  </a:srgbClr>
                </a:inn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altLang="zh-CN"/>
                  <a:t>.</a:t>
                </a:r>
                <a:endParaRPr lang="en-US" altLang="zh-CN"/>
              </a:p>
            </p:txBody>
          </p:sp>
        </p:grpSp>
        <p:sp>
          <p:nvSpPr>
            <p:cNvPr id="13" name="文本框 12"/>
            <p:cNvSpPr txBox="1"/>
            <p:nvPr>
              <p:custDataLst>
                <p:tags r:id="rId5"/>
              </p:custDataLst>
            </p:nvPr>
          </p:nvSpPr>
          <p:spPr>
            <a:xfrm>
              <a:off x="4729" y="7155"/>
              <a:ext cx="816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每周日至周四</a:t>
              </a:r>
              <a:r>
                <a:rPr lang="en-US" altLang="zh-CN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 </a:t>
              </a:r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19</a:t>
              </a:r>
              <a:r>
                <a:rPr lang="en-US" altLang="zh-CN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:</a:t>
              </a:r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30-20</a:t>
              </a:r>
              <a:r>
                <a:rPr lang="en-US" altLang="zh-CN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:</a:t>
              </a:r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15</a:t>
              </a:r>
              <a:r>
                <a:rPr lang="en-US" altLang="zh-CN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 </a:t>
              </a:r>
              <a:r>
                <a:rPr lang="zh-CN" altLang="en-US" sz="2400">
                  <a:solidFill>
                    <a:srgbClr val="EB0B16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火爆开讲</a:t>
              </a:r>
              <a:endParaRPr lang="zh-CN" altLang="en-US" sz="2400">
                <a:solidFill>
                  <a:srgbClr val="EB0B16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</p:spTree>
    <p:custDataLst>
      <p:tags r:id="rId6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1920_1080主题_178453642850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dirty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我司所有工作人员均不允许推荐股票、不允许承诺收益、不允许代客理财、不允许合作分成、不允许私下收款，如您发现有任何违规行为，请立即拨打</a:t>
            </a:r>
            <a:r>
              <a:rPr lang="zh-CN" altLang="en-US" dirty="0" smtClean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400-</a:t>
            </a:r>
            <a:r>
              <a:rPr lang="en-US" altLang="zh-CN" dirty="0" smtClean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9088</a:t>
            </a:r>
            <a:r>
              <a:rPr lang="zh-CN" altLang="en-US" dirty="0" smtClean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-</a:t>
            </a:r>
            <a:r>
              <a:rPr lang="en-US" altLang="zh-CN" smtClean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988</a:t>
            </a:r>
            <a:r>
              <a:rPr lang="zh-CN" altLang="en-US" smtClean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向</a:t>
            </a:r>
            <a:r>
              <a:rPr lang="zh-CN" altLang="en-US" dirty="0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我们举报！</a:t>
            </a:r>
            <a:endParaRPr lang="zh-CN" altLang="en-US" dirty="0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  <a:p>
            <a:pPr>
              <a:lnSpc>
                <a:spcPct val="120000"/>
              </a:lnSpc>
            </a:pPr>
            <a:endParaRPr lang="zh-CN" altLang="en-US" sz="1000" dirty="0">
              <a:solidFill>
                <a:schemeClr val="bg1"/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 dirty="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 dirty="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charset="-122"/>
              <a:ea typeface="思源黑体 CN Normal" panose="020B0400000000000000" charset="-122"/>
              <a:cs typeface="思源黑体 CN Normal" panose="020B0400000000000000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5458460" y="6190615"/>
            <a:ext cx="142430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中国</a:t>
            </a:r>
            <a:r>
              <a:rPr lang="en-US" altLang="zh-CN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·</a:t>
            </a:r>
            <a:r>
              <a:rPr lang="zh-CN" altLang="en-US">
                <a:solidFill>
                  <a:srgbClr val="FFDFD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广州</a:t>
            </a:r>
            <a:endParaRPr lang="zh-CN" altLang="en-US">
              <a:solidFill>
                <a:srgbClr val="FFDFDF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520241" y="1294760"/>
            <a:ext cx="7567559" cy="2527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zh-CN" sz="8800" dirty="0" smtClean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宽幅振荡</a:t>
            </a:r>
            <a:endParaRPr lang="zh-CN" sz="8800" dirty="0" smtClean="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  <a:p>
            <a:pPr algn="ctr">
              <a:lnSpc>
                <a:spcPct val="90000"/>
              </a:lnSpc>
            </a:pPr>
            <a:r>
              <a:rPr lang="zh-CN" sz="8800" dirty="0" smtClean="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底部区域</a:t>
            </a:r>
            <a:endParaRPr lang="zh-CN" sz="8800" dirty="0" smtClean="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5783580" y="3981450"/>
            <a:ext cx="2173605" cy="356870"/>
          </a:xfrm>
          <a:prstGeom prst="rect">
            <a:avLst/>
          </a:prstGeom>
          <a:noFill/>
          <a:ln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10"/>
          <p:cNvSpPr/>
          <p:nvPr>
            <p:custDataLst>
              <p:tags r:id="rId1"/>
            </p:custDataLst>
          </p:nvPr>
        </p:nvSpPr>
        <p:spPr>
          <a:xfrm>
            <a:off x="5789930" y="3981450"/>
            <a:ext cx="995680" cy="35687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文本框 13"/>
          <p:cNvSpPr txBox="1"/>
          <p:nvPr>
            <p:custDataLst>
              <p:tags r:id="rId2"/>
            </p:custDataLst>
          </p:nvPr>
        </p:nvSpPr>
        <p:spPr>
          <a:xfrm>
            <a:off x="5745480" y="3988435"/>
            <a:ext cx="1143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主讲老师</a:t>
            </a:r>
            <a:endParaRPr lang="zh-CN" altLang="en-US">
              <a:solidFill>
                <a:srgbClr val="C00000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sp>
        <p:nvSpPr>
          <p:cNvPr id="15" name="文本框 14"/>
          <p:cNvSpPr txBox="1"/>
          <p:nvPr>
            <p:custDataLst>
              <p:tags r:id="rId3"/>
            </p:custDataLst>
          </p:nvPr>
        </p:nvSpPr>
        <p:spPr>
          <a:xfrm>
            <a:off x="6926580" y="3976370"/>
            <a:ext cx="87884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杨春虎</a:t>
            </a:r>
            <a:endParaRPr lang="zh-CN" altLang="en-US">
              <a:solidFill>
                <a:schemeClr val="bg1"/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grpSp>
        <p:nvGrpSpPr>
          <p:cNvPr id="33" name="组合 32"/>
          <p:cNvGrpSpPr/>
          <p:nvPr/>
        </p:nvGrpSpPr>
        <p:grpSpPr>
          <a:xfrm>
            <a:off x="5783580" y="4485640"/>
            <a:ext cx="4928870" cy="374650"/>
            <a:chOff x="7093" y="6616"/>
            <a:chExt cx="8664" cy="656"/>
          </a:xfrm>
        </p:grpSpPr>
        <p:sp>
          <p:nvSpPr>
            <p:cNvPr id="18" name="矩形 17"/>
            <p:cNvSpPr/>
            <p:nvPr>
              <p:custDataLst>
                <p:tags r:id="rId4"/>
              </p:custDataLst>
            </p:nvPr>
          </p:nvSpPr>
          <p:spPr>
            <a:xfrm>
              <a:off x="7093" y="6626"/>
              <a:ext cx="8664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9" name="矩形 18"/>
            <p:cNvSpPr/>
            <p:nvPr>
              <p:custDataLst>
                <p:tags r:id="rId5"/>
              </p:custDataLst>
            </p:nvPr>
          </p:nvSpPr>
          <p:spPr>
            <a:xfrm>
              <a:off x="7105" y="6626"/>
              <a:ext cx="2321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文本框 19"/>
            <p:cNvSpPr txBox="1"/>
            <p:nvPr>
              <p:custDataLst>
                <p:tags r:id="rId6"/>
              </p:custDataLst>
            </p:nvPr>
          </p:nvSpPr>
          <p:spPr>
            <a:xfrm>
              <a:off x="7261" y="662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21" name="文本框 20"/>
            <p:cNvSpPr txBox="1"/>
            <p:nvPr>
              <p:custDataLst>
                <p:tags r:id="rId7"/>
              </p:custDataLst>
            </p:nvPr>
          </p:nvSpPr>
          <p:spPr>
            <a:xfrm>
              <a:off x="9470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>
                  <a:solidFill>
                    <a:schemeClr val="bg1"/>
                  </a:solidFill>
                  <a:latin typeface="思源黑体 CN Regular" panose="020B0500000000000000" charset="-122"/>
                  <a:ea typeface="思源黑体 CN Regular" panose="020B0500000000000000" charset="-122"/>
                  <a:sym typeface="+mn-ea"/>
                </a:rPr>
                <a:t>A1120619100003</a:t>
              </a:r>
              <a:endParaRPr lang="en-US" altLang="zh-CN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8061960" y="3982720"/>
            <a:ext cx="2800350" cy="381635"/>
            <a:chOff x="10918" y="5734"/>
            <a:chExt cx="4072" cy="668"/>
          </a:xfrm>
        </p:grpSpPr>
        <p:sp>
          <p:nvSpPr>
            <p:cNvPr id="27" name="矩形 26"/>
            <p:cNvSpPr/>
            <p:nvPr>
              <p:custDataLst>
                <p:tags r:id="rId8"/>
              </p:custDataLst>
            </p:nvPr>
          </p:nvSpPr>
          <p:spPr>
            <a:xfrm>
              <a:off x="10940" y="5734"/>
              <a:ext cx="3832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矩形 27"/>
            <p:cNvSpPr/>
            <p:nvPr>
              <p:custDataLst>
                <p:tags r:id="rId9"/>
              </p:custDataLst>
            </p:nvPr>
          </p:nvSpPr>
          <p:spPr>
            <a:xfrm>
              <a:off x="10952" y="5734"/>
              <a:ext cx="1750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9" name="文本框 28"/>
            <p:cNvSpPr txBox="1"/>
            <p:nvPr>
              <p:custDataLst>
                <p:tags r:id="rId10"/>
              </p:custDataLst>
            </p:nvPr>
          </p:nvSpPr>
          <p:spPr>
            <a:xfrm>
              <a:off x="10918" y="5757"/>
              <a:ext cx="2009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课程日期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30" name="文本框 29"/>
            <p:cNvSpPr txBox="1"/>
            <p:nvPr>
              <p:custDataLst>
                <p:tags r:id="rId11"/>
              </p:custDataLst>
            </p:nvPr>
          </p:nvSpPr>
          <p:spPr>
            <a:xfrm>
              <a:off x="12700" y="5745"/>
              <a:ext cx="2290" cy="6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1700" dirty="0" smtClean="0">
                  <a:solidFill>
                    <a:schemeClr val="bg1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2026.07.20</a:t>
              </a:r>
              <a:endParaRPr lang="en-US" altLang="zh-CN" sz="1700" dirty="0"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</p:grpSp>
      <p:pic>
        <p:nvPicPr>
          <p:cNvPr id="25" name="图片 24" descr="图层 2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64920" y="776605"/>
            <a:ext cx="3730625" cy="4674235"/>
          </a:xfrm>
          <a:prstGeom prst="rect">
            <a:avLst/>
          </a:prstGeom>
        </p:spPr>
      </p:pic>
      <p:grpSp>
        <p:nvGrpSpPr>
          <p:cNvPr id="5" name="组合 4"/>
          <p:cNvGrpSpPr/>
          <p:nvPr/>
        </p:nvGrpSpPr>
        <p:grpSpPr>
          <a:xfrm>
            <a:off x="5783580" y="5067300"/>
            <a:ext cx="4928870" cy="374650"/>
            <a:chOff x="7093" y="6616"/>
            <a:chExt cx="8664" cy="656"/>
          </a:xfrm>
        </p:grpSpPr>
        <p:sp>
          <p:nvSpPr>
            <p:cNvPr id="6" name="矩形 5"/>
            <p:cNvSpPr/>
            <p:nvPr>
              <p:custDataLst>
                <p:tags r:id="rId13"/>
              </p:custDataLst>
            </p:nvPr>
          </p:nvSpPr>
          <p:spPr>
            <a:xfrm>
              <a:off x="7093" y="6626"/>
              <a:ext cx="8664" cy="625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" name="矩形 6"/>
            <p:cNvSpPr/>
            <p:nvPr>
              <p:custDataLst>
                <p:tags r:id="rId14"/>
              </p:custDataLst>
            </p:nvPr>
          </p:nvSpPr>
          <p:spPr>
            <a:xfrm>
              <a:off x="7105" y="6626"/>
              <a:ext cx="3046" cy="625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8" name="文本框 7"/>
            <p:cNvSpPr txBox="1"/>
            <p:nvPr>
              <p:custDataLst>
                <p:tags r:id="rId15"/>
              </p:custDataLst>
            </p:nvPr>
          </p:nvSpPr>
          <p:spPr>
            <a:xfrm>
              <a:off x="7262" y="6627"/>
              <a:ext cx="2995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>
                  <a:solidFill>
                    <a:srgbClr val="C00000"/>
                  </a:solidFill>
                  <a:latin typeface="思源黑体 CN Medium" panose="020B0600000000000000" pitchFamily="34" charset="-122"/>
                  <a:ea typeface="思源黑体 CN Medium" panose="020B0600000000000000" pitchFamily="34" charset="-122"/>
                  <a:cs typeface="思源黑体 CN Medium" panose="020B0600000000000000" pitchFamily="34" charset="-122"/>
                </a:rPr>
                <a:t>基金执业编号</a:t>
              </a:r>
              <a:endParaRPr lang="zh-CN" altLang="en-US">
                <a:solidFill>
                  <a:srgbClr val="C00000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endParaRPr>
            </a:p>
          </p:txBody>
        </p:sp>
        <p:sp>
          <p:nvSpPr>
            <p:cNvPr id="10" name="文本框 9"/>
            <p:cNvSpPr txBox="1"/>
            <p:nvPr>
              <p:custDataLst>
                <p:tags r:id="rId16"/>
              </p:custDataLst>
            </p:nvPr>
          </p:nvSpPr>
          <p:spPr>
            <a:xfrm>
              <a:off x="10153" y="6616"/>
              <a:ext cx="4318" cy="6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>
                  <a:solidFill>
                    <a:schemeClr val="bg1"/>
                  </a:solidFill>
                  <a:latin typeface="思源黑体 CN Normal" panose="020B0400000000000000" charset="-122"/>
                  <a:ea typeface="思源黑体 CN Normal" panose="020B0400000000000000" charset="-122"/>
                  <a:cs typeface="思源黑体 CN Normal" panose="020B0400000000000000" charset="-122"/>
                  <a:sym typeface="+mn-ea"/>
                </a:rPr>
                <a:t>A20250618011797</a:t>
              </a:r>
              <a:endParaRPr lang="en-US" altLang="zh-CN">
                <a:solidFill>
                  <a:schemeClr val="bg1"/>
                </a:solidFill>
                <a:latin typeface="思源黑体 CN Normal" panose="020B0400000000000000" charset="-122"/>
                <a:ea typeface="思源黑体 CN Normal" panose="020B0400000000000000" charset="-122"/>
                <a:cs typeface="思源黑体 CN Normal" panose="020B0400000000000000" charset="-122"/>
                <a:sym typeface="+mn-ea"/>
              </a:endParaRPr>
            </a:p>
          </p:txBody>
        </p:sp>
      </p:grpSp>
    </p:spTree>
    <p:custDataLst>
      <p:tags r:id="rId17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648309" y="0"/>
            <a:ext cx="6634756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牛线下移，熊线支撑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963768" y="6023990"/>
            <a:ext cx="10015268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Tx/>
              <a:buSzTx/>
              <a:buFontTx/>
            </a:pPr>
            <a:r>
              <a:rPr lang="zh-CN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加速赶底，熊线支撑，日周双支撑，上顶下底，牛线走平，利好护盘，反复震荡，十字星</a:t>
            </a:r>
            <a:endParaRPr lang="zh-CN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周线</a:t>
            </a:r>
            <a:r>
              <a:rPr lang="en-US" altLang="zh-CN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RSI</a:t>
            </a:r>
            <a:r>
              <a:rPr lang="zh-CN" altLang="en-US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回到</a:t>
            </a:r>
            <a:r>
              <a:rPr lang="en-US" altLang="zh-CN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924</a:t>
            </a:r>
            <a:r>
              <a:rPr lang="zh-CN" altLang="en-US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位置，风险短期出清，静待金叉信号</a:t>
            </a:r>
            <a:endParaRPr lang="zh-CN" altLang="en-US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281430" y="795655"/>
            <a:ext cx="9629140" cy="522859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995871" y="0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中短向下，超跌启动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088228" y="6033515"/>
            <a:ext cx="10015268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lvl="0" algn="ctr">
              <a:buClrTx/>
              <a:buSzTx/>
              <a:buFontTx/>
            </a:pPr>
            <a:r>
              <a:rPr lang="zh-CN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短线超跌加速上升，加速赶底，深证，创业，平均股价周线四连阴</a:t>
            </a:r>
            <a:endParaRPr lang="zh-CN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  <a:p>
            <a:pPr lvl="0" algn="ctr">
              <a:buClrTx/>
              <a:buSzTx/>
              <a:buFontTx/>
            </a:pPr>
            <a:r>
              <a:rPr lang="zh-CN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sym typeface="+mn-ea"/>
              </a:rPr>
              <a:t>风格切换完成，静待短线上攻启动，继续关注：金叉，熊线上移，熊线上移后的第一个金叉</a:t>
            </a:r>
            <a:endParaRPr lang="zh-CN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7460" y="768350"/>
            <a:ext cx="9657080" cy="524383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187065" y="0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dirty="0" smtClean="0">
                <a:solidFill>
                  <a:srgbClr val="FFFF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趋势不明，跟随资金</a:t>
            </a:r>
            <a:endParaRPr lang="zh-CN" sz="44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934076" y="5848941"/>
            <a:ext cx="1060331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选择标准：资金流入，红肥绿瘦，突破牛熊线，周线金叉区域，日线金叉，</a:t>
            </a:r>
            <a:endParaRPr lang="zh-CN" altLang="en-US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  <a:sym typeface="+mn-ea"/>
            </a:endParaRPr>
          </a:p>
          <a:p>
            <a:pPr algn="ctr"/>
            <a:r>
              <a:rPr lang="zh-CN" alt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资金流入，</a:t>
            </a:r>
            <a:r>
              <a:rPr lang="en-US" altLang="zh-CN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B</a:t>
            </a:r>
            <a:r>
              <a:rPr lang="zh-CN" alt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点回档：医药，红利，电力，保险</a:t>
            </a:r>
            <a:endParaRPr lang="zh-CN" altLang="en-US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  <a:sym typeface="+mn-ea"/>
            </a:endParaRPr>
          </a:p>
          <a:p>
            <a:pPr algn="ctr"/>
            <a:r>
              <a:rPr lang="zh-CN" alt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控盘增加行业：</a:t>
            </a:r>
            <a:r>
              <a:rPr lang="en-US" altLang="zh-CN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0</a:t>
            </a:r>
            <a:r>
              <a:rPr lang="zh-CN" altLang="en-US" sz="1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  <a:sym typeface="+mn-ea"/>
              </a:rPr>
              <a:t>个。涨停方向：电力，煤炭，化工</a:t>
            </a:r>
            <a:endParaRPr lang="en-US" altLang="zh-CN" sz="1400" b="1" dirty="0" smtClean="0">
              <a:solidFill>
                <a:schemeClr val="tx1">
                  <a:lumMod val="95000"/>
                  <a:lumOff val="5000"/>
                </a:schemeClr>
              </a:solidFill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97025" y="789940"/>
            <a:ext cx="9276080" cy="503682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3187065" y="0"/>
            <a:ext cx="6096000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sz="4400" noProof="0" dirty="0" smtClean="0">
                <a:solidFill>
                  <a:srgbClr val="FFFFFF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情绪冰点，即将反弹</a:t>
            </a:r>
            <a:endParaRPr lang="zh-CN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1220452" y="5981779"/>
            <a:ext cx="9889525" cy="7372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短线启动，</a:t>
            </a:r>
            <a:r>
              <a:rPr lang="zh-CN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涨停复制，中线启动，控盘为主</a:t>
            </a:r>
            <a:endParaRPr lang="zh-CN" sz="1400" b="1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  <a:p>
            <a:pPr algn="ctr"/>
            <a:r>
              <a:rPr lang="zh-CN" altLang="en-US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周线金叉区域</a:t>
            </a:r>
            <a:r>
              <a:rPr lang="en-US" altLang="zh-CN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+</a:t>
            </a:r>
            <a:r>
              <a:rPr lang="zh-CN" altLang="en-US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涨停前五，空间龙，趋势龙聚集：医药，云计算，电网</a:t>
            </a:r>
            <a:endParaRPr lang="zh-CN" altLang="en-US" sz="1400" b="1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  <a:p>
            <a:pPr algn="ctr"/>
            <a:r>
              <a:rPr lang="zh-CN" altLang="en-US" sz="1400" b="1" dirty="0" smtClean="0"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Medium" panose="020B0600000000000000" pitchFamily="34" charset="-122"/>
              </a:rPr>
              <a:t>热点三要素：政策扶持，持续发酵，产业规模</a:t>
            </a:r>
            <a:endParaRPr lang="en-US" altLang="zh-CN" sz="1400" b="1" dirty="0" smtClean="0"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Medium" panose="020B0600000000000000" pitchFamily="34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65250" y="768350"/>
            <a:ext cx="9600565" cy="521335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719906" y="-1091"/>
            <a:ext cx="7030316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控盘增加</a:t>
            </a:r>
            <a:endParaRPr lang="zh-CN" altLang="en-US" sz="440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987256" y="6026579"/>
            <a:ext cx="82296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思源黑体" panose="020B0500000000000000" charset="-122"/>
                <a:ea typeface="思源黑体" panose="020B0500000000000000" charset="-122"/>
                <a:cs typeface="思源黑体" panose="020B0500000000000000" charset="-122"/>
              </a:rPr>
              <a:t>控盘增加，股价日线金叉区域，资金流入</a:t>
            </a:r>
            <a:endParaRPr lang="en-US" altLang="zh-CN" sz="1600" dirty="0" smtClean="0">
              <a:latin typeface="思源黑体" panose="020B0500000000000000" charset="-122"/>
              <a:ea typeface="思源黑体" panose="020B0500000000000000" charset="-122"/>
              <a:cs typeface="思源黑体" panose="020B0500000000000000" charset="-122"/>
            </a:endParaRPr>
          </a:p>
          <a:p>
            <a:pPr algn="ctr"/>
            <a:r>
              <a:rPr lang="zh-CN" altLang="en-US" sz="1600" dirty="0" smtClean="0">
                <a:latin typeface="思源黑体" panose="020B0500000000000000" charset="-122"/>
                <a:ea typeface="思源黑体" panose="020B0500000000000000" charset="-122"/>
                <a:cs typeface="思源黑体" panose="020B0500000000000000" charset="-122"/>
              </a:rPr>
              <a:t>关注控盘增加</a:t>
            </a:r>
            <a:r>
              <a:rPr lang="zh-CN" sz="1600" dirty="0" smtClean="0">
                <a:latin typeface="思源黑体" panose="020B0500000000000000" charset="-122"/>
                <a:ea typeface="思源黑体" panose="020B0500000000000000" charset="-122"/>
                <a:cs typeface="思源黑体" panose="020B0500000000000000" charset="-122"/>
              </a:rPr>
              <a:t>熊线上移的机会</a:t>
            </a:r>
            <a:endParaRPr lang="zh-CN" sz="1600" dirty="0" smtClean="0">
              <a:latin typeface="思源黑体" panose="020B0500000000000000" charset="-122"/>
              <a:ea typeface="思源黑体" panose="020B0500000000000000" charset="-122"/>
              <a:cs typeface="思源黑体" panose="020B0500000000000000" charset="-122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356360" y="791210"/>
            <a:ext cx="9597390" cy="521144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/>
        </p:nvSpPr>
        <p:spPr>
          <a:xfrm>
            <a:off x="2719906" y="-1091"/>
            <a:ext cx="7030316" cy="7683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zh-CN" altLang="en-US" sz="440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思源黑体 CN Medium" panose="020B0600000000000000" pitchFamily="34" charset="-122"/>
                <a:ea typeface="思源黑体 CN Medium" panose="020B0600000000000000" pitchFamily="34" charset="-122"/>
                <a:cs typeface="思源黑体 CN Normal" panose="020B0400000000000000" charset="-122"/>
                <a:sym typeface="+mn-ea"/>
              </a:rPr>
              <a:t>控盘回档</a:t>
            </a:r>
            <a:endParaRPr lang="zh-CN" altLang="en-US" sz="440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思源黑体 CN Medium" panose="020B0600000000000000" pitchFamily="34" charset="-122"/>
              <a:ea typeface="思源黑体 CN Medium" panose="020B0600000000000000" pitchFamily="34" charset="-122"/>
              <a:cs typeface="思源黑体 CN Normal" panose="020B0400000000000000" charset="-122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1987256" y="6026579"/>
            <a:ext cx="8229600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1600" dirty="0" smtClean="0">
                <a:latin typeface="思源黑体" panose="020B0500000000000000" charset="-122"/>
                <a:ea typeface="思源黑体" panose="020B0500000000000000" charset="-122"/>
                <a:cs typeface="思源黑体" panose="020B0500000000000000" charset="-122"/>
              </a:rPr>
              <a:t>控盘回档，股价突破回踩，日线死叉区域，资金流入</a:t>
            </a:r>
            <a:endParaRPr lang="en-US" altLang="zh-CN" sz="1600" dirty="0" smtClean="0">
              <a:latin typeface="思源黑体" panose="020B0500000000000000" charset="-122"/>
              <a:ea typeface="思源黑体" panose="020B0500000000000000" charset="-122"/>
              <a:cs typeface="思源黑体" panose="020B0500000000000000" charset="-122"/>
            </a:endParaRPr>
          </a:p>
          <a:p>
            <a:pPr algn="ctr"/>
            <a:r>
              <a:rPr lang="zh-CN" altLang="en-US" sz="1600" dirty="0" smtClean="0">
                <a:latin typeface="思源黑体" panose="020B0500000000000000" charset="-122"/>
                <a:ea typeface="思源黑体" panose="020B0500000000000000" charset="-122"/>
                <a:cs typeface="思源黑体" panose="020B0500000000000000" charset="-122"/>
              </a:rPr>
              <a:t>关注控盘增加</a:t>
            </a:r>
            <a:r>
              <a:rPr lang="zh-CN" sz="1600" dirty="0" smtClean="0">
                <a:latin typeface="思源黑体" panose="020B0500000000000000" charset="-122"/>
                <a:ea typeface="思源黑体" panose="020B0500000000000000" charset="-122"/>
                <a:cs typeface="思源黑体" panose="020B0500000000000000" charset="-122"/>
              </a:rPr>
              <a:t>熊线上移的机会</a:t>
            </a:r>
            <a:endParaRPr lang="zh-CN" sz="1600" dirty="0" smtClean="0">
              <a:latin typeface="思源黑体" panose="020B0500000000000000" charset="-122"/>
              <a:ea typeface="思源黑体" panose="020B0500000000000000" charset="-122"/>
              <a:cs typeface="思源黑体" panose="020B0500000000000000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rcRect/>
          <a:stretch>
            <a:fillRect/>
          </a:stretch>
        </p:blipFill>
        <p:spPr>
          <a:xfrm>
            <a:off x="1287780" y="782320"/>
            <a:ext cx="9629775" cy="522859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 descr="1920x1080_178453644916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5715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07.xml><?xml version="1.0" encoding="utf-8"?>
<p:tagLst xmlns:p="http://schemas.openxmlformats.org/presentationml/2006/main">
  <p:tag name="KSO_WM_BEAUTIFY_FLAG" val=""/>
</p:tagLst>
</file>

<file path=ppt/tags/tag108.xml><?xml version="1.0" encoding="utf-8"?>
<p:tagLst xmlns:p="http://schemas.openxmlformats.org/presentationml/2006/main">
  <p:tag name="KSO_WM_BEAUTIFY_FLAG" val=""/>
</p:tagLst>
</file>

<file path=ppt/tags/tag109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BEAUTIFY_FLAG" val=""/>
</p:tagLst>
</file>

<file path=ppt/tags/tag111.xml><?xml version="1.0" encoding="utf-8"?>
<p:tagLst xmlns:p="http://schemas.openxmlformats.org/presentationml/2006/main">
  <p:tag name="KSO_WM_BEAUTIFY_FLAG" val=""/>
</p:tagLst>
</file>

<file path=ppt/tags/tag11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13.xml><?xml version="1.0" encoding="utf-8"?>
<p:tagLst xmlns:p="http://schemas.openxmlformats.org/presentationml/2006/main">
  <p:tag name="KSO_WM_BEAUTIFY_FLAG" val=""/>
</p:tagLst>
</file>

<file path=ppt/tags/tag114.xml><?xml version="1.0" encoding="utf-8"?>
<p:tagLst xmlns:p="http://schemas.openxmlformats.org/presentationml/2006/main">
  <p:tag name="KSO_WM_BEAUTIFY_FLAG" val=""/>
</p:tagLst>
</file>

<file path=ppt/tags/tag115.xml><?xml version="1.0" encoding="utf-8"?>
<p:tagLst xmlns:p="http://schemas.openxmlformats.org/presentationml/2006/main">
  <p:tag name="KSO_WM_BEAUTIFY_FLAG" val=""/>
</p:tagLst>
</file>

<file path=ppt/tags/tag116.xml><?xml version="1.0" encoding="utf-8"?>
<p:tagLst xmlns:p="http://schemas.openxmlformats.org/presentationml/2006/main">
  <p:tag name="KSO_WM_BEAUTIFY_FLAG" val=""/>
</p:tagLst>
</file>

<file path=ppt/tags/tag117.xml><?xml version="1.0" encoding="utf-8"?>
<p:tagLst xmlns:p="http://schemas.openxmlformats.org/presentationml/2006/main">
  <p:tag name="KSO_WM_BEAUTIFY_FLAG" val=""/>
</p:tagLst>
</file>

<file path=ppt/tags/tag118.xml><?xml version="1.0" encoding="utf-8"?>
<p:tagLst xmlns:p="http://schemas.openxmlformats.org/presentationml/2006/main">
  <p:tag name="KSO_WM_BEAUTIFY_FLAG" val=""/>
</p:tagLst>
</file>

<file path=ppt/tags/tag119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BEAUTIFY_FLAG" val=""/>
</p:tagLst>
</file>

<file path=ppt/tags/tag121.xml><?xml version="1.0" encoding="utf-8"?>
<p:tagLst xmlns:p="http://schemas.openxmlformats.org/presentationml/2006/main">
  <p:tag name="KSO_WM_BEAUTIFY_FLAG" val=""/>
</p:tagLst>
</file>

<file path=ppt/tags/tag122.xml><?xml version="1.0" encoding="utf-8"?>
<p:tagLst xmlns:p="http://schemas.openxmlformats.org/presentationml/2006/main">
  <p:tag name="KSO_WM_BEAUTIFY_FLAG" val=""/>
</p:tagLst>
</file>

<file path=ppt/tags/tag123.xml><?xml version="1.0" encoding="utf-8"?>
<p:tagLst xmlns:p="http://schemas.openxmlformats.org/presentationml/2006/main">
  <p:tag name="KSO_WM_BEAUTIFY_FLAG" val=""/>
</p:tagLst>
</file>

<file path=ppt/tags/tag124.xml><?xml version="1.0" encoding="utf-8"?>
<p:tagLst xmlns:p="http://schemas.openxmlformats.org/presentationml/2006/main">
  <p:tag name="KSO_WM_BEAUTIFY_FLAG" val=""/>
</p:tagLst>
</file>

<file path=ppt/tags/tag125.xml><?xml version="1.0" encoding="utf-8"?>
<p:tagLst xmlns:p="http://schemas.openxmlformats.org/presentationml/2006/main">
  <p:tag name="KSO_WM_BEAUTIFY_FLAG" val=""/>
</p:tagLst>
</file>

<file path=ppt/tags/tag126.xml><?xml version="1.0" encoding="utf-8"?>
<p:tagLst xmlns:p="http://schemas.openxmlformats.org/presentationml/2006/main">
  <p:tag name="KSO_WM_BEAUTIFY_FLAG" val=""/>
</p:tagLst>
</file>

<file path=ppt/tags/tag127.xml><?xml version="1.0" encoding="utf-8"?>
<p:tagLst xmlns:p="http://schemas.openxmlformats.org/presentationml/2006/main">
  <p:tag name="KSO_WM_BEAUTIFY_FLAG" val=""/>
</p:tagLst>
</file>

<file path=ppt/tags/tag128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29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1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2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3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7.xml><?xml version="1.0" encoding="utf-8"?>
<p:tagLst xmlns:p="http://schemas.openxmlformats.org/presentationml/2006/main">
  <p:tag name="KSO_WM_BEAUTIFY_FLAG" val=""/>
</p:tagLst>
</file>

<file path=ppt/tags/tag138.xml><?xml version="1.0" encoding="utf-8"?>
<p:tagLst xmlns:p="http://schemas.openxmlformats.org/presentationml/2006/main">
  <p:tag name="KSO_WM_BEAUTIFY_FLAG" val=""/>
</p:tagLst>
</file>

<file path=ppt/tags/tag139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41.xml><?xml version="1.0" encoding="utf-8"?>
<p:tagLst xmlns:p="http://schemas.openxmlformats.org/presentationml/2006/main">
  <p:tag name="KSO_WPP_MARK_KEY" val="34a5c737-2527-451b-a6cc-313a70f4ce21"/>
  <p:tag name="COMMONDATA" val="eyJoZGlkIjoiN2UxMjFlNWEzZDEwZGQ5ZDQ5NGE5OGQ3MjNmMWE1N2YifQ==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BEAUTIFY_FLAG" val="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BEAUTIFY_FLAG" val="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BEAUTIFY_FLAG" val="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BEAUTIFY_FLAG" val="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BEAUTIFY_FLAG" val="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新版空白演示配色">
      <a:dk1>
        <a:sysClr val="windowText" lastClr="000000"/>
      </a:dk1>
      <a:lt1>
        <a:sysClr val="window" lastClr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703</Words>
  <Application>WPS 演示</Application>
  <PresentationFormat>宽屏</PresentationFormat>
  <Paragraphs>69</Paragraphs>
  <Slides>11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28" baseType="lpstr">
      <vt:lpstr>Arial</vt:lpstr>
      <vt:lpstr>宋体</vt:lpstr>
      <vt:lpstr>Wingdings</vt:lpstr>
      <vt:lpstr>Wingdings</vt:lpstr>
      <vt:lpstr>思源黑体 CN Normal</vt:lpstr>
      <vt:lpstr>Noto Sans S Chinese Medium</vt:lpstr>
      <vt:lpstr>Noto Sans S Chinese Black</vt:lpstr>
      <vt:lpstr>思源黑体 CN Medium</vt:lpstr>
      <vt:lpstr>思源黑体 CN Bold</vt:lpstr>
      <vt:lpstr>思源黑体 CN Regular</vt:lpstr>
      <vt:lpstr>思源黑体</vt:lpstr>
      <vt:lpstr>黑体</vt:lpstr>
      <vt:lpstr>微软雅黑</vt:lpstr>
      <vt:lpstr>Arial Unicode MS</vt:lpstr>
      <vt:lpstr>Calibri</vt:lpstr>
      <vt:lpstr>Office 主题​​</vt:lpstr>
      <vt:lpstr>自定义设计方案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>Administrator</dc:creator>
  <cp:lastModifiedBy>C_Hokcheung</cp:lastModifiedBy>
  <cp:revision>962</cp:revision>
  <dcterms:created xsi:type="dcterms:W3CDTF">2019-06-19T02:08:00Z</dcterms:created>
  <dcterms:modified xsi:type="dcterms:W3CDTF">2026-07-20T08:56:45Z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2052-12.1.0.26895</vt:lpwstr>
  </property>
  <property fmtid="{D5CDD505-2E9C-101B-9397-08002B2CF9AE}" pid="3" name="ICV">
    <vt:lpwstr>BA41C1E70F3647CE963D8388ECBEF0CC_13</vt:lpwstr>
  </property>
</Properties>
</file>