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8"/>
  </p:notesMasterIdLst>
  <p:handoutMasterIdLst>
    <p:handoutMasterId r:id="rId29"/>
  </p:handoutMasterIdLst>
  <p:sldIdLst>
    <p:sldId id="263" r:id="rId4"/>
    <p:sldId id="271" r:id="rId5"/>
    <p:sldId id="296" r:id="rId6"/>
    <p:sldId id="4110" r:id="rId7"/>
    <p:sldId id="2169" r:id="rId8"/>
    <p:sldId id="4114" r:id="rId9"/>
    <p:sldId id="4093" r:id="rId10"/>
    <p:sldId id="4117" r:id="rId11"/>
    <p:sldId id="4118" r:id="rId12"/>
    <p:sldId id="1591" r:id="rId13"/>
    <p:sldId id="4107" r:id="rId14"/>
    <p:sldId id="4119" r:id="rId15"/>
    <p:sldId id="4120" r:id="rId16"/>
    <p:sldId id="4121" r:id="rId17"/>
    <p:sldId id="3657" r:id="rId18"/>
    <p:sldId id="3510" r:id="rId19"/>
    <p:sldId id="1932" r:id="rId20"/>
    <p:sldId id="3082" r:id="rId21"/>
    <p:sldId id="3565" r:id="rId22"/>
    <p:sldId id="615" r:id="rId23"/>
    <p:sldId id="2279" r:id="rId24"/>
    <p:sldId id="4075" r:id="rId25"/>
    <p:sldId id="4122" r:id="rId26"/>
    <p:sldId id="270" r:id="rId27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6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6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150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9.xml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image" Target="../media/image3.png"/><Relationship Id="rId3" Type="http://schemas.openxmlformats.org/officeDocument/2006/relationships/tags" Target="../tags/tag147.xml"/><Relationship Id="rId2" Type="http://schemas.openxmlformats.org/officeDocument/2006/relationships/image" Target="../media/image1.png"/><Relationship Id="rId1" Type="http://schemas.openxmlformats.org/officeDocument/2006/relationships/tags" Target="../tags/tag1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下周看点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59373" t="14794"/>
          <a:stretch>
            <a:fillRect/>
          </a:stretch>
        </p:blipFill>
        <p:spPr>
          <a:xfrm>
            <a:off x="280670" y="911860"/>
            <a:ext cx="3956685" cy="3269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005" y="911860"/>
            <a:ext cx="7018020" cy="3269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247140" y="4705985"/>
            <a:ext cx="19900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本周涨停活跃</a:t>
            </a:r>
            <a:r>
              <a:rPr lang="zh-CN" altLang="en-US"/>
              <a:t>：</a:t>
            </a:r>
            <a:endParaRPr lang="zh-CN" altLang="en-US"/>
          </a:p>
          <a:p>
            <a:r>
              <a:rPr lang="zh-CN" altLang="en-US"/>
              <a:t>①机器人</a:t>
            </a:r>
            <a:endParaRPr lang="zh-CN" altLang="en-US"/>
          </a:p>
          <a:p>
            <a:r>
              <a:rPr lang="zh-CN" altLang="en-US"/>
              <a:t>②医药</a:t>
            </a:r>
            <a:endParaRPr lang="zh-CN" altLang="en-US"/>
          </a:p>
          <a:p>
            <a:r>
              <a:rPr lang="zh-CN" altLang="en-US"/>
              <a:t>③算力（</a:t>
            </a:r>
            <a:r>
              <a:rPr lang="en-US" altLang="zh-CN"/>
              <a:t>PCB</a:t>
            </a:r>
            <a:r>
              <a:rPr lang="zh-CN" altLang="en-US"/>
              <a:t>）</a:t>
            </a:r>
            <a:endParaRPr lang="zh-CN" altLang="en-US"/>
          </a:p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619750" y="4705985"/>
            <a:ext cx="35217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目前市场控盘新高品种：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①医药</a:t>
            </a:r>
            <a:endParaRPr lang="zh-CN" altLang="en-US"/>
          </a:p>
          <a:p>
            <a:r>
              <a:rPr lang="zh-CN" altLang="en-US"/>
              <a:t>②半导体（</a:t>
            </a:r>
            <a:r>
              <a:rPr lang="en-US" altLang="zh-CN"/>
              <a:t>PCB</a:t>
            </a:r>
            <a:r>
              <a:rPr lang="zh-CN" altLang="en-US"/>
              <a:t>）</a:t>
            </a:r>
            <a:endParaRPr lang="zh-CN" altLang="en-US"/>
          </a:p>
          <a:p>
            <a:r>
              <a:rPr lang="zh-CN" altLang="en-US"/>
              <a:t>③家电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机器人（等回档）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325" y="868045"/>
            <a:ext cx="4755515" cy="39262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85" y="868045"/>
            <a:ext cx="5177155" cy="5455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372225" y="52266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①大盘金叉反弹多根阳线</a:t>
            </a:r>
            <a:endParaRPr lang="zh-CN" altLang="en-US"/>
          </a:p>
          <a:p>
            <a:r>
              <a:rPr lang="zh-CN" altLang="en-US"/>
              <a:t>②找</a:t>
            </a:r>
            <a:r>
              <a:rPr lang="zh-CN" altLang="en-US">
                <a:solidFill>
                  <a:srgbClr val="FF0000"/>
                </a:solidFill>
              </a:rPr>
              <a:t>控盘双突破</a:t>
            </a:r>
            <a:r>
              <a:rPr lang="zh-CN" altLang="en-US"/>
              <a:t>方向</a:t>
            </a:r>
            <a:r>
              <a:rPr lang="zh-CN" altLang="en-US">
                <a:solidFill>
                  <a:srgbClr val="0029DA"/>
                </a:solidFill>
              </a:rPr>
              <a:t>回档</a:t>
            </a:r>
            <a:endParaRPr lang="zh-CN" altLang="en-US">
              <a:solidFill>
                <a:srgbClr val="0029DA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医药（等回档）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92620" y="57600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①大盘金叉反弹多根阳线</a:t>
            </a:r>
            <a:endParaRPr lang="zh-CN" altLang="en-US"/>
          </a:p>
          <a:p>
            <a:r>
              <a:rPr lang="zh-CN" altLang="en-US"/>
              <a:t>②找</a:t>
            </a:r>
            <a:r>
              <a:rPr lang="zh-CN" altLang="en-US">
                <a:solidFill>
                  <a:srgbClr val="FF0000"/>
                </a:solidFill>
              </a:rPr>
              <a:t>控盘双突破</a:t>
            </a:r>
            <a:r>
              <a:rPr lang="zh-CN" altLang="en-US"/>
              <a:t>方向回档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335" y="1094740"/>
            <a:ext cx="4319905" cy="4405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" y="814070"/>
            <a:ext cx="5316855" cy="54883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半导体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/PCB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92620" y="57600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①大盘金叉反弹多根阳线</a:t>
            </a:r>
            <a:endParaRPr lang="zh-CN" altLang="en-US"/>
          </a:p>
          <a:p>
            <a:r>
              <a:rPr lang="zh-CN" altLang="en-US"/>
              <a:t>②找</a:t>
            </a:r>
            <a:r>
              <a:rPr lang="zh-CN" altLang="en-US">
                <a:solidFill>
                  <a:srgbClr val="FF0000"/>
                </a:solidFill>
              </a:rPr>
              <a:t>控盘双突破</a:t>
            </a:r>
            <a:r>
              <a:rPr lang="zh-CN" altLang="en-US"/>
              <a:t>方向回档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750" y="895350"/>
            <a:ext cx="4460240" cy="46977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r="12066"/>
          <a:stretch>
            <a:fillRect/>
          </a:stretch>
        </p:blipFill>
        <p:spPr>
          <a:xfrm>
            <a:off x="104775" y="835025"/>
            <a:ext cx="6711950" cy="40627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控盘新高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强者恒强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2025.7.20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7495" y="109982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市场站上</a:t>
            </a:r>
            <a:r>
              <a:rPr lang="en-US" altLang="zh-CN" sz="4000">
                <a:solidFill>
                  <a:srgbClr val="FF0000"/>
                </a:solidFill>
              </a:rPr>
              <a:t>3500</a:t>
            </a:r>
            <a:r>
              <a:rPr lang="zh-CN" altLang="en-US" sz="4000">
                <a:solidFill>
                  <a:srgbClr val="FF0000"/>
                </a:solidFill>
              </a:rPr>
              <a:t>点，创年内新高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 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指数陆续控盘，板块中军权重领涨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题材风车切换，注意轮动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市场状态（控盘强者恒强）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t="5604"/>
          <a:stretch>
            <a:fillRect/>
          </a:stretch>
        </p:blipFill>
        <p:spPr>
          <a:xfrm>
            <a:off x="66040" y="846455"/>
            <a:ext cx="5722620" cy="50590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850" y="768350"/>
            <a:ext cx="3733800" cy="31984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380" y="1243330"/>
            <a:ext cx="3627755" cy="3188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6223635" y="4540250"/>
            <a:ext cx="4883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指数控盘强者恒强，聚焦资金控盘共振方向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36385" y="5110480"/>
            <a:ext cx="39592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大单：</a:t>
            </a:r>
            <a:r>
              <a:rPr lang="zh-CN" altLang="en-US"/>
              <a:t>短期爆发力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流动资金：</a:t>
            </a:r>
            <a:r>
              <a:rPr lang="zh-CN" altLang="en-US"/>
              <a:t>短期下跌的承接力度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主力追踪：</a:t>
            </a:r>
            <a:r>
              <a:rPr lang="zh-CN" altLang="en-US"/>
              <a:t>资金方向</a:t>
            </a:r>
            <a:endParaRPr lang="zh-CN" altLang="en-US"/>
          </a:p>
          <a:p>
            <a:r>
              <a:rPr lang="zh-CN" altLang="en-US">
                <a:solidFill>
                  <a:srgbClr val="FFC000"/>
                </a:solidFill>
              </a:rPr>
              <a:t>主力控盘：</a:t>
            </a:r>
            <a:r>
              <a:rPr lang="zh-CN" altLang="en-US"/>
              <a:t>中线资金沉淀多少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高、低控盘对比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899795"/>
            <a:ext cx="4556125" cy="5565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255" y="899795"/>
            <a:ext cx="4912995" cy="5565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2" name="直接箭头连接符 11"/>
          <p:cNvCxnSpPr/>
          <p:nvPr/>
        </p:nvCxnSpPr>
        <p:spPr>
          <a:xfrm flipV="1">
            <a:off x="693420" y="5879465"/>
            <a:ext cx="1736090" cy="214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83615" y="3161665"/>
            <a:ext cx="365061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控盘低于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50</a:t>
            </a:r>
            <a:r>
              <a:rPr lang="zh-CN" altLang="en-US">
                <a:highlight>
                  <a:srgbClr val="FFFF00"/>
                </a:highlight>
              </a:rPr>
              <a:t>，游资短线属性占据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主导多以资金作为买卖标准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13375" y="2783840"/>
            <a:ext cx="39592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控盘大于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50</a:t>
            </a:r>
            <a:r>
              <a:rPr lang="en-US" altLang="zh-CN">
                <a:highlight>
                  <a:srgbClr val="FFFF00"/>
                </a:highlight>
              </a:rPr>
              <a:t>,</a:t>
            </a:r>
            <a:r>
              <a:rPr lang="zh-CN" altLang="en-US">
                <a:highlight>
                  <a:srgbClr val="FFFF00"/>
                </a:highlight>
              </a:rPr>
              <a:t>中线资金占据主导，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控盘力度大，空方子弹少，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看控盘攀升和降低作为买卖信号。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热点风车轮动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892175"/>
            <a:ext cx="7522210" cy="5717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945255" y="4011930"/>
            <a:ext cx="35731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题材状态并不强势，复制涨停成功绿并不高，多为回档盘弱。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445" y="976630"/>
            <a:ext cx="3188335" cy="1788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259445" y="3251200"/>
            <a:ext cx="32842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黄色风格：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/>
              <a:t>权重，控盘，中线股，操作方向偏中线，短线追涨很难赚钱。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highlight>
                  <a:srgbClr val="FFFF00"/>
                </a:highlight>
              </a:rPr>
              <a:t>指标：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/>
              <a:t>控盘+滚动净利润+牛熊线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近期案例解析（稀土）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21730" y="2557145"/>
            <a:ext cx="406400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</a:rPr>
              <a:t>大单：</a:t>
            </a:r>
            <a:r>
              <a:rPr lang="zh-CN" altLang="en-US"/>
              <a:t>突破平台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accent4">
                    <a:lumMod val="75000"/>
                  </a:schemeClr>
                </a:solidFill>
              </a:rPr>
              <a:t>控盘：</a:t>
            </a:r>
            <a:r>
              <a:rPr lang="zh-CN" altLang="en-US"/>
              <a:t>大于</a:t>
            </a:r>
            <a:r>
              <a:rPr lang="en-US" altLang="zh-CN"/>
              <a:t>50</a:t>
            </a:r>
            <a:r>
              <a:rPr lang="zh-CN" altLang="en-US"/>
              <a:t>相对稳定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0029DA"/>
                </a:solidFill>
              </a:rPr>
              <a:t>捕捞季节：</a:t>
            </a:r>
            <a:r>
              <a:rPr lang="zh-CN" altLang="en-US"/>
              <a:t>最好是无背离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315F3"/>
                </a:solidFill>
              </a:rPr>
              <a:t>业绩：</a:t>
            </a:r>
            <a:r>
              <a:rPr lang="zh-CN" altLang="en-US"/>
              <a:t>红色或者紫色</a:t>
            </a:r>
            <a:endParaRPr lang="zh-CN" altLang="en-US"/>
          </a:p>
        </p:txBody>
      </p:sp>
      <p:pic>
        <p:nvPicPr>
          <p:cNvPr id="9" name="图片 8" descr="主线淘金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0" y="3933190"/>
            <a:ext cx="5347970" cy="19831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934200" y="5995035"/>
            <a:ext cx="2950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</a:t>
            </a:r>
            <a:r>
              <a:rPr lang="en-US" altLang="zh-CN"/>
              <a:t>150</a:t>
            </a:r>
            <a:r>
              <a:rPr lang="zh-CN" altLang="en-US"/>
              <a:t>块订阅一个月）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260" y="904875"/>
            <a:ext cx="5423535" cy="1387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" y="904875"/>
            <a:ext cx="5302250" cy="54584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近期案例解析（光伏）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05115" y="2545080"/>
            <a:ext cx="3237865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</a:rPr>
              <a:t>大单：</a:t>
            </a:r>
            <a:r>
              <a:rPr lang="zh-CN" altLang="en-US"/>
              <a:t>突破平台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accent4">
                    <a:lumMod val="75000"/>
                  </a:schemeClr>
                </a:solidFill>
              </a:rPr>
              <a:t>控盘：</a:t>
            </a:r>
            <a:r>
              <a:rPr lang="zh-CN" altLang="en-US"/>
              <a:t>大于</a:t>
            </a:r>
            <a:r>
              <a:rPr lang="en-US" altLang="zh-CN"/>
              <a:t>50</a:t>
            </a:r>
            <a:r>
              <a:rPr lang="zh-CN" altLang="en-US"/>
              <a:t>相对稳定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0029DA"/>
                </a:solidFill>
              </a:rPr>
              <a:t>捕捞季节：</a:t>
            </a:r>
            <a:r>
              <a:rPr lang="zh-CN" altLang="en-US"/>
              <a:t>最好是无背离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315F3"/>
                </a:solidFill>
              </a:rPr>
              <a:t>业绩：</a:t>
            </a:r>
            <a:r>
              <a:rPr lang="zh-CN" altLang="en-US"/>
              <a:t>红色或者紫色</a:t>
            </a:r>
            <a:endParaRPr lang="zh-CN" altLang="en-US"/>
          </a:p>
        </p:txBody>
      </p:sp>
      <p:pic>
        <p:nvPicPr>
          <p:cNvPr id="9" name="图片 8" descr="主线淘金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420" y="3985895"/>
            <a:ext cx="4385310" cy="16262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967345" y="5743575"/>
            <a:ext cx="3479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</a:t>
            </a:r>
            <a:r>
              <a:rPr lang="en-US" altLang="zh-CN"/>
              <a:t>150</a:t>
            </a:r>
            <a:r>
              <a:rPr lang="zh-CN" altLang="en-US"/>
              <a:t>块订阅一个月，一周三篇）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41989"/>
          <a:stretch>
            <a:fillRect/>
          </a:stretch>
        </p:blipFill>
        <p:spPr>
          <a:xfrm>
            <a:off x="8113395" y="935355"/>
            <a:ext cx="3333750" cy="1343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20" y="935355"/>
            <a:ext cx="6343015" cy="55073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1059</Words>
  <Application>WPS 演示</Application>
  <PresentationFormat>宽屏</PresentationFormat>
  <Paragraphs>172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971</cp:revision>
  <dcterms:created xsi:type="dcterms:W3CDTF">2019-06-19T02:08:00Z</dcterms:created>
  <dcterms:modified xsi:type="dcterms:W3CDTF">2025-07-20T10:49:24Z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67F8E99CA25843CDBAFD0150A9FB820A</vt:lpwstr>
  </property>
</Properties>
</file>