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17"/>
  </p:notesMasterIdLst>
  <p:handoutMasterIdLst>
    <p:handoutMasterId r:id="rId18"/>
  </p:handoutMasterIdLst>
  <p:sldIdLst>
    <p:sldId id="4166" r:id="rId4"/>
    <p:sldId id="4168" r:id="rId5"/>
    <p:sldId id="4531" r:id="rId6"/>
    <p:sldId id="4527" r:id="rId7"/>
    <p:sldId id="4533" r:id="rId8"/>
    <p:sldId id="4229" r:id="rId9"/>
    <p:sldId id="4530" r:id="rId10"/>
    <p:sldId id="4534" r:id="rId11"/>
    <p:sldId id="4535" r:id="rId12"/>
    <p:sldId id="4536" r:id="rId13"/>
    <p:sldId id="4443" r:id="rId14"/>
    <p:sldId id="4538" r:id="rId15"/>
    <p:sldId id="4537" r:id="rId16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29DA"/>
    <a:srgbClr val="F315F3"/>
    <a:srgbClr val="23B253"/>
    <a:srgbClr val="D7000F"/>
    <a:srgbClr val="E123DA"/>
    <a:srgbClr val="3422E2"/>
    <a:srgbClr val="CF00B5"/>
    <a:srgbClr val="CB02CD"/>
    <a:srgbClr val="FFF6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266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3" Type="http://schemas.openxmlformats.org/officeDocument/2006/relationships/tags" Target="tags/tag134.xml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5" Type="http://schemas.openxmlformats.org/officeDocument/2006/relationships/tags" Target="../tags/tag2.xml"/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73.xml"/><Relationship Id="rId8" Type="http://schemas.openxmlformats.org/officeDocument/2006/relationships/tags" Target="../tags/tag72.xml"/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image" Target="../media/image3.png"/><Relationship Id="rId7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tags" Target="../tags/tag4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86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91.xml"/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5" Type="http://schemas.openxmlformats.org/officeDocument/2006/relationships/tags" Target="../tags/tag8.xml"/><Relationship Id="rId4" Type="http://schemas.openxmlformats.org/officeDocument/2006/relationships/image" Target="../media/image2.png"/><Relationship Id="rId3" Type="http://schemas.openxmlformats.org/officeDocument/2006/relationships/tags" Target="../tags/tag7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tags" Target="../tags/tag14.xml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标签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8" name="图片 7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920x1080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-1270" y="68834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374130"/>
            <a:ext cx="1219073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经传多赢资深投顾：孙硌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(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投顾执业编号：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A1120613090005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；基金从业编号：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A20250725006485)观点基于软件数据和理论模型分析，仅供参考，不构成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！</a:t>
            </a:r>
            <a:b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</a:b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基金的过往业绩并不预示其未来表现，基金管理人管理的其他基金的业绩并不构成基金业绩表现的保证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。</a:t>
            </a:r>
            <a:endParaRPr lang="zh-CN" altLang="en-US" sz="1100">
              <a:solidFill>
                <a:schemeClr val="bg1">
                  <a:lumMod val="50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 descr="标签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4" name="图片 3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44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9" Type="http://schemas.openxmlformats.org/officeDocument/2006/relationships/theme" Target="../theme/theme2.xml"/><Relationship Id="rId18" Type="http://schemas.openxmlformats.org/officeDocument/2006/relationships/tags" Target="../tags/tag106.xml"/><Relationship Id="rId17" Type="http://schemas.openxmlformats.org/officeDocument/2006/relationships/image" Target="../media/image7.png"/><Relationship Id="rId16" Type="http://schemas.openxmlformats.org/officeDocument/2006/relationships/tags" Target="../tags/tag105.xml"/><Relationship Id="rId15" Type="http://schemas.openxmlformats.org/officeDocument/2006/relationships/tags" Target="../tags/tag104.xml"/><Relationship Id="rId14" Type="http://schemas.openxmlformats.org/officeDocument/2006/relationships/tags" Target="../tags/tag103.xml"/><Relationship Id="rId13" Type="http://schemas.openxmlformats.org/officeDocument/2006/relationships/tags" Target="../tags/tag102.xml"/><Relationship Id="rId12" Type="http://schemas.openxmlformats.org/officeDocument/2006/relationships/tags" Target="../tags/tag101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21.xml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125.xml"/><Relationship Id="rId6" Type="http://schemas.openxmlformats.org/officeDocument/2006/relationships/image" Target="../media/image27.png"/><Relationship Id="rId5" Type="http://schemas.openxmlformats.org/officeDocument/2006/relationships/tags" Target="../tags/tag124.xml"/><Relationship Id="rId4" Type="http://schemas.openxmlformats.org/officeDocument/2006/relationships/image" Target="../media/image3.png"/><Relationship Id="rId3" Type="http://schemas.openxmlformats.org/officeDocument/2006/relationships/tags" Target="../tags/tag123.xml"/><Relationship Id="rId2" Type="http://schemas.openxmlformats.org/officeDocument/2006/relationships/image" Target="../media/image1.png"/><Relationship Id="rId1" Type="http://schemas.openxmlformats.org/officeDocument/2006/relationships/tags" Target="../tags/tag12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129.xml"/><Relationship Id="rId6" Type="http://schemas.openxmlformats.org/officeDocument/2006/relationships/image" Target="../media/image28.png"/><Relationship Id="rId5" Type="http://schemas.openxmlformats.org/officeDocument/2006/relationships/tags" Target="../tags/tag128.xml"/><Relationship Id="rId4" Type="http://schemas.openxmlformats.org/officeDocument/2006/relationships/image" Target="../media/image3.png"/><Relationship Id="rId3" Type="http://schemas.openxmlformats.org/officeDocument/2006/relationships/tags" Target="../tags/tag127.xml"/><Relationship Id="rId2" Type="http://schemas.openxmlformats.org/officeDocument/2006/relationships/image" Target="../media/image1.png"/><Relationship Id="rId1" Type="http://schemas.openxmlformats.org/officeDocument/2006/relationships/tags" Target="../tags/tag126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33.xml"/><Relationship Id="rId5" Type="http://schemas.openxmlformats.org/officeDocument/2006/relationships/tags" Target="../tags/tag132.xml"/><Relationship Id="rId4" Type="http://schemas.openxmlformats.org/officeDocument/2006/relationships/image" Target="../media/image3.png"/><Relationship Id="rId3" Type="http://schemas.openxmlformats.org/officeDocument/2006/relationships/tags" Target="../tags/tag131.xml"/><Relationship Id="rId2" Type="http://schemas.openxmlformats.org/officeDocument/2006/relationships/image" Target="../media/image1.png"/><Relationship Id="rId1" Type="http://schemas.openxmlformats.org/officeDocument/2006/relationships/tags" Target="../tags/tag1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13.xml"/><Relationship Id="rId1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11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6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7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8.xml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9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 userDrawn="1">
            <p:custDataLst>
              <p:tags r:id="rId1"/>
            </p:custDataLst>
          </p:nvPr>
        </p:nvSpPr>
        <p:spPr>
          <a:xfrm>
            <a:off x="1529715" y="1252855"/>
            <a:ext cx="9133840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0000" spc="800">
                <a:solidFill>
                  <a:srgbClr val="C20006"/>
                </a:solidFill>
                <a:effectLst>
                  <a:outerShdw blurRad="50800" dist="38100" dir="2700000" algn="tl" rotWithShape="0">
                    <a:srgbClr val="A20007">
                      <a:alpha val="80000"/>
                    </a:srgbClr>
                  </a:outerShdw>
                </a:effectLst>
                <a:uFillTx/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经传多赢</a:t>
            </a:r>
            <a:endParaRPr lang="zh-CN" altLang="en-US" sz="10000" spc="800">
              <a:solidFill>
                <a:srgbClr val="C20006"/>
              </a:solidFill>
              <a:effectLst>
                <a:outerShdw blurRad="50800" dist="38100" dir="2700000" algn="tl" rotWithShape="0">
                  <a:srgbClr val="A20007">
                    <a:alpha val="80000"/>
                  </a:srgbClr>
                </a:outerShdw>
              </a:effectLst>
              <a:uFillTx/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  <a:p>
            <a:pPr algn="ctr"/>
            <a:r>
              <a:rPr lang="zh-CN" altLang="en-US" sz="10000" spc="800">
                <a:solidFill>
                  <a:srgbClr val="C20006"/>
                </a:solidFill>
                <a:effectLst>
                  <a:outerShdw blurRad="50800" dist="38100" dir="2700000" algn="tl" rotWithShape="0">
                    <a:srgbClr val="A20007">
                      <a:alpha val="80000"/>
                    </a:srgbClr>
                  </a:outerShdw>
                </a:effectLst>
                <a:uFillTx/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短线突击营</a:t>
            </a:r>
            <a:endParaRPr lang="zh-CN" altLang="en-US" sz="10000" spc="800">
              <a:solidFill>
                <a:srgbClr val="C20006"/>
              </a:solidFill>
              <a:effectLst>
                <a:outerShdw blurRad="50800" dist="38100" dir="2700000" algn="tl" rotWithShape="0">
                  <a:srgbClr val="A20007">
                    <a:alpha val="80000"/>
                  </a:srgbClr>
                </a:outerShdw>
              </a:effectLst>
              <a:uFillTx/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 userDrawn="1">
            <p:custDataLst>
              <p:tags r:id="rId2"/>
            </p:custDataLst>
          </p:nvPr>
        </p:nvSpPr>
        <p:spPr>
          <a:xfrm>
            <a:off x="1529080" y="1171575"/>
            <a:ext cx="9133840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r>
              <a:rPr lang="zh-CN" altLang="en-US" sz="10000" spc="8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经传多赢</a:t>
            </a:r>
            <a:endParaRPr lang="zh-CN" altLang="en-US" sz="10000" spc="800">
              <a:gradFill>
                <a:gsLst>
                  <a:gs pos="30000">
                    <a:srgbClr val="FFFAEB"/>
                  </a:gs>
                  <a:gs pos="100000">
                    <a:schemeClr val="accent4">
                      <a:lumMod val="40000"/>
                      <a:lumOff val="60000"/>
                    </a:schemeClr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rgbClr val="C20006">
                    <a:alpha val="40000"/>
                  </a:srgbClr>
                </a:outerShdw>
              </a:effectLst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zh-CN" altLang="en-US" sz="10000" spc="8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短线突击营</a:t>
            </a:r>
            <a:endParaRPr lang="zh-CN" altLang="en-US" sz="10000" spc="800">
              <a:gradFill>
                <a:gsLst>
                  <a:gs pos="30000">
                    <a:srgbClr val="FFFAEB"/>
                  </a:gs>
                  <a:gs pos="100000">
                    <a:schemeClr val="accent4">
                      <a:lumMod val="40000"/>
                      <a:lumOff val="60000"/>
                    </a:schemeClr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rgbClr val="C20006">
                    <a:alpha val="40000"/>
                  </a:srgbClr>
                </a:outerShdw>
              </a:effectLst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650808" y="4422140"/>
            <a:ext cx="6890385" cy="774065"/>
            <a:chOff x="3942" y="6908"/>
            <a:chExt cx="9742" cy="1219"/>
          </a:xfrm>
        </p:grpSpPr>
        <p:grpSp>
          <p:nvGrpSpPr>
            <p:cNvPr id="6" name="组合 5"/>
            <p:cNvGrpSpPr/>
            <p:nvPr/>
          </p:nvGrpSpPr>
          <p:grpSpPr>
            <a:xfrm>
              <a:off x="3942" y="6908"/>
              <a:ext cx="9742" cy="1219"/>
              <a:chOff x="3088" y="8669"/>
              <a:chExt cx="12606" cy="1450"/>
            </a:xfrm>
          </p:grpSpPr>
          <p:sp>
            <p:nvSpPr>
              <p:cNvPr id="10" name="六边形 9"/>
              <p:cNvSpPr/>
              <p:nvPr>
                <p:custDataLst>
                  <p:tags r:id="rId3"/>
                </p:custDataLst>
              </p:nvPr>
            </p:nvSpPr>
            <p:spPr>
              <a:xfrm>
                <a:off x="3088" y="8669"/>
                <a:ext cx="12606" cy="1449"/>
              </a:xfrm>
              <a:prstGeom prst="hexagon">
                <a:avLst>
                  <a:gd name="adj" fmla="val 41063"/>
                  <a:gd name="vf" fmla="val 115470"/>
                </a:avLst>
              </a:prstGeom>
              <a:solidFill>
                <a:srgbClr val="FFEECB">
                  <a:alpha val="20000"/>
                </a:srgbClr>
              </a:solidFill>
              <a:ln>
                <a:noFill/>
              </a:ln>
              <a:effectLst>
                <a:outerShdw dist="25400" dir="5400000" algn="t" rotWithShape="0">
                  <a:srgbClr val="BB0006">
                    <a:alpha val="10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p>
                <a:pPr lvl="0" algn="ctr">
                  <a:buClrTx/>
                  <a:buSzTx/>
                  <a:buFontTx/>
                </a:pPr>
                <a:endParaRPr lang="en-US" altLang="zh-CN">
                  <a:sym typeface="+mn-ea"/>
                </a:endParaRPr>
              </a:p>
            </p:txBody>
          </p:sp>
          <p:sp>
            <p:nvSpPr>
              <p:cNvPr id="12" name="六边形 11"/>
              <p:cNvSpPr/>
              <p:nvPr>
                <p:custDataLst>
                  <p:tags r:id="rId4"/>
                </p:custDataLst>
              </p:nvPr>
            </p:nvSpPr>
            <p:spPr>
              <a:xfrm>
                <a:off x="3324" y="8669"/>
                <a:ext cx="12135" cy="1450"/>
              </a:xfrm>
              <a:prstGeom prst="hexagon">
                <a:avLst>
                  <a:gd name="adj" fmla="val 41063"/>
                  <a:gd name="vf" fmla="val 115470"/>
                </a:avLst>
              </a:prstGeom>
              <a:gradFill>
                <a:gsLst>
                  <a:gs pos="0">
                    <a:srgbClr val="FFD5A6"/>
                  </a:gs>
                  <a:gs pos="54000">
                    <a:srgbClr val="FFEECB"/>
                  </a:gs>
                  <a:gs pos="100000">
                    <a:srgbClr val="FFD5A6"/>
                  </a:gs>
                </a:gsLst>
                <a:lin ang="0" scaled="0"/>
              </a:gradFill>
              <a:ln>
                <a:noFill/>
              </a:ln>
              <a:effectLst>
                <a:innerShdw blurRad="38100" dist="25400" dir="2700000">
                  <a:srgbClr val="A20007">
                    <a:alpha val="7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en-US" altLang="zh-CN"/>
                  <a:t>.</a:t>
                </a:r>
                <a:endParaRPr lang="en-US" altLang="zh-CN"/>
              </a:p>
            </p:txBody>
          </p:sp>
        </p:grpSp>
        <p:sp>
          <p:nvSpPr>
            <p:cNvPr id="13" name="文本框 12"/>
            <p:cNvSpPr txBox="1"/>
            <p:nvPr>
              <p:custDataLst>
                <p:tags r:id="rId5"/>
              </p:custDataLst>
            </p:nvPr>
          </p:nvSpPr>
          <p:spPr>
            <a:xfrm>
              <a:off x="4729" y="7155"/>
              <a:ext cx="816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每周日至周四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 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19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: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30-20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: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15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 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火爆开讲</a:t>
              </a:r>
              <a:endParaRPr lang="zh-CN" altLang="en-US" sz="2400">
                <a:solidFill>
                  <a:srgbClr val="EB0B16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3048000" y="3244850"/>
            <a:ext cx="6096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 altLang="zh-CN"/>
          </a:p>
        </p:txBody>
      </p:sp>
    </p:spTree>
    <p:custDataLst>
      <p:tags r:id="rId6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281680" y="92710"/>
            <a:ext cx="56292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bg2"/>
                </a:solidFill>
              </a:rPr>
              <a:t>指标条件单助你</a:t>
            </a:r>
            <a:r>
              <a:rPr lang="zh-CN" altLang="en-US" sz="2800" b="1">
                <a:solidFill>
                  <a:schemeClr val="bg2"/>
                </a:solidFill>
              </a:rPr>
              <a:t>知行合一</a:t>
            </a:r>
            <a:endParaRPr lang="zh-CN" altLang="en-US" sz="2800" b="1">
              <a:solidFill>
                <a:schemeClr val="bg2"/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87465" y="3375660"/>
            <a:ext cx="5730875" cy="306451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2945"/>
            <a:ext cx="6973570" cy="47371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1325" y="702945"/>
            <a:ext cx="3081020" cy="30149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5385" y="696595"/>
            <a:ext cx="3322955" cy="25971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5" name="文本框 14"/>
          <p:cNvSpPr txBox="1"/>
          <p:nvPr/>
        </p:nvSpPr>
        <p:spPr>
          <a:xfrm>
            <a:off x="189230" y="5688330"/>
            <a:ext cx="60591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rgbClr val="FF0000"/>
                </a:solidFill>
              </a:rPr>
              <a:t>把交易技巧落实到行动上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226561" y="185324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FFFC91"/>
                    </a:gs>
                  </a:gsLst>
                  <a:lin ang="5400000" scaled="0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FFFC91"/>
                    </a:gs>
                  </a:gsLst>
                  <a:lin ang="5400000" scaled="0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1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AFAFA"/>
                  </a:gs>
                  <a:gs pos="100000">
                    <a:srgbClr val="FFFC91"/>
                  </a:gs>
                </a:gsLst>
                <a:lin ang="5400000" scaled="0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45803" y="2909253"/>
            <a:ext cx="570039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7200" b="1">
                <a:gradFill>
                  <a:gsLst>
                    <a:gs pos="0">
                      <a:srgbClr val="FAFAFA"/>
                    </a:gs>
                    <a:gs pos="100000">
                      <a:srgbClr val="FFFC91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反弹如期而</a:t>
            </a:r>
            <a:r>
              <a:rPr lang="zh-CN" altLang="en-US" sz="7200" b="1">
                <a:gradFill>
                  <a:gsLst>
                    <a:gs pos="0">
                      <a:srgbClr val="FAFAFA"/>
                    </a:gs>
                    <a:gs pos="100000">
                      <a:srgbClr val="FFFC91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至</a:t>
            </a:r>
            <a:endParaRPr lang="zh-CN" altLang="en-US" sz="7200" b="1">
              <a:gradFill>
                <a:gsLst>
                  <a:gs pos="0">
                    <a:srgbClr val="FAFAFA"/>
                  </a:gs>
                  <a:gs pos="100000">
                    <a:srgbClr val="FFFC91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3394711" y="2857500"/>
            <a:ext cx="540258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037840" y="34925"/>
            <a:ext cx="61163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chemeClr val="bg2"/>
                </a:solidFill>
              </a:rPr>
              <a:t>反弹如期而至</a:t>
            </a:r>
            <a:endParaRPr lang="zh-CN" altLang="en-US" sz="3200" b="1">
              <a:solidFill>
                <a:schemeClr val="bg2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800" y="744220"/>
            <a:ext cx="5868670" cy="748030"/>
          </a:xfrm>
          <a:prstGeom prst="rect">
            <a:avLst/>
          </a:prstGeom>
        </p:spPr>
      </p:pic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177800" y="1407795"/>
            <a:ext cx="5918200" cy="32175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" y="4493260"/>
            <a:ext cx="5868670" cy="11995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00" y="5511165"/>
            <a:ext cx="5868670" cy="88709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6470" y="749300"/>
            <a:ext cx="5947410" cy="113157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6470" y="1880870"/>
            <a:ext cx="5947410" cy="34575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023610" y="5727065"/>
            <a:ext cx="60261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rgbClr val="FF0000"/>
                </a:solidFill>
              </a:rPr>
              <a:t>如何把握好反弹节奏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037840" y="34925"/>
            <a:ext cx="61163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chemeClr val="bg2"/>
                </a:solidFill>
              </a:rPr>
              <a:t>把握反弹</a:t>
            </a:r>
            <a:r>
              <a:rPr lang="zh-CN" altLang="en-US" sz="3200" b="1">
                <a:solidFill>
                  <a:schemeClr val="bg2"/>
                </a:solidFill>
              </a:rPr>
              <a:t>节奏</a:t>
            </a:r>
            <a:endParaRPr lang="zh-CN" altLang="en-US" sz="3200" b="1">
              <a:solidFill>
                <a:schemeClr val="bg2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0675" y="927735"/>
            <a:ext cx="499237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超跌的</a:t>
            </a:r>
            <a:r>
              <a:rPr lang="zh-CN" altLang="en-US"/>
              <a:t>左侧：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从进入超跌状态（大盘分析</a:t>
            </a:r>
            <a:r>
              <a:rPr lang="en-US" altLang="zh-CN"/>
              <a:t>K</a:t>
            </a:r>
            <a:r>
              <a:rPr lang="zh-CN" altLang="en-US"/>
              <a:t>线蓝色、</a:t>
            </a:r>
            <a:r>
              <a:rPr lang="zh-CN" altLang="en-US">
                <a:sym typeface="+mn-ea"/>
              </a:rPr>
              <a:t>水手突破蓝色、</a:t>
            </a:r>
            <a:r>
              <a:rPr lang="zh-CN" altLang="en-US"/>
              <a:t>横向样本统计短线超跌飙升、负乖离数值飙升等相关信号），开始分批抄底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如果抄早了继续跌，超跌状态还是放大，不止损，继续左侧，因为超跌越凶，反弹</a:t>
            </a:r>
            <a:r>
              <a:rPr lang="zh-CN" altLang="en-US"/>
              <a:t>越凶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如果抄完之后开始止跌，但止跌不反弹，原本的超跌逐步修复，则无论盈利与否，出局，等待新的超跌状态出现，或等待右侧</a:t>
            </a:r>
            <a:r>
              <a:rPr lang="zh-CN" altLang="en-US"/>
              <a:t>机会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5730240" y="927735"/>
            <a:ext cx="5810250" cy="34309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fontAlgn="auto">
              <a:lnSpc>
                <a:spcPts val="1860"/>
              </a:lnSpc>
            </a:pPr>
            <a:r>
              <a:rPr lang="zh-CN" altLang="en-US"/>
              <a:t>超跌</a:t>
            </a:r>
            <a:r>
              <a:rPr lang="zh-CN" altLang="en-US"/>
              <a:t>反弹的</a:t>
            </a:r>
            <a:r>
              <a:rPr lang="zh-CN" altLang="en-US"/>
              <a:t>右侧：</a:t>
            </a:r>
            <a:endParaRPr lang="zh-CN" altLang="en-US"/>
          </a:p>
          <a:p>
            <a:pPr indent="0" fontAlgn="auto">
              <a:lnSpc>
                <a:spcPts val="1860"/>
              </a:lnSpc>
            </a:pPr>
            <a:endParaRPr lang="zh-CN" altLang="en-US"/>
          </a:p>
          <a:p>
            <a:pPr indent="0" fontAlgn="auto">
              <a:lnSpc>
                <a:spcPts val="1860"/>
              </a:lnSpc>
            </a:pPr>
            <a:r>
              <a:rPr lang="zh-CN" altLang="en-US"/>
              <a:t>第一波反弹，如果手里有超跌个股，以坚定持有为主，不要轻易减仓，更不要恐慌</a:t>
            </a:r>
            <a:r>
              <a:rPr lang="zh-CN" altLang="en-US"/>
              <a:t>杀跌</a:t>
            </a:r>
            <a:endParaRPr lang="zh-CN" altLang="en-US"/>
          </a:p>
          <a:p>
            <a:pPr indent="0" fontAlgn="auto">
              <a:lnSpc>
                <a:spcPts val="1860"/>
              </a:lnSpc>
            </a:pPr>
            <a:endParaRPr lang="zh-CN" altLang="en-US"/>
          </a:p>
          <a:p>
            <a:pPr indent="0" fontAlgn="auto">
              <a:lnSpc>
                <a:spcPts val="1860"/>
              </a:lnSpc>
            </a:pPr>
            <a:r>
              <a:rPr lang="zh-CN" altLang="en-US"/>
              <a:t>遇到第一轮主要压力之后，反弹幅度较大的品种，可以分批减仓，弹性较佳且中长线仍然低位的品种，可以保持底仓，叠加网格</a:t>
            </a:r>
            <a:r>
              <a:rPr lang="zh-CN" altLang="en-US"/>
              <a:t>操作</a:t>
            </a:r>
            <a:endParaRPr lang="zh-CN" altLang="en-US"/>
          </a:p>
          <a:p>
            <a:pPr indent="0" fontAlgn="auto">
              <a:lnSpc>
                <a:spcPts val="1860"/>
              </a:lnSpc>
            </a:pPr>
            <a:endParaRPr lang="zh-CN" altLang="en-US"/>
          </a:p>
          <a:p>
            <a:pPr indent="0" fontAlgn="auto">
              <a:lnSpc>
                <a:spcPts val="1860"/>
              </a:lnSpc>
            </a:pPr>
            <a:r>
              <a:rPr lang="zh-CN" altLang="en-US"/>
              <a:t>第一轮反弹中没有跟上的品种，若不是长期低迷品种，可以继续等待反弹</a:t>
            </a:r>
            <a:r>
              <a:rPr lang="zh-CN" altLang="en-US"/>
              <a:t>轮动</a:t>
            </a:r>
            <a:endParaRPr lang="zh-CN" altLang="en-US"/>
          </a:p>
          <a:p>
            <a:pPr indent="0" fontAlgn="auto">
              <a:lnSpc>
                <a:spcPts val="1860"/>
              </a:lnSpc>
            </a:pPr>
            <a:endParaRPr lang="zh-CN" altLang="en-US"/>
          </a:p>
          <a:p>
            <a:pPr indent="0" fontAlgn="auto">
              <a:lnSpc>
                <a:spcPts val="1860"/>
              </a:lnSpc>
            </a:pPr>
            <a:r>
              <a:rPr lang="zh-CN" altLang="en-US"/>
              <a:t>没有出现强烈超跌的相对强势品种，在第一轮反弹后回踩确认继续强势的，可以作为主力</a:t>
            </a:r>
            <a:r>
              <a:rPr lang="zh-CN" altLang="en-US"/>
              <a:t>关注</a:t>
            </a:r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675" y="4236720"/>
            <a:ext cx="4862830" cy="221107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7555" y="4342765"/>
            <a:ext cx="5028565" cy="209486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226561" y="185324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FFFC91"/>
                    </a:gs>
                  </a:gsLst>
                  <a:lin ang="5400000" scaled="0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FFFC91"/>
                    </a:gs>
                  </a:gsLst>
                  <a:lin ang="5400000" scaled="0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2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AFAFA"/>
                  </a:gs>
                  <a:gs pos="100000">
                    <a:srgbClr val="FFFC91"/>
                  </a:gs>
                </a:gsLst>
                <a:lin ang="5400000" scaled="0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626870" y="2909570"/>
            <a:ext cx="893826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7200" b="1">
                <a:gradFill>
                  <a:gsLst>
                    <a:gs pos="0">
                      <a:srgbClr val="FAFAFA"/>
                    </a:gs>
                    <a:gs pos="100000">
                      <a:srgbClr val="FFFC91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结构性分化仍然</a:t>
            </a:r>
            <a:r>
              <a:rPr lang="zh-CN" altLang="en-US" sz="7200" b="1">
                <a:gradFill>
                  <a:gsLst>
                    <a:gs pos="0">
                      <a:srgbClr val="FAFAFA"/>
                    </a:gs>
                    <a:gs pos="100000">
                      <a:srgbClr val="FFFC91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存在</a:t>
            </a:r>
            <a:endParaRPr lang="zh-CN" altLang="en-US" sz="7200" b="1">
              <a:gradFill>
                <a:gsLst>
                  <a:gs pos="0">
                    <a:srgbClr val="FAFAFA"/>
                  </a:gs>
                  <a:gs pos="100000">
                    <a:srgbClr val="FFFC91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3394711" y="2857500"/>
            <a:ext cx="540258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281680" y="92710"/>
            <a:ext cx="56292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bg2"/>
                </a:solidFill>
              </a:rPr>
              <a:t>继续谨慎</a:t>
            </a:r>
            <a:r>
              <a:rPr lang="zh-CN" altLang="en-US" sz="2800" b="1">
                <a:solidFill>
                  <a:schemeClr val="bg2"/>
                </a:solidFill>
              </a:rPr>
              <a:t>应对结构性分化</a:t>
            </a:r>
            <a:endParaRPr lang="zh-CN" altLang="en-US" sz="2800" b="1">
              <a:solidFill>
                <a:schemeClr val="bg2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6185" y="862965"/>
            <a:ext cx="4617085" cy="25533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1690" y="3503295"/>
            <a:ext cx="7736840" cy="29552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3010" y="862330"/>
            <a:ext cx="4617085" cy="255397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281680" y="92710"/>
            <a:ext cx="56292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bg2"/>
                </a:solidFill>
              </a:rPr>
              <a:t>继续谨慎</a:t>
            </a:r>
            <a:r>
              <a:rPr lang="zh-CN" altLang="en-US" sz="2800" b="1">
                <a:solidFill>
                  <a:schemeClr val="bg2"/>
                </a:solidFill>
              </a:rPr>
              <a:t>应对结构性分化</a:t>
            </a:r>
            <a:endParaRPr lang="zh-CN" altLang="en-US" sz="2800" b="1">
              <a:solidFill>
                <a:schemeClr val="bg2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79370" y="798830"/>
            <a:ext cx="7032625" cy="27609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575" y="3653790"/>
            <a:ext cx="4719320" cy="27203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5555" y="3653790"/>
            <a:ext cx="4719320" cy="272034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226561" y="185324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FFFC91"/>
                    </a:gs>
                  </a:gsLst>
                  <a:lin ang="5400000" scaled="0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FFFC91"/>
                    </a:gs>
                  </a:gsLst>
                  <a:lin ang="5400000" scaled="0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思源黑体 CN Normal" panose="020B0400000000000000" charset="-122"/>
              </a:rPr>
              <a:t>3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AFAFA"/>
                  </a:gs>
                  <a:gs pos="100000">
                    <a:srgbClr val="FFFC91"/>
                  </a:gs>
                </a:gsLst>
                <a:lin ang="5400000" scaled="0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思源黑体 CN Normal" panose="020B04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626870" y="2909570"/>
            <a:ext cx="893826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7200" b="1">
                <a:gradFill>
                  <a:gsLst>
                    <a:gs pos="0">
                      <a:srgbClr val="FAFAFA"/>
                    </a:gs>
                    <a:gs pos="100000">
                      <a:srgbClr val="FFFC91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知行合一才是最重要</a:t>
            </a:r>
            <a:endParaRPr lang="zh-CN" altLang="en-US" sz="7200" b="1">
              <a:gradFill>
                <a:gsLst>
                  <a:gs pos="0">
                    <a:srgbClr val="FAFAFA"/>
                  </a:gs>
                  <a:gs pos="100000">
                    <a:srgbClr val="FFFC91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3394711" y="2857500"/>
            <a:ext cx="540258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4.xml><?xml version="1.0" encoding="utf-8"?>
<p:tagLst xmlns:p="http://schemas.openxmlformats.org/presentationml/2006/main">
  <p:tag name="KSO_WPP_MARK_KEY" val="34a5c737-2527-451b-a6cc-313a70f4ce21"/>
  <p:tag name="COMMONDATA" val="eyJoZGlkIjoiMTk1ZjdmYzA4NGU5M2Q5YjlkMTljOTVhOTZhYTM2OGEifQ=="/>
  <p:tag name="commondata" val="eyJoZGlkIjoiYmY4N2MwZTRlYmM3OTllMmExYTkwY2Q4OTk5NDcwMGIifQ==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1077</Words>
  <Application>WPS 演示</Application>
  <PresentationFormat>宽屏</PresentationFormat>
  <Paragraphs>72</Paragraphs>
  <Slides>13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26" baseType="lpstr">
      <vt:lpstr>Arial</vt:lpstr>
      <vt:lpstr>宋体</vt:lpstr>
      <vt:lpstr>Wingdings</vt:lpstr>
      <vt:lpstr>Wingdings</vt:lpstr>
      <vt:lpstr>思源黑体 CN Normal</vt:lpstr>
      <vt:lpstr>Noto Sans S Chinese Black</vt:lpstr>
      <vt:lpstr>思源黑体 CN Medium</vt:lpstr>
      <vt:lpstr>微软雅黑</vt:lpstr>
      <vt:lpstr>思源黑体 CN Bold</vt:lpstr>
      <vt:lpstr>Arial Unicode MS</vt:lpstr>
      <vt:lpstr>Calibri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WPS_1225880857</cp:lastModifiedBy>
  <cp:revision>1315</cp:revision>
  <dcterms:created xsi:type="dcterms:W3CDTF">2019-06-19T02:08:00Z</dcterms:created>
  <dcterms:modified xsi:type="dcterms:W3CDTF">2026-07-21T10:42:14Z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4369784AC93F4D3283B29A5939D9A8E2_13</vt:lpwstr>
  </property>
</Properties>
</file>