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435" r:id="rId3"/>
    <p:sldId id="586" r:id="rId4"/>
    <p:sldId id="562" r:id="rId5"/>
    <p:sldId id="592" r:id="rId6"/>
    <p:sldId id="601" r:id="rId7"/>
    <p:sldId id="593" r:id="rId8"/>
    <p:sldId id="594" r:id="rId9"/>
    <p:sldId id="598" r:id="rId10"/>
    <p:sldId id="599" r:id="rId11"/>
    <p:sldId id="602" r:id="rId12"/>
    <p:sldId id="603" r:id="rId13"/>
    <p:sldId id="600" r:id="rId14"/>
    <p:sldId id="605" r:id="rId15"/>
    <p:sldId id="606" r:id="rId16"/>
    <p:sldId id="604" r:id="rId17"/>
  </p:sldIdLst>
  <p:sldSz cx="12192000" cy="6858000"/>
  <p:notesSz cx="6858000" cy="9144000"/>
  <p:custDataLst>
    <p:tags r:id="rId2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485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5ED1"/>
    <a:srgbClr val="B34500"/>
    <a:srgbClr val="FFBF75"/>
    <a:srgbClr val="FFD483"/>
    <a:srgbClr val="FFEFCE"/>
    <a:srgbClr val="FFD585"/>
    <a:srgbClr val="FFEFCF"/>
    <a:srgbClr val="FFEFCD"/>
    <a:srgbClr val="FFD983"/>
    <a:srgbClr val="EFD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9901" autoAdjust="0"/>
    <p:restoredTop sz="99761" autoAdjust="0"/>
  </p:normalViewPr>
  <p:slideViewPr>
    <p:cSldViewPr snapToGrid="0" showGuides="1">
      <p:cViewPr varScale="1">
        <p:scale>
          <a:sx n="111" d="100"/>
          <a:sy n="111" d="100"/>
        </p:scale>
        <p:origin x="882" y="102"/>
      </p:cViewPr>
      <p:guideLst>
        <p:guide orient="horz" pos="2160"/>
        <p:guide pos="3840"/>
        <p:guide pos="485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2" Type="http://schemas.openxmlformats.org/officeDocument/2006/relationships/tags" Target="tags/tag40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notesMaster" Target="notesMasters/notesMaster1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image" Target="../media/image1.png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2" Type="http://schemas.openxmlformats.org/officeDocument/2006/relationships/image" Target="../media/image5.png"/><Relationship Id="rId11" Type="http://schemas.openxmlformats.org/officeDocument/2006/relationships/image" Target="../media/image4.jpeg"/><Relationship Id="rId10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7" Type="http://schemas.openxmlformats.org/officeDocument/2006/relationships/image" Target="../media/image5.png"/><Relationship Id="rId6" Type="http://schemas.openxmlformats.org/officeDocument/2006/relationships/image" Target="../media/image6.jpeg"/><Relationship Id="rId5" Type="http://schemas.openxmlformats.org/officeDocument/2006/relationships/image" Target="../media/image8.jpe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image" Target="../media/image5.png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image" Target="../media/image10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9" name="图片 8" descr="3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678180" y="3141345"/>
            <a:ext cx="8807450" cy="2936240"/>
          </a:xfrm>
          <a:prstGeom prst="rect">
            <a:avLst/>
          </a:prstGeom>
        </p:spPr>
      </p:pic>
      <p:pic>
        <p:nvPicPr>
          <p:cNvPr id="11" name="图片 10" descr="经传logo白色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10" name="图片 9" descr="龙头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  <p:pic>
        <p:nvPicPr>
          <p:cNvPr id="12" name="图片 11" descr="介绍页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图片 16" descr="经传logo白色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  <p:pic>
        <p:nvPicPr>
          <p:cNvPr id="18" name="图片 17" descr="logo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227330" y="219075"/>
            <a:ext cx="2474678" cy="324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目录页"/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-600" y="0"/>
            <a:ext cx="12193200" cy="6858000"/>
          </a:xfrm>
          <a:prstGeom prst="rect">
            <a:avLst/>
          </a:prstGeom>
        </p:spPr>
      </p:pic>
      <p:sp>
        <p:nvSpPr>
          <p:cNvPr id="80" name="文本框 79"/>
          <p:cNvSpPr txBox="1"/>
          <p:nvPr userDrawn="1"/>
        </p:nvSpPr>
        <p:spPr>
          <a:xfrm>
            <a:off x="937260" y="2353945"/>
            <a:ext cx="200850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优设标题黑" panose="00000500000000000000" charset="-122"/>
                <a:ea typeface="优设标题黑" panose="00000500000000000000" charset="-122"/>
                <a:cs typeface="优设标题黑" panose="00000500000000000000" charset="-122"/>
              </a:rPr>
              <a:t>目录</a:t>
            </a:r>
            <a:endParaRPr kumimoji="0" lang="zh-CN" altLang="en-US" sz="6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优设标题黑" panose="00000500000000000000" charset="-122"/>
              <a:ea typeface="优设标题黑" panose="00000500000000000000" charset="-122"/>
              <a:cs typeface="优设标题黑" panose="00000500000000000000" charset="-122"/>
            </a:endParaRPr>
          </a:p>
        </p:txBody>
      </p:sp>
      <p:sp>
        <p:nvSpPr>
          <p:cNvPr id="9" name="文本框 8"/>
          <p:cNvSpPr txBox="1"/>
          <p:nvPr userDrawn="1"/>
        </p:nvSpPr>
        <p:spPr>
          <a:xfrm>
            <a:off x="982345" y="3213100"/>
            <a:ext cx="26581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 Light" panose="020B0502040204020203" charset="-122"/>
                <a:ea typeface="微软雅黑 Light" panose="020B0502040204020203" charset="-122"/>
                <a:cs typeface="+mn-cs"/>
              </a:rPr>
              <a:t>CATALOGUE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 Light" panose="020B0502040204020203" charset="-122"/>
              <a:ea typeface="微软雅黑 Light" panose="020B0502040204020203" charset="-122"/>
              <a:cs typeface="+mn-cs"/>
            </a:endParaRPr>
          </a:p>
        </p:txBody>
      </p:sp>
      <p:sp>
        <p:nvSpPr>
          <p:cNvPr id="7" name="等腰三角形 6"/>
          <p:cNvSpPr/>
          <p:nvPr userDrawn="1"/>
        </p:nvSpPr>
        <p:spPr>
          <a:xfrm rot="5400000">
            <a:off x="2861310" y="3001645"/>
            <a:ext cx="186055" cy="1860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8" name="等腰三角形 7"/>
          <p:cNvSpPr/>
          <p:nvPr userDrawn="1"/>
        </p:nvSpPr>
        <p:spPr>
          <a:xfrm rot="5400000">
            <a:off x="3110865" y="3001645"/>
            <a:ext cx="186055" cy="1860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10" name="等腰三角形 9"/>
          <p:cNvSpPr/>
          <p:nvPr userDrawn="1"/>
        </p:nvSpPr>
        <p:spPr>
          <a:xfrm rot="5400000">
            <a:off x="3360420" y="3001645"/>
            <a:ext cx="186055" cy="1860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pic>
        <p:nvPicPr>
          <p:cNvPr id="19" name="图片 1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  <p:pic>
        <p:nvPicPr>
          <p:cNvPr id="20" name="图片 19" descr="logo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27330" y="219075"/>
            <a:ext cx="2474678" cy="324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0" y="780415"/>
            <a:ext cx="12192000" cy="6066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530860" y="6397625"/>
            <a:ext cx="111302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经传多赢资深投顾：方建伟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丨执业编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号：A112061309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0012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；基金从业编号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A2025062200022x</a:t>
            </a:r>
            <a:endParaRPr lang="en-US" altLang="zh-CN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  <a:sym typeface="+mn-ea"/>
            </a:endParaRPr>
          </a:p>
          <a:p>
            <a:pPr algn="ctr">
              <a:buClrTx/>
              <a:buSzTx/>
              <a:buFontTx/>
            </a:pP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风险提示:观点基于软件数据和理论模型分析，仅供参考，不构成买卖建议，股市有风险，投资需谨慎。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  <p:pic>
        <p:nvPicPr>
          <p:cNvPr id="15" name="图片 14" descr="PPT内页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-11430"/>
            <a:ext cx="12192000" cy="5156835"/>
          </a:xfrm>
          <a:prstGeom prst="rect">
            <a:avLst/>
          </a:prstGeom>
        </p:spPr>
      </p:pic>
      <p:pic>
        <p:nvPicPr>
          <p:cNvPr id="7" name="图片 6" descr="目录页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600" y="6703"/>
            <a:ext cx="12193200" cy="6866185"/>
          </a:xfrm>
          <a:prstGeom prst="rect">
            <a:avLst/>
          </a:prstGeom>
        </p:spPr>
      </p:pic>
      <p:pic>
        <p:nvPicPr>
          <p:cNvPr id="22" name="图片 21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  <p:pic>
        <p:nvPicPr>
          <p:cNvPr id="23" name="图片 22" descr="logo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27330" y="219075"/>
            <a:ext cx="2474678" cy="324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0" y="780415"/>
            <a:ext cx="12192000" cy="6066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530860" y="6397625"/>
            <a:ext cx="111302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经传多赢资深投顾：方建伟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丨执业编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号：A112061309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0012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；基金从业编号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A2025062200022x</a:t>
            </a:r>
            <a:endParaRPr lang="en-US" altLang="zh-CN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  <a:sym typeface="+mn-ea"/>
            </a:endParaRPr>
          </a:p>
          <a:p>
            <a:pPr algn="ctr">
              <a:buClrTx/>
              <a:buSzTx/>
              <a:buFontTx/>
            </a:pP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风险提示:观点基于软件数据和理论模型分析，仅供参考，不构成买卖建议，股市有风险，投资需谨慎。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  <p:pic>
        <p:nvPicPr>
          <p:cNvPr id="15" name="图片 14" descr="PPT内页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-11430"/>
            <a:ext cx="12192000" cy="515683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5" y="622300"/>
            <a:ext cx="12192635" cy="6235700"/>
          </a:xfrm>
          <a:prstGeom prst="rect">
            <a:avLst/>
          </a:prstGeom>
        </p:spPr>
      </p:pic>
      <p:pic>
        <p:nvPicPr>
          <p:cNvPr id="5" name="图片 4" descr="PPT内页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35" y="0"/>
            <a:ext cx="12192000" cy="5156835"/>
          </a:xfrm>
          <a:prstGeom prst="rect">
            <a:avLst/>
          </a:prstGeom>
        </p:spPr>
      </p:pic>
      <p:pic>
        <p:nvPicPr>
          <p:cNvPr id="6" name="图片 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  <p:pic>
        <p:nvPicPr>
          <p:cNvPr id="7" name="图片 6" descr="logo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27330" y="219075"/>
            <a:ext cx="2474678" cy="324000"/>
          </a:xfrm>
          <a:prstGeom prst="rect">
            <a:avLst/>
          </a:prstGeom>
        </p:spPr>
      </p:pic>
      <p:sp>
        <p:nvSpPr>
          <p:cNvPr id="8" name="文本框 7"/>
          <p:cNvSpPr txBox="1"/>
          <p:nvPr userDrawn="1"/>
        </p:nvSpPr>
        <p:spPr>
          <a:xfrm>
            <a:off x="657860" y="6382385"/>
            <a:ext cx="111302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经传多赢资深投顾：方建伟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丨执业编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号：A112061309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0012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；基金从业编号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A2025062200022x</a:t>
            </a:r>
            <a:endParaRPr lang="en-US" altLang="zh-CN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  <a:sym typeface="+mn-ea"/>
            </a:endParaRPr>
          </a:p>
          <a:p>
            <a:pPr algn="ctr">
              <a:buClrTx/>
              <a:buSzTx/>
              <a:buFontTx/>
            </a:pP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风险提示:观点基于软件数据和理论模型分析，仅供参考，不构成买卖建议，股市有风险，投资需谨慎。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目录页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00" y="6703"/>
            <a:ext cx="12193200" cy="6866185"/>
          </a:xfrm>
          <a:prstGeom prst="rect">
            <a:avLst/>
          </a:prstGeom>
        </p:spPr>
      </p:pic>
      <p:pic>
        <p:nvPicPr>
          <p:cNvPr id="7" name="图片 6" descr="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687513" y="2974340"/>
            <a:ext cx="8816975" cy="2508250"/>
          </a:xfrm>
          <a:prstGeom prst="rect">
            <a:avLst/>
          </a:prstGeom>
        </p:spPr>
      </p:pic>
      <p:sp>
        <p:nvSpPr>
          <p:cNvPr id="8" name="文本框 7"/>
          <p:cNvSpPr txBox="1"/>
          <p:nvPr userDrawn="1"/>
        </p:nvSpPr>
        <p:spPr>
          <a:xfrm>
            <a:off x="2128520" y="3119120"/>
            <a:ext cx="7934325" cy="2059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60000"/>
              </a:lnSpc>
            </a:pP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我司所有工作人员均不允许推荐股票、不允许承诺收益、不允许代客理财、不允许合作分成、不允许私下收款，如您发现有任何违规行为，可联系400-</a:t>
            </a:r>
            <a:r>
              <a: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9088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-</a:t>
            </a:r>
            <a:r>
              <a: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988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向我们反馈!风险提示:所有信息及观点均来源于公开信息及经传软件信号显示仅供参考，不构成最终投资依据，软件作为辅助参考工具,无法承诺收益，投资者应正视市场风险，自主作出投资决策并自行承担投资风险。投资有风险，入市须谨慎!</a:t>
            </a:r>
            <a:endParaRPr lang="zh-CN" altLang="en-US" sz="1600" dirty="0">
              <a:solidFill>
                <a:schemeClr val="tx1">
                  <a:lumMod val="50000"/>
                  <a:lumOff val="50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sp>
        <p:nvSpPr>
          <p:cNvPr id="9" name="文本框 8"/>
          <p:cNvSpPr txBox="1"/>
          <p:nvPr userDrawn="1"/>
        </p:nvSpPr>
        <p:spPr>
          <a:xfrm>
            <a:off x="1855788" y="1877060"/>
            <a:ext cx="8480425" cy="937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500" b="1">
                <a:gradFill>
                  <a:gsLst>
                    <a:gs pos="0">
                      <a:srgbClr val="FFEFCF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经传多赢,让投资遇见美好!</a:t>
            </a:r>
            <a:endParaRPr lang="zh-CN" altLang="en-US" sz="5500" b="1">
              <a:gradFill>
                <a:gsLst>
                  <a:gs pos="0">
                    <a:srgbClr val="FFEFCF"/>
                  </a:gs>
                  <a:gs pos="100000">
                    <a:srgbClr val="FFD585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ags" Target="../tags/tag10.xml"/><Relationship Id="rId8" Type="http://schemas.openxmlformats.org/officeDocument/2006/relationships/tags" Target="../tags/tag9.xml"/><Relationship Id="rId7" Type="http://schemas.openxmlformats.org/officeDocument/2006/relationships/tags" Target="../tags/tag8.xml"/><Relationship Id="rId6" Type="http://schemas.openxmlformats.org/officeDocument/2006/relationships/tags" Target="../tags/tag7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tags" Target="../tags/tag12.xml"/><Relationship Id="rId10" Type="http://schemas.openxmlformats.org/officeDocument/2006/relationships/tags" Target="../tags/tag1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7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8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9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0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1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3.xml"/><Relationship Id="rId1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34.xml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35.xml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36.xml"/><Relationship Id="rId1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37.xml"/><Relationship Id="rId1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38.xml"/><Relationship Id="rId1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39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21.xml"/><Relationship Id="rId8" Type="http://schemas.openxmlformats.org/officeDocument/2006/relationships/tags" Target="../tags/tag20.xml"/><Relationship Id="rId7" Type="http://schemas.openxmlformats.org/officeDocument/2006/relationships/tags" Target="../tags/tag19.xml"/><Relationship Id="rId6" Type="http://schemas.openxmlformats.org/officeDocument/2006/relationships/tags" Target="../tags/tag18.xml"/><Relationship Id="rId5" Type="http://schemas.openxmlformats.org/officeDocument/2006/relationships/tags" Target="../tags/tag17.xml"/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image" Target="../media/image12.png"/><Relationship Id="rId12" Type="http://schemas.openxmlformats.org/officeDocument/2006/relationships/slideLayout" Target="../slideLayouts/slideLayout2.xml"/><Relationship Id="rId11" Type="http://schemas.openxmlformats.org/officeDocument/2006/relationships/tags" Target="../tags/tag23.xml"/><Relationship Id="rId10" Type="http://schemas.openxmlformats.org/officeDocument/2006/relationships/tags" Target="../tags/tag22.xml"/><Relationship Id="rId1" Type="http://schemas.openxmlformats.org/officeDocument/2006/relationships/tags" Target="../tags/tag14.xml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24.xml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26.xml"/><Relationship Id="rId2" Type="http://schemas.openxmlformats.org/officeDocument/2006/relationships/image" Target="../media/image16.png"/><Relationship Id="rId1" Type="http://schemas.openxmlformats.org/officeDocument/2006/relationships/tags" Target="../tags/tag25.xm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28.xml"/><Relationship Id="rId2" Type="http://schemas.openxmlformats.org/officeDocument/2006/relationships/image" Target="../media/image17.png"/><Relationship Id="rId1" Type="http://schemas.openxmlformats.org/officeDocument/2006/relationships/tags" Target="../tags/tag2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29.xml"/><Relationship Id="rId1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31.xml"/><Relationship Id="rId2" Type="http://schemas.openxmlformats.org/officeDocument/2006/relationships/image" Target="../media/image19.png"/><Relationship Id="rId1" Type="http://schemas.openxmlformats.org/officeDocument/2006/relationships/tags" Target="../tags/tag30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32.xml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33.xml"/><Relationship Id="rId1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方建伟 拷贝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0" y="136525"/>
            <a:ext cx="12192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zh-CN" altLang="en-US" sz="2800" b="1">
                <a:solidFill>
                  <a:schemeClr val="bg1"/>
                </a:solidFill>
              </a:rPr>
              <a:t>案例展示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2240" y="856615"/>
            <a:ext cx="4944110" cy="4836795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olid"/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0025" y="856615"/>
            <a:ext cx="6739255" cy="553720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olid"/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3050" y="1678305"/>
            <a:ext cx="4943475" cy="4015105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olid"/>
          </a:ln>
        </p:spPr>
      </p:pic>
    </p:spTree>
    <p:custDataLst>
      <p:tags r:id="rId4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0495" y="2284095"/>
            <a:ext cx="6115050" cy="2162175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olid"/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5415" y="848995"/>
            <a:ext cx="5431790" cy="5426075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olid"/>
          </a:ln>
        </p:spPr>
      </p:pic>
      <p:sp>
        <p:nvSpPr>
          <p:cNvPr id="3" name="文本框 2"/>
          <p:cNvSpPr txBox="1"/>
          <p:nvPr/>
        </p:nvSpPr>
        <p:spPr>
          <a:xfrm>
            <a:off x="0" y="136525"/>
            <a:ext cx="12192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zh-CN" altLang="en-US" sz="2800" b="1">
                <a:solidFill>
                  <a:schemeClr val="bg1"/>
                </a:solidFill>
              </a:rPr>
              <a:t>案例展示</a:t>
            </a:r>
            <a:endParaRPr lang="zh-CN" altLang="en-US" sz="2800" b="1">
              <a:solidFill>
                <a:schemeClr val="bg1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31135" y="795020"/>
            <a:ext cx="6729730" cy="434657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0" y="136525"/>
            <a:ext cx="12192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zh-CN" altLang="en-US" sz="2800" b="1">
                <a:solidFill>
                  <a:schemeClr val="bg1"/>
                </a:solidFill>
              </a:rPr>
              <a:t>专注选股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560320" y="5278120"/>
            <a:ext cx="7221220" cy="9042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/>
              <a:t>有了信号宝，往后大家就可以将买卖问题交给条件单自动下单执行；</a:t>
            </a:r>
            <a:endParaRPr lang="zh-CN"/>
          </a:p>
          <a:p>
            <a:r>
              <a:rPr lang="zh-CN"/>
              <a:t>而自己则更加专注于选股，解放自己在实盘中的时间及精力；</a:t>
            </a:r>
            <a:endParaRPr lang="zh-CN"/>
          </a:p>
          <a:p>
            <a:r>
              <a:rPr lang="zh-CN"/>
              <a:t>从而更发了更高在交易规则上的执行力，让自己的投资收益更稳定。</a:t>
            </a:r>
            <a:endParaRPr lang="zh-CN" altLang="en-US"/>
          </a:p>
        </p:txBody>
      </p:sp>
    </p:spTree>
    <p:custDataLst>
      <p:tags r:id="rId2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5" name="图片 34" descr="组 2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378200" y="1890395"/>
            <a:ext cx="6927850" cy="714375"/>
          </a:xfrm>
          <a:prstGeom prst="rect">
            <a:avLst/>
          </a:prstGeom>
        </p:spPr>
      </p:pic>
      <p:pic>
        <p:nvPicPr>
          <p:cNvPr id="36" name="图片 35" descr="组 2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064000" y="2774950"/>
            <a:ext cx="6927850" cy="714375"/>
          </a:xfrm>
          <a:prstGeom prst="rect">
            <a:avLst/>
          </a:prstGeom>
        </p:spPr>
      </p:pic>
      <p:pic>
        <p:nvPicPr>
          <p:cNvPr id="37" name="图片 36" descr="组 2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378200" y="3659505"/>
            <a:ext cx="6927850" cy="714375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4932680" y="1673225"/>
            <a:ext cx="534035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80000"/>
              </a:lnSpc>
            </a:pPr>
            <a:r>
              <a:rPr lang="zh-CN" altLang="en-US" sz="3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行情分析</a:t>
            </a:r>
            <a:endParaRPr lang="en-US" altLang="zh-CN" sz="3000">
              <a:solidFill>
                <a:schemeClr val="bg1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  <p:sp>
        <p:nvSpPr>
          <p:cNvPr id="40" name="文本框 39"/>
          <p:cNvSpPr txBox="1"/>
          <p:nvPr>
            <p:custDataLst>
              <p:tags r:id="rId6"/>
            </p:custDataLst>
          </p:nvPr>
        </p:nvSpPr>
        <p:spPr>
          <a:xfrm>
            <a:off x="4140200" y="1590040"/>
            <a:ext cx="782955" cy="10883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80000"/>
              </a:lnSpc>
            </a:pPr>
            <a:r>
              <a:rPr lang="en-US" altLang="zh-CN" sz="3600">
                <a:solidFill>
                  <a:schemeClr val="bg1"/>
                </a:solidFill>
                <a:latin typeface="Impact" panose="020B0806030902050204" charset="0"/>
                <a:ea typeface="思源黑体 CN Regular" panose="020B0500000000000000" charset="-122"/>
                <a:cs typeface="Impact" panose="020B0806030902050204" charset="0"/>
              </a:rPr>
              <a:t>0 1</a:t>
            </a:r>
            <a:endParaRPr lang="en-US" altLang="zh-CN" sz="3600">
              <a:solidFill>
                <a:schemeClr val="bg1"/>
              </a:solidFill>
              <a:latin typeface="Impact" panose="020B0806030902050204" charset="0"/>
              <a:ea typeface="思源黑体 CN Regular" panose="020B0500000000000000" charset="-122"/>
              <a:cs typeface="Impact" panose="020B0806030902050204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7"/>
            </p:custDataLst>
          </p:nvPr>
        </p:nvSpPr>
        <p:spPr>
          <a:xfrm>
            <a:off x="4140200" y="3356610"/>
            <a:ext cx="782955" cy="10883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80000"/>
              </a:lnSpc>
            </a:pPr>
            <a:r>
              <a:rPr lang="en-US" altLang="zh-CN" sz="3600">
                <a:solidFill>
                  <a:schemeClr val="bg1"/>
                </a:solidFill>
                <a:latin typeface="Impact" panose="020B0806030902050204" charset="0"/>
                <a:ea typeface="思源黑体 CN Regular" panose="020B0500000000000000" charset="-122"/>
                <a:cs typeface="Impact" panose="020B0806030902050204" charset="0"/>
              </a:rPr>
              <a:t>0 3</a:t>
            </a:r>
            <a:endParaRPr lang="en-US" altLang="zh-CN" sz="3600">
              <a:solidFill>
                <a:schemeClr val="bg1"/>
              </a:solidFill>
              <a:latin typeface="Impact" panose="020B0806030902050204" charset="0"/>
              <a:ea typeface="思源黑体 CN Regular" panose="020B0500000000000000" charset="-122"/>
              <a:cs typeface="Impact" panose="020B0806030902050204" charset="0"/>
            </a:endParaRPr>
          </a:p>
        </p:txBody>
      </p:sp>
      <p:sp>
        <p:nvSpPr>
          <p:cNvPr id="5" name="文本框 4"/>
          <p:cNvSpPr txBox="1"/>
          <p:nvPr>
            <p:custDataLst>
              <p:tags r:id="rId8"/>
            </p:custDataLst>
          </p:nvPr>
        </p:nvSpPr>
        <p:spPr>
          <a:xfrm>
            <a:off x="4140200" y="2473325"/>
            <a:ext cx="782955" cy="10883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80000"/>
              </a:lnSpc>
            </a:pPr>
            <a:r>
              <a:rPr lang="en-US" altLang="zh-CN" sz="3600">
                <a:solidFill>
                  <a:schemeClr val="bg1"/>
                </a:solidFill>
                <a:latin typeface="Impact" panose="020B0806030902050204" charset="0"/>
                <a:ea typeface="思源黑体 CN Regular" panose="020B0500000000000000" charset="-122"/>
                <a:cs typeface="Impact" panose="020B0806030902050204" charset="0"/>
              </a:rPr>
              <a:t>0 2</a:t>
            </a:r>
            <a:endParaRPr lang="en-US" altLang="zh-CN" sz="3600">
              <a:solidFill>
                <a:schemeClr val="bg1"/>
              </a:solidFill>
              <a:latin typeface="Impact" panose="020B0806030902050204" charset="0"/>
              <a:ea typeface="思源黑体 CN Regular" panose="020B0500000000000000" charset="-122"/>
              <a:cs typeface="Impact" panose="020B0806030902050204" charset="0"/>
            </a:endParaRPr>
          </a:p>
        </p:txBody>
      </p:sp>
      <p:sp>
        <p:nvSpPr>
          <p:cNvPr id="13" name="文本框 12"/>
          <p:cNvSpPr txBox="1"/>
          <p:nvPr>
            <p:custDataLst>
              <p:tags r:id="rId9"/>
            </p:custDataLst>
          </p:nvPr>
        </p:nvSpPr>
        <p:spPr>
          <a:xfrm>
            <a:off x="4932680" y="2556510"/>
            <a:ext cx="534035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80000"/>
              </a:lnSpc>
            </a:pPr>
            <a:r>
              <a:rPr lang="zh-CN" altLang="en-US" sz="3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  <a:sym typeface="+mn-ea"/>
              </a:rPr>
              <a:t>公募狙击</a:t>
            </a:r>
            <a:endParaRPr lang="zh-CN" sz="3000">
              <a:solidFill>
                <a:schemeClr val="bg1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10"/>
            </p:custDataLst>
          </p:nvPr>
        </p:nvSpPr>
        <p:spPr>
          <a:xfrm>
            <a:off x="4932680" y="3439795"/>
            <a:ext cx="534035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80000"/>
              </a:lnSpc>
            </a:pPr>
            <a:r>
              <a:rPr lang="zh-CN" sz="3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  <a:sym typeface="+mn-ea"/>
              </a:rPr>
              <a:t>机构分析</a:t>
            </a:r>
            <a:endParaRPr lang="zh-CN" altLang="en-US" sz="3000">
              <a:solidFill>
                <a:schemeClr val="bg1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</p:spTree>
    <p:custDataLst>
      <p:tags r:id="rId1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0" y="136525"/>
            <a:ext cx="12192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zh-CN" altLang="en-US" sz="2800" b="1">
                <a:solidFill>
                  <a:schemeClr val="bg1"/>
                </a:solidFill>
              </a:rPr>
              <a:t>市场行情分析（</a:t>
            </a:r>
            <a:r>
              <a:rPr lang="en-US" altLang="zh-CN" sz="2800" b="1">
                <a:solidFill>
                  <a:schemeClr val="bg1"/>
                </a:solidFill>
              </a:rPr>
              <a:t>7-21</a:t>
            </a:r>
            <a:r>
              <a:rPr lang="zh-CN" altLang="en-US" sz="2800" b="1">
                <a:solidFill>
                  <a:schemeClr val="bg1"/>
                </a:solidFill>
              </a:rPr>
              <a:t>）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49225" y="5115560"/>
            <a:ext cx="1188085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/>
              <a:t>大盘分析信号：</a:t>
            </a:r>
            <a:r>
              <a:rPr lang="en-US"/>
              <a:t>S</a:t>
            </a:r>
            <a:r>
              <a:rPr lang="zh-CN" altLang="en-US"/>
              <a:t>点，流动资金红，捕捞季节金叉，平均股价处于熊线之下，非理性杀跌；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操作策略上：超跌形成的金叉反弹，短期可先看牛线，如果流动资金红，则可看到熊线；</a:t>
            </a: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4475" y="854075"/>
            <a:ext cx="6998335" cy="3795395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olid"/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4580" y="854075"/>
            <a:ext cx="4514850" cy="1417320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olid"/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4580" y="2983230"/>
            <a:ext cx="4515485" cy="1666240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olid"/>
          </a:ln>
        </p:spPr>
      </p:pic>
    </p:spTree>
    <p:custDataLst>
      <p:tags r:id="rId4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136525"/>
            <a:ext cx="12192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zh-CN" altLang="en-US" sz="2800" b="1">
                <a:solidFill>
                  <a:schemeClr val="bg1"/>
                </a:solidFill>
              </a:rPr>
              <a:t>公募狙击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3" name="TextBox 1"/>
          <p:cNvSpPr txBox="1"/>
          <p:nvPr>
            <p:custDataLst>
              <p:tags r:id="rId1"/>
            </p:custDataLst>
          </p:nvPr>
        </p:nvSpPr>
        <p:spPr>
          <a:xfrm>
            <a:off x="184150" y="4930775"/>
            <a:ext cx="12099290" cy="9525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、选择最新的季度（一般当季结束后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15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个交易日更新），主动基金（主动意愿选择买卖）</a:t>
            </a: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占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股股本比增加说明基金买入增加了，而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持仓基金数增加有可能只是机构多了，但量不一定多。</a:t>
            </a: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" y="949960"/>
            <a:ext cx="12192000" cy="354076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136525"/>
            <a:ext cx="12192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zh-CN" altLang="en-US" sz="2800" b="1">
                <a:solidFill>
                  <a:schemeClr val="bg1"/>
                </a:solidFill>
              </a:rPr>
              <a:t>公募狙击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3" name="TextBox 1"/>
          <p:cNvSpPr txBox="1"/>
          <p:nvPr>
            <p:custDataLst>
              <p:tags r:id="rId1"/>
            </p:custDataLst>
          </p:nvPr>
        </p:nvSpPr>
        <p:spPr>
          <a:xfrm>
            <a:off x="184150" y="4930775"/>
            <a:ext cx="12099290" cy="9525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p>
            <a:pPr>
              <a:lnSpc>
                <a:spcPct val="150000"/>
              </a:lnSpc>
            </a:pPr>
            <a:r>
              <a:rPr 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要特别注意在二季度，大幅减持的个股，如若技术上趋势破位。那么要注意中期走坏的可能。</a:t>
            </a:r>
            <a:endParaRPr lang="zh-CN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6790"/>
            <a:ext cx="12192000" cy="373951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0" y="136525"/>
            <a:ext cx="12192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zh-CN" altLang="en-US" sz="2800" b="1">
                <a:solidFill>
                  <a:schemeClr val="bg1"/>
                </a:solidFill>
              </a:rPr>
              <a:t>机构分析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801370"/>
            <a:ext cx="12192000" cy="565340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0" y="136525"/>
            <a:ext cx="12192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zh-CN" altLang="en-US" sz="2800" b="1">
                <a:solidFill>
                  <a:schemeClr val="bg1"/>
                </a:solidFill>
              </a:rPr>
              <a:t>案例讲解</a:t>
            </a:r>
            <a:r>
              <a:rPr lang="en-US" altLang="zh-CN" sz="2800" b="1">
                <a:solidFill>
                  <a:schemeClr val="bg1"/>
                </a:solidFill>
              </a:rPr>
              <a:t>---</a:t>
            </a:r>
            <a:r>
              <a:rPr lang="zh-CN" altLang="en-US" sz="2800" b="1">
                <a:solidFill>
                  <a:schemeClr val="bg1"/>
                </a:solidFill>
              </a:rPr>
              <a:t>兴齐眼药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8" name="TextBox 1"/>
          <p:cNvSpPr txBox="1"/>
          <p:nvPr>
            <p:custDataLst>
              <p:tags r:id="rId1"/>
            </p:custDataLst>
          </p:nvPr>
        </p:nvSpPr>
        <p:spPr>
          <a:xfrm>
            <a:off x="8253730" y="5030470"/>
            <a:ext cx="3847465" cy="9525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p>
            <a:pPr>
              <a:lnSpc>
                <a:spcPct val="150000"/>
              </a:lnSpc>
            </a:pPr>
            <a:r>
              <a:rPr 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关注优秀的基金经理增买什么？</a:t>
            </a:r>
            <a:endParaRPr lang="zh-CN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4235"/>
            <a:ext cx="12192000" cy="531114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8945" y="912495"/>
            <a:ext cx="3682365" cy="5022850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olid"/>
          </a:ln>
        </p:spPr>
      </p:pic>
      <p:sp>
        <p:nvSpPr>
          <p:cNvPr id="3" name="文本框 2"/>
          <p:cNvSpPr txBox="1"/>
          <p:nvPr/>
        </p:nvSpPr>
        <p:spPr>
          <a:xfrm>
            <a:off x="0" y="136525"/>
            <a:ext cx="12192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zh-CN" altLang="en-US" sz="2800" b="1">
                <a:solidFill>
                  <a:schemeClr val="bg1"/>
                </a:solidFill>
              </a:rPr>
              <a:t>捕捞季节条件单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499610" y="912495"/>
            <a:ext cx="7221220" cy="50228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/>
              <a:t>信号宝：即按信号来实现的条件单功能。</a:t>
            </a:r>
            <a:endParaRPr lang="zh-CN"/>
          </a:p>
          <a:p>
            <a:endParaRPr lang="zh-CN"/>
          </a:p>
          <a:p>
            <a:r>
              <a:rPr lang="zh-CN"/>
              <a:t>目前重点上线的是：捕捞季节条件单。</a:t>
            </a:r>
            <a:endParaRPr lang="zh-CN"/>
          </a:p>
          <a:p>
            <a:endParaRPr lang="zh-CN"/>
          </a:p>
          <a:p>
            <a:r>
              <a:rPr lang="zh-CN"/>
              <a:t>用户可设定捕捞季节金叉或死叉（日线</a:t>
            </a:r>
            <a:r>
              <a:rPr lang="en-US" altLang="zh-CN"/>
              <a:t>/60</a:t>
            </a:r>
            <a:r>
              <a:rPr lang="zh-CN" altLang="en-US"/>
              <a:t>分钟</a:t>
            </a:r>
            <a:r>
              <a:rPr lang="zh-CN"/>
              <a:t>）进行自动委托买卖</a:t>
            </a:r>
            <a:endParaRPr lang="zh-CN"/>
          </a:p>
          <a:p>
            <a:endParaRPr lang="zh-CN"/>
          </a:p>
          <a:p>
            <a:r>
              <a:rPr lang="zh-CN"/>
              <a:t>无须再自己盯盘看着了。只要盘中出现金叉或死叉，则会自动委托下单买入或卖出。</a:t>
            </a:r>
            <a:endParaRPr lang="zh-CN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9520" y="3093085"/>
            <a:ext cx="4889500" cy="312547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0" y="136525"/>
            <a:ext cx="12192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zh-CN" altLang="en-US" sz="2800" b="1">
                <a:solidFill>
                  <a:schemeClr val="bg1"/>
                </a:solidFill>
              </a:rPr>
              <a:t>卖出组合条件单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0265" y="752475"/>
            <a:ext cx="10163810" cy="56896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1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14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15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16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17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18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19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21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22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2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2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2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PP_MARK_KEY" val="257877f6-fe8c-4c47-ab4c-274c99a6a791"/>
  <p:tag name="COMMONDATA" val="eyJoZGlkIjoiOWFhYzUwZWNmOTk3M2Y1MTI5MjBiOWM4Y2UyNjJjNzUifQ=="/>
  <p:tag name="commondata" val="eyJoZGlkIjoiNjIxZDM2NzczYzIxNjM3NjQ4OTA5MWY3NTZjMjQ0NWEifQ==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2_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492</Words>
  <Application>WPS 演示</Application>
  <PresentationFormat>宽屏</PresentationFormat>
  <Paragraphs>55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31" baseType="lpstr">
      <vt:lpstr>Arial</vt:lpstr>
      <vt:lpstr>宋体</vt:lpstr>
      <vt:lpstr>Wingdings</vt:lpstr>
      <vt:lpstr>微软雅黑</vt:lpstr>
      <vt:lpstr>Wingdings</vt:lpstr>
      <vt:lpstr>优设标题黑</vt:lpstr>
      <vt:lpstr>黑体</vt:lpstr>
      <vt:lpstr>微软雅黑 Light</vt:lpstr>
      <vt:lpstr>思源黑体 CN Normal</vt:lpstr>
      <vt:lpstr>思源黑体 CN Light</vt:lpstr>
      <vt:lpstr>思源黑体 CN Bold</vt:lpstr>
      <vt:lpstr>思源黑体 CN Regular</vt:lpstr>
      <vt:lpstr>Impact</vt:lpstr>
      <vt:lpstr>Arial Unicode MS</vt:lpstr>
      <vt:lpstr>Calibri</vt:lpstr>
      <vt:lpstr>2_Office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WPS_1225880857</cp:lastModifiedBy>
  <cp:revision>735</cp:revision>
  <dcterms:created xsi:type="dcterms:W3CDTF">2019-06-19T02:08:00Z</dcterms:created>
  <dcterms:modified xsi:type="dcterms:W3CDTF">2026-07-21T09:23:36Z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59BC3DF784374FFE9248BDD012039189_13</vt:lpwstr>
  </property>
</Properties>
</file>