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938" r:id="rId3"/>
    <p:sldId id="602" r:id="rId4"/>
    <p:sldId id="603" r:id="rId5"/>
    <p:sldId id="1944" r:id="rId6"/>
    <p:sldId id="1844" r:id="rId8"/>
    <p:sldId id="1961" r:id="rId9"/>
    <p:sldId id="607" r:id="rId10"/>
    <p:sldId id="1965" r:id="rId11"/>
    <p:sldId id="1917" r:id="rId12"/>
    <p:sldId id="1967" r:id="rId13"/>
    <p:sldId id="1968" r:id="rId14"/>
    <p:sldId id="1969" r:id="rId15"/>
    <p:sldId id="1970" r:id="rId16"/>
    <p:sldId id="1971" r:id="rId17"/>
    <p:sldId id="1501" r:id="rId18"/>
    <p:sldId id="1972" r:id="rId19"/>
    <p:sldId id="1966" r:id="rId20"/>
    <p:sldId id="1929" r:id="rId21"/>
    <p:sldId id="1974" r:id="rId22"/>
    <p:sldId id="1948" r:id="rId23"/>
    <p:sldId id="1973" r:id="rId24"/>
    <p:sldId id="1975" r:id="rId25"/>
    <p:sldId id="1963" r:id="rId26"/>
    <p:sldId id="1960" r:id="rId27"/>
    <p:sldId id="1616" r:id="rId28"/>
    <p:sldId id="1747" r:id="rId29"/>
    <p:sldId id="614" r:id="rId30"/>
    <p:sldId id="615" r:id="rId31"/>
    <p:sldId id="635" r:id="rId32"/>
    <p:sldId id="616" r:id="rId33"/>
    <p:sldId id="1696" r:id="rId34"/>
  </p:sldIdLst>
  <p:sldSz cx="12192000" cy="6858000"/>
  <p:notesSz cx="6858000" cy="9144000"/>
  <p:custDataLst>
    <p:tags r:id="rId3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4" userDrawn="1">
          <p15:clr>
            <a:srgbClr val="A4A3A4"/>
          </p15:clr>
        </p15:guide>
        <p15:guide id="2" pos="3883" userDrawn="1">
          <p15:clr>
            <a:srgbClr val="A4A3A4"/>
          </p15:clr>
        </p15:guide>
        <p15:guide id="3" pos="49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十二 猪肠" initials="十二" lastIdx="1" clrIdx="0"/>
  <p:cmAuthor id="2" name="Administrator" initials="A" lastIdx="2" clrIdx="1"/>
  <p:cmAuthor id="3" name="PP" initials="P" lastIdx="1" clrIdx="2"/>
  <p:cmAuthor id="252404380" name="周伟杰" initials="周" lastIdx="1" clrIdx="3"/>
  <p:cmAuthor id="0" name="Mia Vida Villanueva" initials="MVV" lastIdx="1" clrIdx="0"/>
  <p:cmAuthor id="7" name="1206988966@qq.com" initials="1" lastIdx="1" clrIdx="2"/>
  <p:cmAuthor id="8" name="姜伟光" initials="姜" lastIdx="1" clrIdx="0"/>
  <p:cmAuthor id="6" name="ming qiu" initials="m" lastIdx="17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4500"/>
    <a:srgbClr val="FFBF75"/>
    <a:srgbClr val="FFD483"/>
    <a:srgbClr val="FFEFCE"/>
    <a:srgbClr val="FFD585"/>
    <a:srgbClr val="FFEFCF"/>
    <a:srgbClr val="FFEFCD"/>
    <a:srgbClr val="FFD983"/>
    <a:srgbClr val="EFDDFF"/>
    <a:srgbClr val="C166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9901" autoAdjust="0"/>
    <p:restoredTop sz="99761" autoAdjust="0"/>
  </p:normalViewPr>
  <p:slideViewPr>
    <p:cSldViewPr snapToGrid="0" showGuides="1">
      <p:cViewPr varScale="1">
        <p:scale>
          <a:sx n="111" d="100"/>
          <a:sy n="111" d="100"/>
        </p:scale>
        <p:origin x="882" y="102"/>
      </p:cViewPr>
      <p:guideLst>
        <p:guide orient="horz" pos="2224"/>
        <p:guide pos="3883"/>
        <p:guide pos="496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85.xml"/><Relationship Id="rId38" Type="http://schemas.openxmlformats.org/officeDocument/2006/relationships/commentAuthors" Target="commentAuthors.xml"/><Relationship Id="rId37" Type="http://schemas.openxmlformats.org/officeDocument/2006/relationships/tableStyles" Target="tableStyles.xml"/><Relationship Id="rId36" Type="http://schemas.openxmlformats.org/officeDocument/2006/relationships/viewProps" Target="viewProps.xml"/><Relationship Id="rId35" Type="http://schemas.openxmlformats.org/officeDocument/2006/relationships/presProps" Target="presProps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image" Target="../media/image1.png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0" Type="http://schemas.openxmlformats.org/officeDocument/2006/relationships/tags" Target="../tags/tag15.xml"/><Relationship Id="rId2" Type="http://schemas.openxmlformats.org/officeDocument/2006/relationships/tags" Target="../tags/tag1.xml"/><Relationship Id="rId19" Type="http://schemas.openxmlformats.org/officeDocument/2006/relationships/tags" Target="../tags/tag14.xml"/><Relationship Id="rId18" Type="http://schemas.openxmlformats.org/officeDocument/2006/relationships/tags" Target="../tags/tag13.xml"/><Relationship Id="rId17" Type="http://schemas.openxmlformats.org/officeDocument/2006/relationships/tags" Target="../tags/tag12.xml"/><Relationship Id="rId16" Type="http://schemas.openxmlformats.org/officeDocument/2006/relationships/tags" Target="../tags/tag11.xml"/><Relationship Id="rId15" Type="http://schemas.openxmlformats.org/officeDocument/2006/relationships/tags" Target="../tags/tag10.xml"/><Relationship Id="rId14" Type="http://schemas.openxmlformats.org/officeDocument/2006/relationships/tags" Target="../tags/tag9.xml"/><Relationship Id="rId13" Type="http://schemas.openxmlformats.org/officeDocument/2006/relationships/tags" Target="../tags/tag8.xml"/><Relationship Id="rId12" Type="http://schemas.openxmlformats.org/officeDocument/2006/relationships/tags" Target="../tags/tag7.xml"/><Relationship Id="rId11" Type="http://schemas.openxmlformats.org/officeDocument/2006/relationships/image" Target="../media/image4.png"/><Relationship Id="rId10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image" Target="../media/image6.png"/><Relationship Id="rId8" Type="http://schemas.openxmlformats.org/officeDocument/2006/relationships/image" Target="../media/image2.png"/><Relationship Id="rId7" Type="http://schemas.openxmlformats.org/officeDocument/2006/relationships/image" Target="../media/image5.png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image" Target="../media/image3.png"/><Relationship Id="rId8" Type="http://schemas.openxmlformats.org/officeDocument/2006/relationships/image" Target="../media/image2.png"/><Relationship Id="rId7" Type="http://schemas.openxmlformats.org/officeDocument/2006/relationships/image" Target="../media/image7.png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tags" Target="../tags/tag31.xml"/><Relationship Id="rId6" Type="http://schemas.openxmlformats.org/officeDocument/2006/relationships/tags" Target="../tags/tag30.xml"/><Relationship Id="rId5" Type="http://schemas.openxmlformats.org/officeDocument/2006/relationships/tags" Target="../tags/tag29.xml"/><Relationship Id="rId4" Type="http://schemas.openxmlformats.org/officeDocument/2006/relationships/tags" Target="../tags/tag28.xml"/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1" Type="http://schemas.openxmlformats.org/officeDocument/2006/relationships/image" Target="../media/image3.png"/><Relationship Id="rId10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7" Type="http://schemas.openxmlformats.org/officeDocument/2006/relationships/image" Target="../media/image2.png"/><Relationship Id="rId6" Type="http://schemas.openxmlformats.org/officeDocument/2006/relationships/image" Target="../media/image11.png"/><Relationship Id="rId5" Type="http://schemas.openxmlformats.org/officeDocument/2006/relationships/image" Target="../media/image8.png"/><Relationship Id="rId4" Type="http://schemas.openxmlformats.org/officeDocument/2006/relationships/tags" Target="../tags/tag34.xml"/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4" name="图片 3" descr="PPT封面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 descr="经传logo白色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74650" y="289560"/>
            <a:ext cx="1797685" cy="405765"/>
          </a:xfrm>
          <a:prstGeom prst="rect">
            <a:avLst/>
          </a:prstGeom>
        </p:spPr>
      </p:pic>
      <p:pic>
        <p:nvPicPr>
          <p:cNvPr id="5" name="图片 4" descr="龙头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2871470" y="4571365"/>
            <a:ext cx="6231255" cy="461645"/>
          </a:xfrm>
          <a:prstGeom prst="rect">
            <a:avLst/>
          </a:prstGeom>
        </p:spPr>
      </p:pic>
      <p:sp>
        <p:nvSpPr>
          <p:cNvPr id="9" name="文本框 8"/>
          <p:cNvSpPr txBox="1"/>
          <p:nvPr userDrawn="1"/>
        </p:nvSpPr>
        <p:spPr>
          <a:xfrm>
            <a:off x="2723515" y="4541520"/>
            <a:ext cx="67983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5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月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4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日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-5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月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31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日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  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每周日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-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周四晚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20:15</a:t>
            </a:r>
            <a:endParaRPr lang="en-US" altLang="zh-CN" sz="2800">
              <a:solidFill>
                <a:srgbClr val="B34500"/>
              </a:solidFill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</a:endParaRPr>
          </a:p>
        </p:txBody>
      </p:sp>
      <p:grpSp>
        <p:nvGrpSpPr>
          <p:cNvPr id="23" name="组合 22"/>
          <p:cNvGrpSpPr/>
          <p:nvPr userDrawn="1"/>
        </p:nvGrpSpPr>
        <p:grpSpPr>
          <a:xfrm>
            <a:off x="1905" y="1270"/>
            <a:ext cx="12192000" cy="6858000"/>
            <a:chOff x="200" y="200"/>
            <a:chExt cx="19200" cy="10800"/>
          </a:xfrm>
        </p:grpSpPr>
        <p:sp>
          <p:nvSpPr>
            <p:cNvPr id="10" name="标题 1"/>
            <p:cNvSpPr>
              <a:spLocks noGrp="1"/>
            </p:cNvSpPr>
            <p:nvPr userDrawn="1">
              <p:custDataLst>
                <p:tags r:id="rId12"/>
              </p:custDataLst>
            </p:nvPr>
          </p:nvSpPr>
          <p:spPr>
            <a:xfrm>
              <a:off x="2088" y="1640"/>
              <a:ext cx="15432" cy="4048"/>
            </a:xfrm>
            <a:prstGeom prst="rect">
              <a:avLst/>
            </a:prstGeom>
          </p:spPr>
          <p:txBody>
            <a:bodyPr vert="horz" lIns="90000" tIns="46800" rIns="90000" bIns="46800" rtlCol="0" anchor="b" anchorCtr="0">
              <a:normAutofit/>
            </a:bodyPr>
            <a:lstStyle>
              <a:lvl1pPr algn="ctr">
                <a:defRPr sz="6000"/>
              </a:lvl1pPr>
            </a:lstStyle>
            <a:p>
              <a:r>
                <a:rPr lang="zh-CN" altLang="en-US" dirty="0"/>
                <a:t>单击此处编辑标题</a:t>
              </a:r>
              <a:endParaRPr lang="zh-CN" altLang="en-US" dirty="0"/>
            </a:p>
          </p:txBody>
        </p:sp>
        <p:sp>
          <p:nvSpPr>
            <p:cNvPr id="11" name="副标题 2"/>
            <p:cNvSpPr>
              <a:spLocks noGrp="1"/>
            </p:cNvSpPr>
            <p:nvPr userDrawn="1">
              <p:custDataLst>
                <p:tags r:id="rId13"/>
              </p:custDataLst>
            </p:nvPr>
          </p:nvSpPr>
          <p:spPr>
            <a:xfrm>
              <a:off x="2088" y="5807"/>
              <a:ext cx="15432" cy="2319"/>
            </a:xfrm>
            <a:prstGeom prst="rect">
              <a:avLst/>
            </a:prstGeom>
          </p:spPr>
          <p:txBody>
            <a:bodyPr vert="horz" lIns="90000" tIns="46800" rIns="90000" bIns="46800" rtlCol="0">
              <a:normAutofit/>
            </a:bodyPr>
            <a:lstStyle>
              <a:lvl1pPr marL="0" indent="0" algn="ctr">
                <a:lnSpc>
                  <a:spcPct val="110000"/>
                </a:lnSpc>
                <a:buNone/>
                <a:defRPr sz="2400" spc="200">
                  <a:uFillTx/>
                </a:defRPr>
              </a:lvl1pPr>
              <a:lvl2pPr marL="457200" indent="0" algn="ctr">
                <a:buNone/>
                <a:defRPr sz="2000"/>
              </a:lvl2pPr>
              <a:lvl3pPr marL="914400" indent="0" algn="ctr">
                <a:buNone/>
                <a:defRPr sz="1800"/>
              </a:lvl3pPr>
              <a:lvl4pPr marL="1371600" indent="0" algn="ctr">
                <a:buNone/>
                <a:defRPr sz="1600"/>
              </a:lvl4pPr>
              <a:lvl5pPr marL="1828800" indent="0" algn="ctr">
                <a:buNone/>
                <a:defRPr sz="1600"/>
              </a:lvl5pPr>
              <a:lvl6pPr marL="2286000" indent="0" algn="ctr">
                <a:buNone/>
                <a:defRPr sz="1600"/>
              </a:lvl6pPr>
              <a:lvl7pPr marL="2743200" indent="0" algn="ctr">
                <a:buNone/>
                <a:defRPr sz="1600"/>
              </a:lvl7pPr>
              <a:lvl8pPr marL="3200400" indent="0" algn="ctr">
                <a:buNone/>
                <a:defRPr sz="1600"/>
              </a:lvl8pPr>
              <a:lvl9pPr marL="3657600" indent="0" algn="ctr">
                <a:buNone/>
                <a:defRPr sz="1600"/>
              </a:lvl9pPr>
            </a:lstStyle>
            <a:p>
              <a:r>
                <a:rPr lang="zh-CN" altLang="en-US" dirty="0"/>
                <a:t>单击此处编辑副标题</a:t>
              </a:r>
              <a:endParaRPr lang="zh-CN" altLang="en-US" dirty="0"/>
            </a:p>
          </p:txBody>
        </p:sp>
        <p:sp>
          <p:nvSpPr>
            <p:cNvPr id="12" name="日期占位符 15"/>
            <p:cNvSpPr>
              <a:spLocks noGrp="1"/>
            </p:cNvSpPr>
            <p:nvPr userDrawn="1">
              <p:custDataLst>
                <p:tags r:id="rId14"/>
              </p:custDataLst>
            </p:nvPr>
          </p:nvSpPr>
          <p:spPr>
            <a:xfrm>
              <a:off x="1164" y="10144"/>
              <a:ext cx="4252" cy="49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000" kern="1200" baseline="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60FBDFE-C587-4B4C-A407-44438C67B59E}" type="datetimeFigureOut">
                <a:rPr lang="zh-CN" altLang="en-US" smtClean="0"/>
              </a:fld>
              <a:endParaRPr lang="zh-CN" altLang="en-US"/>
            </a:p>
          </p:txBody>
        </p:sp>
        <p:sp>
          <p:nvSpPr>
            <p:cNvPr id="14" name="灯片编号占位符 17"/>
            <p:cNvSpPr>
              <a:spLocks noGrp="1"/>
            </p:cNvSpPr>
            <p:nvPr userDrawn="1">
              <p:custDataLst>
                <p:tags r:id="rId15"/>
              </p:custDataLst>
            </p:nvPr>
          </p:nvSpPr>
          <p:spPr>
            <a:xfrm>
              <a:off x="14180" y="10144"/>
              <a:ext cx="4252" cy="49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defPPr>
                <a:defRPr lang="zh-CN"/>
              </a:defPPr>
              <a:lvl1pPr marL="0" algn="r" defTabSz="914400" rtl="0" eaLnBrk="1" latinLnBrk="0" hangingPunct="1">
                <a:defRPr sz="1000" kern="1200" baseline="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49AE70B2-8BF9-45C0-BB95-33D1B9D3A854}" type="slidenum">
                <a:rPr lang="zh-CN" altLang="en-US" smtClean="0"/>
              </a:fld>
              <a:endParaRPr lang="zh-CN" altLang="en-US" dirty="0"/>
            </a:p>
          </p:txBody>
        </p:sp>
        <p:pic>
          <p:nvPicPr>
            <p:cNvPr id="15" name="图片 14" descr="PPT封面"/>
            <p:cNvPicPr>
              <a:picLocks noChangeAspect="1"/>
            </p:cNvPicPr>
            <p:nvPr userDrawn="1">
              <p:custDataLst>
                <p:tags r:id="rId16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200" y="200"/>
              <a:ext cx="19200" cy="10800"/>
            </a:xfrm>
            <a:prstGeom prst="rect">
              <a:avLst/>
            </a:prstGeom>
          </p:spPr>
        </p:pic>
        <p:pic>
          <p:nvPicPr>
            <p:cNvPr id="19" name="图片 18" descr="经传logo白色"/>
            <p:cNvPicPr>
              <a:picLocks noChangeAspect="1"/>
            </p:cNvPicPr>
            <p:nvPr userDrawn="1">
              <p:custDataLst>
                <p:tags r:id="rId17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790" y="656"/>
              <a:ext cx="2831" cy="639"/>
            </a:xfrm>
            <a:prstGeom prst="rect">
              <a:avLst/>
            </a:prstGeom>
          </p:spPr>
        </p:pic>
        <p:pic>
          <p:nvPicPr>
            <p:cNvPr id="20" name="图片 19" descr="龙头"/>
            <p:cNvPicPr>
              <a:picLocks noChangeAspect="1"/>
            </p:cNvPicPr>
            <p:nvPr userDrawn="1">
              <p:custDataLst>
                <p:tags r:id="rId18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16106" y="570"/>
              <a:ext cx="2775" cy="529"/>
            </a:xfrm>
            <a:prstGeom prst="rect">
              <a:avLst/>
            </a:prstGeom>
          </p:spPr>
        </p:pic>
        <p:pic>
          <p:nvPicPr>
            <p:cNvPr id="21" name="图片 20"/>
            <p:cNvPicPr>
              <a:picLocks noChangeAspect="1"/>
            </p:cNvPicPr>
            <p:nvPr userDrawn="1">
              <p:custDataLst>
                <p:tags r:id="rId19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4722" y="7399"/>
              <a:ext cx="9813" cy="727"/>
            </a:xfrm>
            <a:prstGeom prst="rect">
              <a:avLst/>
            </a:prstGeom>
          </p:spPr>
        </p:pic>
        <p:sp>
          <p:nvSpPr>
            <p:cNvPr id="22" name="文本框 21"/>
            <p:cNvSpPr txBox="1"/>
            <p:nvPr userDrawn="1">
              <p:custDataLst>
                <p:tags r:id="rId20"/>
              </p:custDataLst>
            </p:nvPr>
          </p:nvSpPr>
          <p:spPr>
            <a:xfrm>
              <a:off x="4489" y="7352"/>
              <a:ext cx="10706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4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月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1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日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-4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月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30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日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  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每周日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-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周四晚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20:15</a:t>
              </a:r>
              <a:endParaRPr lang="en-US" altLang="zh-CN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 descr="PPT目录页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图片 9" descr="经传logo白色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7" name="图片 6" descr="组 214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945495" y="6012180"/>
            <a:ext cx="1246505" cy="20193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 descr="标题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图片 9" descr="经传logo白色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8" name="图片 7" descr="龙头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 descr="PPT封面 拷贝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 descr="3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678180" y="3141345"/>
            <a:ext cx="8807450" cy="2936240"/>
          </a:xfrm>
          <a:prstGeom prst="rect">
            <a:avLst/>
          </a:prstGeom>
        </p:spPr>
      </p:pic>
      <p:pic>
        <p:nvPicPr>
          <p:cNvPr id="11" name="图片 10" descr="经传logo白色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10" name="图片 9" descr="龙头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-635" y="800100"/>
            <a:ext cx="12192635" cy="6057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635" y="6465570"/>
            <a:ext cx="1219136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sz="10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经传多赢投资顾问:苏柏安 | 执业编号:A1120619080002  </a:t>
            </a:r>
            <a:r>
              <a:rPr sz="10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基金从业编号：A20250613005386</a:t>
            </a:r>
            <a:endParaRPr sz="10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  <a:sym typeface="+mn-ea"/>
            </a:endParaRPr>
          </a:p>
          <a:p>
            <a:pPr algn="ctr"/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Medium" panose="020B0600000000000000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000" dirty="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Medium" panose="020B0600000000000000" charset="-122"/>
              <a:sym typeface="+mn-ea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920x1080 -总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6" name="图片 5" descr="PPT封面 拷贝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 descr="4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687513" y="2974340"/>
            <a:ext cx="8816975" cy="2508250"/>
          </a:xfrm>
          <a:prstGeom prst="rect">
            <a:avLst/>
          </a:prstGeom>
        </p:spPr>
      </p:pic>
      <p:sp>
        <p:nvSpPr>
          <p:cNvPr id="8" name="文本框 7"/>
          <p:cNvSpPr txBox="1"/>
          <p:nvPr userDrawn="1"/>
        </p:nvSpPr>
        <p:spPr>
          <a:xfrm>
            <a:off x="2128520" y="3119120"/>
            <a:ext cx="7934325" cy="2059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60000"/>
              </a:lnSpc>
            </a:pPr>
            <a:r>
              <a:rPr lang="zh-CN" altLang="en-US" sz="160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我司所有工作人员均不允许推荐股票、不允许承诺收益、不允许代客理财、不允许合作分成、不允许私下收款，如您发现有任何违规行为，可联系400-9088-988向我们反馈!风险提示:所有信息及观点均来源于公开信息及经传软件信号显示仅供参考，不构成最终投资依据，软件作为辅助参考工具,无法承诺收益，投资者应正视市场风险，自主作出投资决策并自行承担投资风险。投资有风险，入市须谨慎!</a:t>
            </a:r>
            <a:endParaRPr lang="zh-CN" altLang="en-US" sz="1600">
              <a:solidFill>
                <a:schemeClr val="tx1">
                  <a:lumMod val="50000"/>
                  <a:lumOff val="50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sp>
        <p:nvSpPr>
          <p:cNvPr id="9" name="文本框 8"/>
          <p:cNvSpPr txBox="1"/>
          <p:nvPr userDrawn="1"/>
        </p:nvSpPr>
        <p:spPr>
          <a:xfrm>
            <a:off x="1855788" y="1877060"/>
            <a:ext cx="8480425" cy="937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500" b="1">
                <a:gradFill>
                  <a:gsLst>
                    <a:gs pos="0">
                      <a:srgbClr val="FFEFCF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经传多赢,让投资遇见美好!</a:t>
            </a:r>
            <a:endParaRPr lang="zh-CN" altLang="en-US" sz="5500" b="1">
              <a:gradFill>
                <a:gsLst>
                  <a:gs pos="0">
                    <a:srgbClr val="FFEFCF"/>
                  </a:gs>
                  <a:gs pos="100000">
                    <a:srgbClr val="FFD585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pic>
        <p:nvPicPr>
          <p:cNvPr id="10" name="图片 9" descr="龙头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tags" Target="../tags/tag40.xml"/><Relationship Id="rId15" Type="http://schemas.openxmlformats.org/officeDocument/2006/relationships/tags" Target="../tags/tag39.xml"/><Relationship Id="rId14" Type="http://schemas.openxmlformats.org/officeDocument/2006/relationships/tags" Target="../tags/tag38.xml"/><Relationship Id="rId13" Type="http://schemas.openxmlformats.org/officeDocument/2006/relationships/tags" Target="../tags/tag37.xml"/><Relationship Id="rId12" Type="http://schemas.openxmlformats.org/officeDocument/2006/relationships/tags" Target="../tags/tag36.xml"/><Relationship Id="rId11" Type="http://schemas.openxmlformats.org/officeDocument/2006/relationships/tags" Target="../tags/tag35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1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2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3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4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5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6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tags" Target="../tags/tag43.xml"/><Relationship Id="rId4" Type="http://schemas.openxmlformats.org/officeDocument/2006/relationships/tags" Target="../tags/tag42.xml"/><Relationship Id="rId3" Type="http://schemas.openxmlformats.org/officeDocument/2006/relationships/image" Target="../media/image13.png"/><Relationship Id="rId2" Type="http://schemas.openxmlformats.org/officeDocument/2006/relationships/tags" Target="../tags/tag41.xml"/><Relationship Id="rId1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5.xml"/><Relationship Id="rId4" Type="http://schemas.openxmlformats.org/officeDocument/2006/relationships/tags" Target="../tags/tag52.xml"/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5.xml"/><Relationship Id="rId2" Type="http://schemas.openxmlformats.org/officeDocument/2006/relationships/tags" Target="../tags/tag53.xml"/><Relationship Id="rId1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5.xml"/><Relationship Id="rId2" Type="http://schemas.openxmlformats.org/officeDocument/2006/relationships/tags" Target="../tags/tag54.xml"/><Relationship Id="rId1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5.xml"/><Relationship Id="rId2" Type="http://schemas.openxmlformats.org/officeDocument/2006/relationships/tags" Target="../tags/tag55.xml"/><Relationship Id="rId1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5.xml"/><Relationship Id="rId2" Type="http://schemas.openxmlformats.org/officeDocument/2006/relationships/tags" Target="../tags/tag56.xml"/><Relationship Id="rId1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1.xml"/><Relationship Id="rId5" Type="http://schemas.openxmlformats.org/officeDocument/2006/relationships/slideLayout" Target="../slideLayouts/slideLayout5.xml"/><Relationship Id="rId4" Type="http://schemas.openxmlformats.org/officeDocument/2006/relationships/tags" Target="../tags/tag58.xml"/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tags" Target="../tags/tag57.xml"/></Relationships>
</file>

<file path=ppt/slides/_rels/slide16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2.xml"/><Relationship Id="rId6" Type="http://schemas.openxmlformats.org/officeDocument/2006/relationships/slideLayout" Target="../slideLayouts/slideLayout5.xml"/><Relationship Id="rId5" Type="http://schemas.openxmlformats.org/officeDocument/2006/relationships/tags" Target="../tags/tag60.xml"/><Relationship Id="rId4" Type="http://schemas.openxmlformats.org/officeDocument/2006/relationships/image" Target="../media/image39.png"/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tags" Target="../tags/tag5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61.xml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4.xml"/><Relationship Id="rId3" Type="http://schemas.openxmlformats.org/officeDocument/2006/relationships/slideLayout" Target="../slideLayouts/slideLayout5.xml"/><Relationship Id="rId2" Type="http://schemas.openxmlformats.org/officeDocument/2006/relationships/tags" Target="../tags/tag62.xml"/><Relationship Id="rId1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5.xml"/><Relationship Id="rId3" Type="http://schemas.openxmlformats.org/officeDocument/2006/relationships/slideLayout" Target="../slideLayouts/slideLayout5.xml"/><Relationship Id="rId2" Type="http://schemas.openxmlformats.org/officeDocument/2006/relationships/tags" Target="../tags/tag63.xml"/><Relationship Id="rId1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.xml"/><Relationship Id="rId7" Type="http://schemas.openxmlformats.org/officeDocument/2006/relationships/tags" Target="../tags/tag64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65.xml"/><Relationship Id="rId1" Type="http://schemas.openxmlformats.org/officeDocument/2006/relationships/image" Target="../media/image4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66.xml"/><Relationship Id="rId1" Type="http://schemas.openxmlformats.org/officeDocument/2006/relationships/image" Target="../media/image4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67.xml"/><Relationship Id="rId1" Type="http://schemas.openxmlformats.org/officeDocument/2006/relationships/image" Target="../media/image5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68.xml"/><Relationship Id="rId1" Type="http://schemas.openxmlformats.org/officeDocument/2006/relationships/image" Target="../media/image51.png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6.xml"/><Relationship Id="rId3" Type="http://schemas.openxmlformats.org/officeDocument/2006/relationships/slideLayout" Target="../slideLayouts/slideLayout5.xml"/><Relationship Id="rId2" Type="http://schemas.openxmlformats.org/officeDocument/2006/relationships/tags" Target="../tags/tag69.xml"/><Relationship Id="rId1" Type="http://schemas.openxmlformats.org/officeDocument/2006/relationships/image" Target="../media/image52.png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7.xml"/><Relationship Id="rId3" Type="http://schemas.openxmlformats.org/officeDocument/2006/relationships/slideLayout" Target="../slideLayouts/slideLayout5.xml"/><Relationship Id="rId2" Type="http://schemas.openxmlformats.org/officeDocument/2006/relationships/tags" Target="../tags/tag70.xml"/><Relationship Id="rId1" Type="http://schemas.openxmlformats.org/officeDocument/2006/relationships/image" Target="../media/image53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7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7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.xml"/><Relationship Id="rId7" Type="http://schemas.openxmlformats.org/officeDocument/2006/relationships/tags" Target="../tags/tag77.xml"/><Relationship Id="rId6" Type="http://schemas.openxmlformats.org/officeDocument/2006/relationships/image" Target="../media/image55.png"/><Relationship Id="rId5" Type="http://schemas.openxmlformats.org/officeDocument/2006/relationships/tags" Target="../tags/tag76.xml"/><Relationship Id="rId4" Type="http://schemas.openxmlformats.org/officeDocument/2006/relationships/image" Target="../media/image54.png"/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" Type="http://schemas.openxmlformats.org/officeDocument/2006/relationships/tags" Target="../tags/tag7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45.xml"/></Relationships>
</file>

<file path=ppt/slides/_rels/slide30.xml.rels><?xml version="1.0" encoding="UTF-8" standalone="yes"?>
<Relationships xmlns="http://schemas.openxmlformats.org/package/2006/relationships"><Relationship Id="rId9" Type="http://schemas.openxmlformats.org/officeDocument/2006/relationships/image" Target="../media/image59.png"/><Relationship Id="rId8" Type="http://schemas.openxmlformats.org/officeDocument/2006/relationships/tags" Target="../tags/tag82.xml"/><Relationship Id="rId7" Type="http://schemas.openxmlformats.org/officeDocument/2006/relationships/image" Target="../media/image58.png"/><Relationship Id="rId6" Type="http://schemas.openxmlformats.org/officeDocument/2006/relationships/tags" Target="../tags/tag81.xml"/><Relationship Id="rId5" Type="http://schemas.openxmlformats.org/officeDocument/2006/relationships/image" Target="../media/image57.png"/><Relationship Id="rId4" Type="http://schemas.openxmlformats.org/officeDocument/2006/relationships/tags" Target="../tags/tag80.xml"/><Relationship Id="rId3" Type="http://schemas.openxmlformats.org/officeDocument/2006/relationships/tags" Target="../tags/tag79.xml"/><Relationship Id="rId2" Type="http://schemas.openxmlformats.org/officeDocument/2006/relationships/image" Target="../media/image56.png"/><Relationship Id="rId11" Type="http://schemas.openxmlformats.org/officeDocument/2006/relationships/slideLayout" Target="../slideLayouts/slideLayout5.xml"/><Relationship Id="rId10" Type="http://schemas.openxmlformats.org/officeDocument/2006/relationships/tags" Target="../tags/tag83.xml"/><Relationship Id="rId1" Type="http://schemas.openxmlformats.org/officeDocument/2006/relationships/tags" Target="../tags/tag7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tags" Target="../tags/tag8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7" Type="http://schemas.openxmlformats.org/officeDocument/2006/relationships/slideLayout" Target="../slideLayouts/slideLayout5.xml"/><Relationship Id="rId6" Type="http://schemas.openxmlformats.org/officeDocument/2006/relationships/tags" Target="../tags/tag46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.xml"/><Relationship Id="rId6" Type="http://schemas.openxmlformats.org/officeDocument/2006/relationships/slideLayout" Target="../slideLayouts/slideLayout5.xml"/><Relationship Id="rId5" Type="http://schemas.openxmlformats.org/officeDocument/2006/relationships/tags" Target="../tags/tag47.xml"/><Relationship Id="rId4" Type="http://schemas.openxmlformats.org/officeDocument/2006/relationships/image" Target="../media/image22.png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5.xml"/><Relationship Id="rId3" Type="http://schemas.openxmlformats.org/officeDocument/2006/relationships/tags" Target="../tags/tag48.xml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49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5.xml"/><Relationship Id="rId2" Type="http://schemas.openxmlformats.org/officeDocument/2006/relationships/tags" Target="../tags/tag50.xml"/><Relationship Id="rId1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5.xml"/><Relationship Id="rId3" Type="http://schemas.openxmlformats.org/officeDocument/2006/relationships/tags" Target="../tags/tag51.xml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/>
        </p:nvSpPr>
        <p:spPr>
          <a:xfrm>
            <a:off x="977265" y="3206115"/>
            <a:ext cx="404876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7</a:t>
            </a:r>
            <a:r>
              <a:rPr lang="zh-CN" altLang="en-US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月</a:t>
            </a:r>
            <a:r>
              <a:rPr lang="en-US" altLang="zh-CN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21</a:t>
            </a:r>
            <a:r>
              <a:rPr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日 </a:t>
            </a:r>
            <a:r>
              <a:rPr lang="en-US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20:15</a:t>
            </a:r>
            <a:endParaRPr lang="zh-CN" altLang="en-US" sz="3000" dirty="0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54075" y="1480820"/>
            <a:ext cx="8933815" cy="12039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>
              <a:lnSpc>
                <a:spcPct val="100000"/>
              </a:lnSpc>
            </a:pPr>
            <a:r>
              <a:rPr lang="zh-CN" altLang="en-US" sz="6000" dirty="0">
                <a:gradFill>
                  <a:gsLst>
                    <a:gs pos="0">
                      <a:srgbClr val="FFEFCE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Medium" panose="020B0600000000000000" charset="-122"/>
              </a:rPr>
              <a:t>双紫强势，龙头主升②</a:t>
            </a:r>
            <a:endParaRPr lang="en-US" altLang="zh-CN" sz="6000" dirty="0">
              <a:gradFill>
                <a:gsLst>
                  <a:gs pos="0">
                    <a:srgbClr val="FFEFCE"/>
                  </a:gs>
                  <a:gs pos="100000">
                    <a:srgbClr val="FFD585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Medium" panose="020B0600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254760" y="4012565"/>
            <a:ext cx="134366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苏柏安</a:t>
            </a:r>
            <a:endParaRPr lang="zh-CN" altLang="en-US" sz="2600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499995" y="3943985"/>
            <a:ext cx="417893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执业编号</a:t>
            </a:r>
            <a:r>
              <a:rPr lang="en-US" altLang="zh-CN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:A1120619080002</a:t>
            </a:r>
            <a:endParaRPr lang="en-US" altLang="zh-CN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  <a:p>
            <a:r>
              <a:rPr lang="zh-CN" altLang="en-US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基金从业编号：</a:t>
            </a:r>
            <a:r>
              <a:rPr lang="en-US" altLang="zh-CN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A20250613005386</a:t>
            </a:r>
            <a:endParaRPr lang="en-US" altLang="zh-CN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7265" y="4033520"/>
            <a:ext cx="314325" cy="619125"/>
          </a:xfrm>
          <a:prstGeom prst="rect">
            <a:avLst/>
          </a:prstGeom>
        </p:spPr>
      </p:pic>
      <p:pic>
        <p:nvPicPr>
          <p:cNvPr id="3" name="图片 2" descr="苏柏安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324850" y="861060"/>
            <a:ext cx="3269615" cy="524256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1254760" y="4544695"/>
            <a:ext cx="6466840" cy="1370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经传投资顾问，金融专业出身，坚持以资金推动论为研究核心，擅长主题风口擒龙头，独创软件经典战法：三色/三紫战法、价值龙头战法等，提倡用简单的方法稳健获利，同获2022</a:t>
            </a:r>
            <a:r>
              <a:rPr lang="en-US" altLang="zh-CN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/</a:t>
            </a:r>
            <a:r>
              <a:rPr lang="en-US" altLang="zh-CN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2024/2025</a:t>
            </a:r>
            <a:r>
              <a: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年度经传金牌投顾。</a:t>
            </a:r>
            <a:endParaRPr lang="zh-CN" altLang="en-US" sz="1600">
              <a:solidFill>
                <a:schemeClr val="tx1">
                  <a:lumMod val="85000"/>
                  <a:lumOff val="1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 userDrawn="1"/>
        </p:nvSpPr>
        <p:spPr>
          <a:xfrm>
            <a:off x="2870200" y="95250"/>
            <a:ext cx="70396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L2</a:t>
            </a:r>
            <a:r>
              <a:rPr lang="zh-CN" altLang="en-US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主力动向（股价高和低的区别）</a:t>
            </a:r>
            <a:endParaRPr lang="en-US" altLang="zh-CN" sz="32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5730" y="927735"/>
            <a:ext cx="4450715" cy="3059430"/>
          </a:xfrm>
          <a:prstGeom prst="rect">
            <a:avLst/>
          </a:prstGeom>
          <a:ln w="28575" cmpd="dbl">
            <a:solidFill>
              <a:schemeClr val="accent1">
                <a:shade val="50000"/>
              </a:schemeClr>
            </a:solidFill>
            <a:prstDash val="solid"/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9070" y="833755"/>
            <a:ext cx="3898900" cy="3153410"/>
          </a:xfrm>
          <a:prstGeom prst="rect">
            <a:avLst/>
          </a:prstGeom>
          <a:ln w="28575" cmpd="dbl">
            <a:solidFill>
              <a:schemeClr val="accent1">
                <a:shade val="50000"/>
              </a:schemeClr>
            </a:solidFill>
            <a:prstDash val="solid"/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8085" y="3797300"/>
            <a:ext cx="4420870" cy="2698750"/>
          </a:xfrm>
          <a:prstGeom prst="rect">
            <a:avLst/>
          </a:prstGeom>
          <a:ln w="28575" cmpd="dbl">
            <a:solidFill>
              <a:schemeClr val="accent1">
                <a:shade val="50000"/>
              </a:schemeClr>
            </a:solidFill>
            <a:prstDash val="solid"/>
          </a:ln>
        </p:spPr>
      </p:pic>
      <p:sp>
        <p:nvSpPr>
          <p:cNvPr id="7" name="文本框 6"/>
          <p:cNvSpPr txBox="1"/>
          <p:nvPr/>
        </p:nvSpPr>
        <p:spPr>
          <a:xfrm>
            <a:off x="601980" y="4742815"/>
            <a:ext cx="406400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ym typeface="+mn-ea"/>
              </a:rPr>
              <a:t>当个股高乖离的时候，主力动向再出紫色，反而后续出现连续的调整。</a:t>
            </a:r>
            <a:endParaRPr lang="zh-CN" altLang="en-US"/>
          </a:p>
          <a:p>
            <a:endParaRPr lang="zh-CN" altLang="en-US"/>
          </a:p>
          <a:p>
            <a:r>
              <a:rPr lang="zh-CN" altLang="en-US">
                <a:sym typeface="+mn-ea"/>
              </a:rPr>
              <a:t>一般偏离智能辅助线超过</a:t>
            </a:r>
            <a:r>
              <a:rPr lang="en-US" altLang="zh-CN">
                <a:sym typeface="+mn-ea"/>
              </a:rPr>
              <a:t>15</a:t>
            </a:r>
            <a:r>
              <a:rPr lang="zh-CN" altLang="en-US">
                <a:sym typeface="+mn-ea"/>
              </a:rPr>
              <a:t>以上的都为高了（乖离率）</a:t>
            </a:r>
            <a:endParaRPr lang="zh-CN" altLang="en-US"/>
          </a:p>
          <a:p>
            <a:endParaRPr lang="zh-CN" altLang="en-US"/>
          </a:p>
        </p:txBody>
      </p:sp>
      <p:sp>
        <p:nvSpPr>
          <p:cNvPr id="8" name="上箭头 7"/>
          <p:cNvSpPr/>
          <p:nvPr/>
        </p:nvSpPr>
        <p:spPr>
          <a:xfrm>
            <a:off x="2225040" y="4033520"/>
            <a:ext cx="645160" cy="662940"/>
          </a:xfrm>
          <a:prstGeom prst="up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5089525" y="1615440"/>
            <a:ext cx="2601595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ym typeface="+mn-ea"/>
              </a:rPr>
              <a:t>智能辅助线附近震荡</a:t>
            </a:r>
            <a:endParaRPr lang="zh-CN" altLang="en-US">
              <a:sym typeface="+mn-ea"/>
            </a:endParaRPr>
          </a:p>
          <a:p>
            <a:r>
              <a:rPr lang="zh-CN" altLang="en-US"/>
              <a:t>或突破平台</a:t>
            </a:r>
            <a:endParaRPr lang="zh-CN" altLang="en-US"/>
          </a:p>
          <a:p>
            <a:r>
              <a:rPr lang="zh-CN" altLang="en-US"/>
              <a:t>主力动向资金抢筹，有机会形成主升</a:t>
            </a:r>
            <a:r>
              <a:rPr lang="en-US" altLang="zh-CN"/>
              <a:t> </a:t>
            </a:r>
            <a:r>
              <a:rPr lang="zh-CN" altLang="en-US"/>
              <a:t>或再次回档拉升机会</a:t>
            </a:r>
            <a:endParaRPr lang="zh-CN" altLang="en-US"/>
          </a:p>
        </p:txBody>
      </p:sp>
      <p:sp>
        <p:nvSpPr>
          <p:cNvPr id="12" name="圆角右箭头 11"/>
          <p:cNvSpPr/>
          <p:nvPr/>
        </p:nvSpPr>
        <p:spPr>
          <a:xfrm rot="10800000" flipH="1">
            <a:off x="5797550" y="3141345"/>
            <a:ext cx="1070610" cy="720725"/>
          </a:xfrm>
          <a:prstGeom prst="bentArrow">
            <a:avLst>
              <a:gd name="adj1" fmla="val 41747"/>
              <a:gd name="adj2" fmla="val 24405"/>
              <a:gd name="adj3" fmla="val 25000"/>
              <a:gd name="adj4" fmla="val 43750"/>
            </a:avLst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 userDrawn="1"/>
        </p:nvSpPr>
        <p:spPr>
          <a:xfrm>
            <a:off x="2870200" y="95250"/>
            <a:ext cx="70396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altLang="zh-CN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L2</a:t>
            </a:r>
            <a:r>
              <a:rPr lang="zh-CN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主力动向参考思路</a:t>
            </a:r>
            <a:endParaRPr lang="zh-CN" sz="32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8505" y="817880"/>
            <a:ext cx="10533380" cy="57054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文本框 4"/>
          <p:cNvSpPr txBox="1"/>
          <p:nvPr/>
        </p:nvSpPr>
        <p:spPr>
          <a:xfrm>
            <a:off x="884555" y="3182620"/>
            <a:ext cx="6915785" cy="913130"/>
          </a:xfrm>
          <a:prstGeom prst="rect">
            <a:avLst/>
          </a:prstGeom>
          <a:noFill/>
          <a:ln w="38100" cmpd="sng">
            <a:solidFill>
              <a:schemeClr val="tx1"/>
            </a:solidFill>
            <a:prstDash val="solid"/>
          </a:ln>
        </p:spPr>
        <p:txBody>
          <a:bodyPr wrap="square" rtlCol="0">
            <a:noAutofit/>
          </a:bodyPr>
          <a:p>
            <a:r>
              <a:rPr lang="zh-CN" altLang="en-US">
                <a:solidFill>
                  <a:schemeClr val="tx1"/>
                </a:solidFill>
                <a:highlight>
                  <a:srgbClr val="FFFF00"/>
                </a:highlight>
              </a:rPr>
              <a:t>标准形态是：</a:t>
            </a:r>
            <a:r>
              <a:rPr lang="en-US" altLang="zh-CN">
                <a:solidFill>
                  <a:schemeClr val="tx1"/>
                </a:solidFill>
                <a:highlight>
                  <a:srgbClr val="FFFF00"/>
                </a:highlight>
              </a:rPr>
              <a:t>K</a:t>
            </a:r>
            <a:r>
              <a:rPr lang="zh-CN" altLang="en-US">
                <a:solidFill>
                  <a:schemeClr val="tx1"/>
                </a:solidFill>
                <a:highlight>
                  <a:srgbClr val="FFFF00"/>
                </a:highlight>
              </a:rPr>
              <a:t>线进入到窄的区间震荡，特别是经过一轮下跌之后，在一个区间横盘之后，这样的个股一旦第一次出现主力动向紫色，就是非常好的时机，往往后市的空间较大。主力抢筹</a:t>
            </a:r>
            <a:endParaRPr lang="zh-CN" altLang="en-US">
              <a:solidFill>
                <a:schemeClr val="tx1"/>
              </a:solidFill>
              <a:highlight>
                <a:srgbClr val="FFFF00"/>
              </a:highlight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 userDrawn="1"/>
        </p:nvSpPr>
        <p:spPr>
          <a:xfrm>
            <a:off x="2870200" y="95250"/>
            <a:ext cx="70396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主力状态三色（紫色）</a:t>
            </a:r>
            <a:endParaRPr lang="zh-CN" sz="32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5915" y="799465"/>
            <a:ext cx="11640185" cy="569658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 userDrawn="1"/>
        </p:nvSpPr>
        <p:spPr>
          <a:xfrm>
            <a:off x="2870200" y="95250"/>
            <a:ext cx="70396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主力状态三色（紫色）</a:t>
            </a:r>
            <a:endParaRPr lang="zh-CN" sz="32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8025" y="799465"/>
            <a:ext cx="10611485" cy="570357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 userDrawn="1"/>
        </p:nvSpPr>
        <p:spPr>
          <a:xfrm>
            <a:off x="2870200" y="95250"/>
            <a:ext cx="70396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主力状态参考思路</a:t>
            </a:r>
            <a:endParaRPr lang="zh-CN" sz="32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8830" y="821690"/>
            <a:ext cx="10593705" cy="56451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文本框 4"/>
          <p:cNvSpPr txBox="1"/>
          <p:nvPr/>
        </p:nvSpPr>
        <p:spPr>
          <a:xfrm>
            <a:off x="6687820" y="377190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tx1"/>
                </a:solidFill>
                <a:highlight>
                  <a:srgbClr val="FFFF00"/>
                </a:highlight>
              </a:rPr>
              <a:t>蓝色消失</a:t>
            </a:r>
            <a:endParaRPr lang="zh-CN" altLang="en-US">
              <a:solidFill>
                <a:schemeClr val="tx1"/>
              </a:solidFill>
              <a:highlight>
                <a:srgbClr val="FFFF00"/>
              </a:highlight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0226040" y="353504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tx1"/>
                </a:solidFill>
                <a:highlight>
                  <a:srgbClr val="FFFF00"/>
                </a:highlight>
              </a:rPr>
              <a:t>双紫底部活跃</a:t>
            </a:r>
            <a:endParaRPr lang="zh-CN" altLang="en-US">
              <a:solidFill>
                <a:schemeClr val="tx1"/>
              </a:solidFill>
              <a:highlight>
                <a:srgbClr val="FFFF00"/>
              </a:highlight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018790" y="113030"/>
            <a:ext cx="81959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短线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双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B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双紫（强者恒强）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50" y="2205990"/>
            <a:ext cx="3333115" cy="26797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8685" y="1132840"/>
            <a:ext cx="8697595" cy="516953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文本框 7"/>
          <p:cNvSpPr txBox="1"/>
          <p:nvPr/>
        </p:nvSpPr>
        <p:spPr>
          <a:xfrm>
            <a:off x="5516245" y="3429000"/>
            <a:ext cx="40640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highlight>
                  <a:srgbClr val="FFFF00"/>
                </a:highlight>
              </a:rPr>
              <a:t>学习回顾</a:t>
            </a:r>
            <a:r>
              <a:rPr lang="en-US" altLang="zh-CN">
                <a:highlight>
                  <a:srgbClr val="FFFF00"/>
                </a:highlight>
              </a:rPr>
              <a:t> 7</a:t>
            </a:r>
            <a:r>
              <a:rPr lang="zh-CN" altLang="en-US">
                <a:highlight>
                  <a:srgbClr val="FFFF00"/>
                </a:highlight>
              </a:rPr>
              <a:t>月</a:t>
            </a:r>
            <a:r>
              <a:rPr lang="en-US" altLang="zh-CN">
                <a:highlight>
                  <a:srgbClr val="FFFF00"/>
                </a:highlight>
              </a:rPr>
              <a:t>16</a:t>
            </a:r>
            <a:r>
              <a:rPr lang="zh-CN" altLang="en-US">
                <a:highlight>
                  <a:srgbClr val="FFFF00"/>
                </a:highlight>
              </a:rPr>
              <a:t>日</a:t>
            </a:r>
            <a:r>
              <a:rPr lang="en-US" altLang="zh-CN">
                <a:highlight>
                  <a:srgbClr val="FFFF00"/>
                </a:highlight>
              </a:rPr>
              <a:t> </a:t>
            </a:r>
            <a:r>
              <a:rPr lang="zh-CN" altLang="en-US">
                <a:highlight>
                  <a:srgbClr val="FFFF00"/>
                </a:highlight>
              </a:rPr>
              <a:t>双紫选股学习</a:t>
            </a:r>
            <a:endParaRPr lang="zh-CN" altLang="en-US">
              <a:highlight>
                <a:srgbClr val="FFFF00"/>
              </a:highlight>
            </a:endParaRPr>
          </a:p>
          <a:p>
            <a:endParaRPr lang="zh-CN" altLang="en-US">
              <a:highlight>
                <a:srgbClr val="FFFF00"/>
              </a:highlight>
            </a:endParaRPr>
          </a:p>
          <a:p>
            <a:r>
              <a:rPr lang="zh-CN" altLang="en-US">
                <a:highlight>
                  <a:srgbClr val="FFFF00"/>
                </a:highlight>
              </a:rPr>
              <a:t>浪潮、紫光</a:t>
            </a:r>
            <a:r>
              <a:rPr lang="en-US" altLang="zh-CN">
                <a:highlight>
                  <a:srgbClr val="FFFF00"/>
                </a:highlight>
              </a:rPr>
              <a:t>...</a:t>
            </a:r>
            <a:r>
              <a:rPr lang="zh-CN" altLang="en-US">
                <a:highlight>
                  <a:srgbClr val="FFFF00"/>
                </a:highlight>
              </a:rPr>
              <a:t>等等双紫涨停</a:t>
            </a:r>
            <a:endParaRPr lang="zh-CN" altLang="en-US">
              <a:highlight>
                <a:srgbClr val="FFFF00"/>
              </a:highlight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018790" y="113030"/>
            <a:ext cx="81959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短线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双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B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双紫（强者恒强）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9575" y="848360"/>
            <a:ext cx="8756015" cy="554101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48360"/>
            <a:ext cx="3590925" cy="23336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8575" y="3181985"/>
            <a:ext cx="3619500" cy="20193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5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197100" y="1935480"/>
            <a:ext cx="8241030" cy="347662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2000"/>
              <a:t>个股需要遵守软件信号，市场方向会重新聚焦于</a:t>
            </a:r>
            <a:r>
              <a:rPr lang="en-US" altLang="zh-CN" sz="2000"/>
              <a:t> </a:t>
            </a:r>
            <a:r>
              <a:rPr lang="zh-CN" altLang="en-US" sz="2000"/>
              <a:t>优质龙头被错杀，</a:t>
            </a:r>
            <a:endParaRPr lang="zh-CN" altLang="en-US" sz="2000"/>
          </a:p>
          <a:p>
            <a:r>
              <a:rPr lang="zh-CN" altLang="en-US" sz="2000"/>
              <a:t>另一个是短期已经七八个连续阴线，超跌超卖的反弹。</a:t>
            </a:r>
            <a:endParaRPr lang="zh-CN" altLang="en-US" sz="2000"/>
          </a:p>
          <a:p>
            <a:endParaRPr lang="zh-CN" altLang="en-US" sz="2000"/>
          </a:p>
          <a:p>
            <a:endParaRPr lang="zh-CN" altLang="en-US" sz="2000"/>
          </a:p>
          <a:p>
            <a:r>
              <a:rPr lang="zh-CN" altLang="en-US" sz="2000"/>
              <a:t>比如</a:t>
            </a:r>
            <a:r>
              <a:rPr lang="en-US" altLang="zh-CN" sz="2000"/>
              <a:t> </a:t>
            </a:r>
            <a:r>
              <a:rPr lang="zh-CN" altLang="en-US" sz="2000"/>
              <a:t>个股超跌反弹看【海洋寻底</a:t>
            </a:r>
            <a:r>
              <a:rPr lang="en-US" altLang="zh-CN" sz="2000"/>
              <a:t>--</a:t>
            </a:r>
            <a:r>
              <a:rPr lang="zh-CN" altLang="en-US" sz="2000"/>
              <a:t>大底</a:t>
            </a:r>
            <a:r>
              <a:rPr lang="en-US" altLang="zh-CN" sz="2000"/>
              <a:t>/</a:t>
            </a:r>
            <a:r>
              <a:rPr lang="zh-CN" altLang="en-US" sz="2000"/>
              <a:t>绝对底】【重新站上</a:t>
            </a:r>
            <a:r>
              <a:rPr lang="en-US" altLang="zh-CN" sz="2000"/>
              <a:t>5</a:t>
            </a:r>
            <a:r>
              <a:rPr lang="zh-CN" altLang="en-US" sz="2000"/>
              <a:t>日线】</a:t>
            </a:r>
            <a:endParaRPr lang="zh-CN" altLang="en-US" sz="2000"/>
          </a:p>
          <a:p>
            <a:r>
              <a:rPr lang="zh-CN" altLang="en-US" sz="2000"/>
              <a:t>【捕捞金叉】【海洋状态低位拐点】【主力状态蓝色网格消失】</a:t>
            </a:r>
            <a:endParaRPr lang="en-US" altLang="zh-CN" sz="2000"/>
          </a:p>
          <a:p>
            <a:r>
              <a:rPr lang="zh-CN" altLang="en-US" sz="2000"/>
              <a:t>等信号去判断止跌！</a:t>
            </a:r>
            <a:r>
              <a:rPr lang="en-US" altLang="zh-CN" sz="2000"/>
              <a:t> </a:t>
            </a:r>
            <a:endParaRPr lang="en-US" altLang="zh-CN" sz="2000"/>
          </a:p>
          <a:p>
            <a:r>
              <a:rPr lang="en-US" altLang="zh-CN" sz="2000"/>
              <a:t>   </a:t>
            </a:r>
            <a:endParaRPr lang="en-US" altLang="zh-CN" sz="2000"/>
          </a:p>
          <a:p>
            <a:endParaRPr lang="en-US" altLang="zh-CN" sz="2000"/>
          </a:p>
          <a:p>
            <a:r>
              <a:rPr lang="zh-CN" altLang="en-US" sz="2000"/>
              <a:t>超跌股只做自己熟悉的票，做超跌反弹，下一个捕捞死叉执行降仓卖出</a:t>
            </a:r>
            <a:r>
              <a:rPr lang="en-US" altLang="zh-CN" sz="2000"/>
              <a:t> </a:t>
            </a:r>
            <a:endParaRPr lang="en-US" altLang="zh-CN" sz="2000"/>
          </a:p>
          <a:p>
            <a:r>
              <a:rPr lang="zh-CN" altLang="en-US" sz="2000"/>
              <a:t>不要重仓博弈！</a:t>
            </a:r>
            <a:endParaRPr lang="zh-CN" altLang="en-US" sz="2000"/>
          </a:p>
        </p:txBody>
      </p:sp>
      <p:sp>
        <p:nvSpPr>
          <p:cNvPr id="6" name="文本框 5"/>
          <p:cNvSpPr txBox="1"/>
          <p:nvPr/>
        </p:nvSpPr>
        <p:spPr>
          <a:xfrm>
            <a:off x="3382645" y="140970"/>
            <a:ext cx="54273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>
                <a:solidFill>
                  <a:schemeClr val="bg1"/>
                </a:solidFill>
              </a:rPr>
              <a:t>反弹时：先指数，后个股</a:t>
            </a:r>
            <a:endParaRPr lang="zh-CN" altLang="en-US" sz="3200" b="1">
              <a:solidFill>
                <a:schemeClr val="bg1"/>
              </a:solidFill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24130"/>
            <a:ext cx="12192000" cy="680974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44450"/>
            <a:ext cx="12192000" cy="67691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176645" y="1549400"/>
            <a:ext cx="5437505" cy="28975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90000"/>
              </a:lnSpc>
            </a:pP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+mn-ea"/>
              </a:rPr>
              <a:t>逃顶和抄底</a:t>
            </a:r>
            <a:endParaRPr lang="en-US" altLang="zh-CN" sz="3200" dirty="0">
              <a:solidFill>
                <a:schemeClr val="tx1">
                  <a:lumMod val="75000"/>
                  <a:lumOff val="25000"/>
                </a:schemeClr>
              </a:solidFill>
              <a:latin typeface="思源黑体 CN Medium" panose="020B0600000000000000" charset="-122"/>
              <a:ea typeface="思源黑体 CN Medium" panose="020B0600000000000000" charset="-122"/>
              <a:cs typeface="+mn-ea"/>
            </a:endParaRPr>
          </a:p>
          <a:p>
            <a:pPr>
              <a:lnSpc>
                <a:spcPct val="190000"/>
              </a:lnSpc>
            </a:pP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+mn-ea"/>
              </a:rPr>
              <a:t>双紫思路</a:t>
            </a:r>
            <a:endParaRPr lang="zh-CN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思源黑体 CN Medium" panose="020B0600000000000000" charset="-122"/>
              <a:ea typeface="思源黑体 CN Medium" panose="020B0600000000000000" charset="-122"/>
              <a:cs typeface="+mn-ea"/>
            </a:endParaRPr>
          </a:p>
          <a:p>
            <a:pPr>
              <a:lnSpc>
                <a:spcPct val="190000"/>
              </a:lnSpc>
            </a:pP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+mn-ea"/>
              </a:rPr>
              <a:t>操作注意事项</a:t>
            </a:r>
            <a:endParaRPr lang="zh-CN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思源黑体 CN Medium" panose="020B0600000000000000" charset="-122"/>
              <a:ea typeface="思源黑体 CN Medium" panose="020B0600000000000000" charset="-122"/>
              <a:cs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137785" y="1588453"/>
            <a:ext cx="955040" cy="4590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70000"/>
              </a:lnSpc>
            </a:pPr>
            <a:r>
              <a:rPr lang="zh-CN" altLang="en-US" sz="35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01</a:t>
            </a:r>
            <a:r>
              <a:rPr lang="en-US" altLang="zh-CN" sz="32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/</a:t>
            </a:r>
            <a:endParaRPr lang="zh-CN" altLang="en-US" sz="3500">
              <a:ln>
                <a:noFill/>
              </a:ln>
              <a:solidFill>
                <a:srgbClr val="AC5621"/>
              </a:solidFill>
              <a:latin typeface="Noto Sans S Chinese Medium" panose="020B0600000000000000" charset="-122"/>
              <a:ea typeface="Noto Sans S Chinese Medium" panose="020B0600000000000000" charset="-122"/>
              <a:cs typeface="DIN Black" charset="0"/>
            </a:endParaRPr>
          </a:p>
          <a:p>
            <a:pPr lvl="0" algn="ctr">
              <a:lnSpc>
                <a:spcPct val="170000"/>
              </a:lnSpc>
            </a:pPr>
            <a:r>
              <a:rPr lang="zh-CN" altLang="en-US" sz="35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02</a:t>
            </a:r>
            <a:r>
              <a:rPr lang="en-US" altLang="zh-CN" sz="32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/</a:t>
            </a:r>
            <a:endParaRPr lang="zh-CN" altLang="en-US" sz="3500">
              <a:ln>
                <a:noFill/>
              </a:ln>
              <a:solidFill>
                <a:srgbClr val="AC5621"/>
              </a:solidFill>
              <a:latin typeface="Noto Sans S Chinese Medium" panose="020B0600000000000000" charset="-122"/>
              <a:ea typeface="Noto Sans S Chinese Medium" panose="020B0600000000000000" charset="-122"/>
              <a:cs typeface="DIN Black" charset="0"/>
            </a:endParaRPr>
          </a:p>
          <a:p>
            <a:pPr lvl="0" algn="ctr">
              <a:lnSpc>
                <a:spcPct val="170000"/>
              </a:lnSpc>
            </a:pPr>
            <a:r>
              <a:rPr lang="zh-CN" altLang="en-US" sz="35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03</a:t>
            </a:r>
            <a:r>
              <a:rPr lang="en-US" altLang="zh-CN" sz="32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/</a:t>
            </a:r>
            <a:endParaRPr lang="zh-CN" altLang="en-US" sz="3200">
              <a:ln>
                <a:noFill/>
              </a:ln>
              <a:solidFill>
                <a:srgbClr val="AC5621"/>
              </a:solidFill>
              <a:latin typeface="Noto Sans S Chinese Medium" panose="020B0600000000000000" charset="-122"/>
              <a:ea typeface="Noto Sans S Chinese Medium" panose="020B0600000000000000" charset="-122"/>
              <a:cs typeface="DIN Black" charset="0"/>
            </a:endParaRPr>
          </a:p>
          <a:p>
            <a:pPr lvl="0" algn="ctr">
              <a:lnSpc>
                <a:spcPct val="170000"/>
              </a:lnSpc>
            </a:pPr>
            <a:endParaRPr lang="zh-CN" altLang="en-US" sz="3500">
              <a:ln>
                <a:noFill/>
              </a:ln>
              <a:solidFill>
                <a:srgbClr val="AC5621"/>
              </a:solidFill>
              <a:latin typeface="Noto Sans S Chinese Medium" panose="020B0600000000000000" charset="-122"/>
              <a:ea typeface="Noto Sans S Chinese Medium" panose="020B0600000000000000" charset="-122"/>
              <a:cs typeface="DIN Black" charset="0"/>
            </a:endParaRPr>
          </a:p>
          <a:p>
            <a:pPr lvl="0" algn="ctr">
              <a:lnSpc>
                <a:spcPct val="170000"/>
              </a:lnSpc>
            </a:pPr>
            <a:endParaRPr lang="en-US" altLang="zh-CN" sz="3200">
              <a:ln>
                <a:noFill/>
              </a:ln>
              <a:solidFill>
                <a:srgbClr val="AC5621"/>
              </a:solidFill>
              <a:latin typeface="Noto Sans S Chinese Medium" panose="020B0600000000000000" charset="-122"/>
              <a:ea typeface="Noto Sans S Chinese Medium" panose="020B0600000000000000" charset="-122"/>
              <a:cs typeface="DIN Black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53305" y="1308735"/>
            <a:ext cx="3867150" cy="51816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8995" y="1494155"/>
            <a:ext cx="3629025" cy="501967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38200"/>
            <a:ext cx="4594860" cy="310515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225" y="3879850"/>
            <a:ext cx="4445635" cy="263398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34330" y="838200"/>
            <a:ext cx="5457190" cy="200787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文本框 8"/>
          <p:cNvSpPr txBox="1"/>
          <p:nvPr/>
        </p:nvSpPr>
        <p:spPr>
          <a:xfrm>
            <a:off x="2433320" y="81915"/>
            <a:ext cx="836739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>
                <a:solidFill>
                  <a:schemeClr val="bg2"/>
                </a:solidFill>
              </a:rPr>
              <a:t>共同提升，良性循环，时刻监督提醒</a:t>
            </a:r>
            <a:endParaRPr lang="zh-CN" altLang="en-US" sz="3600">
              <a:solidFill>
                <a:schemeClr val="bg2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9680" y="2652395"/>
            <a:ext cx="1663065" cy="70612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3145" y="2152650"/>
            <a:ext cx="1176655" cy="49974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56665" y="4859020"/>
            <a:ext cx="2166620" cy="499745"/>
          </a:xfrm>
          <a:prstGeom prst="rect">
            <a:avLst/>
          </a:prstGeom>
        </p:spPr>
      </p:pic>
    </p:spTree>
    <p:custDataLst>
      <p:tags r:id="rId7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9525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245995" y="135255"/>
            <a:ext cx="73533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ctr">
              <a:buClrTx/>
              <a:buSzTx/>
              <a:buFontTx/>
            </a:pPr>
            <a:r>
              <a:rPr lang="zh-CN" altLang="en-US" sz="3600" spc="-2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中长逻辑，做好未来的投资</a:t>
            </a:r>
            <a:endParaRPr lang="zh-CN" altLang="en-US" sz="3600" spc="-200" dirty="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9135" y="1202690"/>
            <a:ext cx="10793730" cy="498729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2419350" y="61595"/>
            <a:ext cx="73533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ctr">
              <a:buClrTx/>
              <a:buSzTx/>
              <a:buFontTx/>
            </a:pPr>
            <a:r>
              <a:rPr lang="zh-CN" altLang="en-US" sz="3600" spc="-2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短线逻辑，龙头</a:t>
            </a:r>
            <a:r>
              <a:rPr lang="en-US" altLang="zh-CN" sz="3600" spc="-2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/</a:t>
            </a:r>
            <a:r>
              <a:rPr lang="zh-CN" altLang="en-US" sz="3600" spc="-2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涨停股</a:t>
            </a:r>
            <a:endParaRPr lang="zh-CN" altLang="en-US" sz="3600" spc="-200" dirty="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" y="1167765"/>
            <a:ext cx="11049000" cy="527685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5414010" y="1110615"/>
            <a:ext cx="136398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>
                <a:solidFill>
                  <a:srgbClr val="EFDDFF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03</a:t>
            </a:r>
            <a:endParaRPr lang="en-US" altLang="zh-CN" sz="7200">
              <a:solidFill>
                <a:srgbClr val="EFDDFF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056765" y="2926715"/>
            <a:ext cx="8473440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8000" dirty="0">
                <a:gradFill>
                  <a:gsLst>
                    <a:gs pos="0">
                      <a:srgbClr val="FFEFCE"/>
                    </a:gs>
                    <a:gs pos="100000">
                      <a:srgbClr val="FFD9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</a:rPr>
              <a:t>操作注意事项</a:t>
            </a:r>
            <a:endParaRPr lang="zh-CN" sz="8000" dirty="0">
              <a:gradFill>
                <a:gsLst>
                  <a:gs pos="0">
                    <a:srgbClr val="FFEFCE"/>
                  </a:gs>
                  <a:gs pos="100000">
                    <a:srgbClr val="FFD9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9"/>
          <p:cNvSpPr txBox="1"/>
          <p:nvPr/>
        </p:nvSpPr>
        <p:spPr>
          <a:xfrm>
            <a:off x="0" y="53975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炒股心法</a:t>
            </a:r>
            <a:endParaRPr lang="zh-CN" altLang="en-US" sz="4200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uFillTx/>
              <a:latin typeface="思源黑体 CN Heavy" panose="020B0A00000000000000" pitchFamily="34" charset="-122"/>
              <a:ea typeface="思源黑体 CN Heavy" panose="020B0A00000000000000" pitchFamily="34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11860" y="1275715"/>
            <a:ext cx="10506710" cy="43065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90000"/>
              </a:lnSpc>
            </a:pP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1.锁定政策大方向，尽量专注某几个热点主题做好研究（</a:t>
            </a:r>
            <a:r>
              <a:rPr lang="zh-CN" altLang="en-US" sz="2000" dirty="0">
                <a:solidFill>
                  <a:srgbClr val="FF0000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一定要坚持看主题分析</a:t>
            </a: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）。</a:t>
            </a:r>
            <a:endParaRPr lang="zh-CN" altLang="en-US" sz="2000" dirty="0">
              <a:latin typeface="思源黑体 CN Medium" panose="020B0600000000000000" charset="-122"/>
              <a:ea typeface="思源黑体 CN Medium" panose="020B0600000000000000" charset="-122"/>
            </a:endParaRPr>
          </a:p>
          <a:p>
            <a:pPr>
              <a:lnSpc>
                <a:spcPct val="190000"/>
              </a:lnSpc>
            </a:pP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2.一旦出现主题行情机会，一定要重视选股机会（</a:t>
            </a:r>
            <a:r>
              <a:rPr lang="zh-CN" altLang="en-US" sz="2000" dirty="0">
                <a:solidFill>
                  <a:srgbClr val="FF0000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政策、趋势、资金、人气、涨停</a:t>
            </a: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等）</a:t>
            </a:r>
            <a:endParaRPr lang="zh-CN" altLang="en-US" sz="2000" dirty="0">
              <a:latin typeface="思源黑体 CN Medium" panose="020B0600000000000000" charset="-122"/>
              <a:ea typeface="思源黑体 CN Medium" panose="020B0600000000000000" charset="-122"/>
            </a:endParaRPr>
          </a:p>
          <a:p>
            <a:pPr>
              <a:lnSpc>
                <a:spcPct val="190000"/>
              </a:lnSpc>
            </a:pP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3.平时买股不要超过3只，行情再好买股也不超过5只。人的精力是有限，</a:t>
            </a:r>
            <a:r>
              <a:rPr lang="zh-CN" altLang="en-US" sz="2000" dirty="0">
                <a:solidFill>
                  <a:srgbClr val="FF0000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股票越多，操作越不稳定</a:t>
            </a: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，通常越容易亏钱。 </a:t>
            </a:r>
            <a:endParaRPr lang="zh-CN" altLang="en-US" sz="2000" dirty="0">
              <a:latin typeface="思源黑体 CN Medium" panose="020B0600000000000000" charset="-122"/>
              <a:ea typeface="思源黑体 CN Medium" panose="020B0600000000000000" charset="-122"/>
            </a:endParaRPr>
          </a:p>
          <a:p>
            <a:pPr>
              <a:lnSpc>
                <a:spcPct val="190000"/>
              </a:lnSpc>
            </a:pP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4.散户之所以能赚钱，就是一波行情/一只个股把波段做好了，</a:t>
            </a:r>
            <a:r>
              <a:rPr lang="zh-CN" altLang="en-US" sz="2000" dirty="0">
                <a:solidFill>
                  <a:srgbClr val="FF0000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敢于上仓位，敢于止盈止损</a:t>
            </a: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。</a:t>
            </a:r>
            <a:endParaRPr lang="zh-CN" altLang="en-US" sz="2000" dirty="0">
              <a:latin typeface="思源黑体 CN Medium" panose="020B0600000000000000" charset="-122"/>
              <a:ea typeface="思源黑体 CN Medium" panose="020B0600000000000000" charset="-122"/>
            </a:endParaRPr>
          </a:p>
          <a:p>
            <a:pPr>
              <a:lnSpc>
                <a:spcPct val="190000"/>
              </a:lnSpc>
            </a:pP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(重点在于选股操作的盈利模式)，时时刻刻要记住</a:t>
            </a:r>
            <a:r>
              <a:rPr lang="zh-CN" altLang="en-US" sz="2000" dirty="0">
                <a:solidFill>
                  <a:srgbClr val="FF0000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保护本金</a:t>
            </a: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最重要，其次是</a:t>
            </a:r>
            <a:r>
              <a:rPr lang="zh-CN" altLang="en-US" sz="2000" dirty="0">
                <a:solidFill>
                  <a:srgbClr val="FF0000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保护利润</a:t>
            </a: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。  </a:t>
            </a:r>
            <a:endParaRPr lang="zh-CN" altLang="en-US" sz="2000" dirty="0">
              <a:latin typeface="思源黑体 CN Medium" panose="020B0600000000000000" charset="-122"/>
              <a:ea typeface="思源黑体 CN Medium" panose="020B0600000000000000" charset="-122"/>
            </a:endParaRPr>
          </a:p>
          <a:p>
            <a:pPr>
              <a:lnSpc>
                <a:spcPct val="190000"/>
              </a:lnSpc>
            </a:pP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5.选择大于努力，个股选对行业、业绩、热点、资金（</a:t>
            </a:r>
            <a:r>
              <a:rPr lang="zh-CN" altLang="en-US" sz="2000" dirty="0">
                <a:solidFill>
                  <a:srgbClr val="FF0000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只赚能力圈范围内的钱</a:t>
            </a: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）  。</a:t>
            </a:r>
            <a:endParaRPr lang="zh-CN" altLang="en-US" sz="2000" dirty="0"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9"/>
          <p:cNvSpPr txBox="1"/>
          <p:nvPr>
            <p:custDataLst>
              <p:tags r:id="rId1"/>
            </p:custDataLst>
          </p:nvPr>
        </p:nvSpPr>
        <p:spPr>
          <a:xfrm>
            <a:off x="75565" y="53975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Heavy" panose="020B0A00000000000000" pitchFamily="34" charset="-122"/>
                <a:ea typeface="思源黑体 CN Heavy" panose="020B0A00000000000000" pitchFamily="34" charset="-122"/>
                <a:sym typeface="+mn-ea"/>
              </a:rPr>
              <a:t>交易小结</a:t>
            </a:r>
            <a:endParaRPr lang="zh-CN" altLang="en-US" sz="4200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uFillTx/>
              <a:latin typeface="思源黑体 CN Heavy" panose="020B0A00000000000000" pitchFamily="34" charset="-122"/>
              <a:ea typeface="思源黑体 CN Heavy" panose="020B0A00000000000000" pitchFamily="34" charset="-122"/>
              <a:sym typeface="+mn-ea"/>
            </a:endParaRPr>
          </a:p>
        </p:txBody>
      </p:sp>
      <p:sp>
        <p:nvSpPr>
          <p:cNvPr id="7" name="TextBox 6"/>
          <p:cNvSpPr txBox="1"/>
          <p:nvPr>
            <p:custDataLst>
              <p:tags r:id="rId2"/>
            </p:custDataLst>
          </p:nvPr>
        </p:nvSpPr>
        <p:spPr>
          <a:xfrm>
            <a:off x="589280" y="1400810"/>
            <a:ext cx="7404735" cy="44348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1600" b="1" smtClean="0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买卖点</a:t>
            </a:r>
            <a:r>
              <a:rPr lang="en-US" altLang="zh-CN" sz="1600" b="1" smtClean="0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---</a:t>
            </a:r>
            <a:r>
              <a:rPr lang="zh-CN" altLang="en-US" sz="1600" b="1" smtClean="0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捕捞季节（</a:t>
            </a:r>
            <a:r>
              <a:rPr lang="en-US" altLang="zh-CN" sz="1600" b="1" smtClean="0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 b="1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天</a:t>
            </a:r>
            <a:r>
              <a:rPr lang="zh-CN" altLang="en-US" sz="1600" b="1" smtClean="0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原则）</a:t>
            </a:r>
            <a:endParaRPr lang="en-US" altLang="zh-CN" sz="1600" b="1" smtClean="0">
              <a:solidFill>
                <a:schemeClr val="tx1"/>
              </a:solidFill>
              <a:highlight>
                <a:srgbClr val="FFFF00"/>
              </a:highligh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en-US" sz="1600" b="1" smtClean="0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买股是建立在趋势</a:t>
            </a:r>
            <a:r>
              <a:rPr lang="en-US" altLang="zh-CN" sz="1600" b="1" smtClean="0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+</a:t>
            </a:r>
            <a:r>
              <a:rPr lang="zh-CN" altLang="en-US" sz="1600" b="1" smtClean="0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资金都符合的阶段，做大概率的事情才能有好的预期</a:t>
            </a:r>
            <a:endParaRPr lang="en-US" altLang="zh-CN" sz="1600" b="1" smtClean="0">
              <a:solidFill>
                <a:schemeClr val="tx1"/>
              </a:solidFill>
              <a:highlight>
                <a:srgbClr val="FFFF00"/>
              </a:highligh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endParaRPr lang="en-US" altLang="zh-CN" sz="1600" b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en-US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买股</a:t>
            </a:r>
            <a:endParaRPr lang="en-US" altLang="zh-CN" sz="1600" b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en-US" altLang="zh-CN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、买在捕捞季节死叉末端的回档，资金保持（一般死叉数柱子</a:t>
            </a:r>
            <a:r>
              <a:rPr lang="en-US" altLang="zh-CN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3-4</a:t>
            </a:r>
            <a:r>
              <a:rPr lang="zh-CN" altLang="en-US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根是调整充分）</a:t>
            </a:r>
            <a:endParaRPr lang="en-US" altLang="zh-CN" sz="1600" b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en-US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特别注意：金叉出现之前的埋伏买股，都只能买一次，而且是底仓。金叉形成确认再加仓，利用浮仓操作。</a:t>
            </a:r>
            <a:endParaRPr lang="en-US" altLang="zh-CN" sz="1600" b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endParaRPr lang="en-US" altLang="zh-CN" sz="1600" b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en-US" altLang="zh-CN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、稳健买点：智能辅助线</a:t>
            </a:r>
            <a:r>
              <a:rPr lang="en-US" altLang="zh-CN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/</a:t>
            </a:r>
            <a:r>
              <a:rPr lang="zh-CN" altLang="en-US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蓝线平台附近、金叉刚形成（柱子第</a:t>
            </a:r>
            <a:r>
              <a:rPr lang="en-US" altLang="zh-CN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1-2</a:t>
            </a:r>
            <a:r>
              <a:rPr lang="zh-CN" altLang="en-US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根合适，如金叉超过</a:t>
            </a:r>
            <a:r>
              <a:rPr lang="en-US" altLang="zh-CN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3-4</a:t>
            </a:r>
            <a:r>
              <a:rPr lang="zh-CN" altLang="en-US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根柱子之后，注意随时调整，乖离率高，谨慎追买，控制仓位）</a:t>
            </a:r>
            <a:endParaRPr lang="en-US" altLang="zh-CN" sz="1600" b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endParaRPr lang="en-US" altLang="zh-CN" sz="16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en-US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告诉自己：回档买永远是更稳健，更省心；追高买需要控制仓位，执行力较高。</a:t>
            </a:r>
            <a:endParaRPr lang="en-US" altLang="zh-CN" sz="1600" b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en-US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（好股票一定会有买点，追求波段，买不到一飞冲天。大阳线是符合预期，涨停是锦上添花）</a:t>
            </a:r>
            <a:endParaRPr lang="en-US" altLang="zh-CN" sz="1600" b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endParaRPr lang="en-US" altLang="zh-CN" sz="1600" b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en-US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一旦不及预期，预期之外的破位，观察资金和趋势是否都走坏，决定是否坚决离场，卖出保护本金</a:t>
            </a:r>
            <a:endParaRPr lang="zh-CN" altLang="en-US" sz="1600" b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8296275" y="864870"/>
            <a:ext cx="3754755" cy="31210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rcRect l="293"/>
          <a:stretch>
            <a:fillRect/>
          </a:stretch>
        </p:blipFill>
        <p:spPr>
          <a:xfrm>
            <a:off x="8763000" y="3724910"/>
            <a:ext cx="3051810" cy="265176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7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5414010" y="1110615"/>
            <a:ext cx="136398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>
                <a:solidFill>
                  <a:srgbClr val="EFDDFF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01</a:t>
            </a:r>
            <a:endParaRPr lang="en-US" altLang="zh-CN" sz="7200">
              <a:solidFill>
                <a:srgbClr val="EFDDFF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983105" y="3011170"/>
            <a:ext cx="8473440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6600">
                <a:gradFill>
                  <a:gsLst>
                    <a:gs pos="0">
                      <a:srgbClr val="FFEFCE"/>
                    </a:gs>
                    <a:gs pos="100000">
                      <a:srgbClr val="FFD9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</a:rPr>
              <a:t>逃顶和抄底</a:t>
            </a:r>
            <a:endParaRPr lang="zh-CN" sz="6600">
              <a:gradFill>
                <a:gsLst>
                  <a:gs pos="0">
                    <a:srgbClr val="FFEFCE"/>
                  </a:gs>
                  <a:gs pos="100000">
                    <a:srgbClr val="FFD9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94030" y="822325"/>
            <a:ext cx="7490460" cy="561467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文本框 9"/>
          <p:cNvSpPr txBox="1"/>
          <p:nvPr>
            <p:custDataLst>
              <p:tags r:id="rId3"/>
            </p:custDataLst>
          </p:nvPr>
        </p:nvSpPr>
        <p:spPr>
          <a:xfrm>
            <a:off x="219710" y="28575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4200" b="1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  <a:sym typeface="+mn-ea"/>
              </a:rPr>
              <a:t>点关注，不迷路</a:t>
            </a:r>
            <a:endParaRPr lang="zh-CN" sz="4200" b="1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uFillTx/>
              <a:latin typeface="思源黑体 CN Heavy" panose="020B0A00000000000000" pitchFamily="34" charset="-122"/>
              <a:ea typeface="思源黑体 CN Heavy" panose="020B0A00000000000000" pitchFamily="34" charset="-122"/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336280" y="3257550"/>
            <a:ext cx="2820670" cy="317944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8336280" y="834390"/>
            <a:ext cx="3596640" cy="242316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075670" y="3257550"/>
            <a:ext cx="837565" cy="3178810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8175" y="4848225"/>
            <a:ext cx="4057650" cy="161925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575" y="3619500"/>
            <a:ext cx="5171440" cy="129794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575" y="2257425"/>
            <a:ext cx="5419725" cy="14382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575" y="819150"/>
            <a:ext cx="5381625" cy="154305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2550" y="896620"/>
            <a:ext cx="4592320" cy="557085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文本框 3"/>
          <p:cNvSpPr txBox="1"/>
          <p:nvPr/>
        </p:nvSpPr>
        <p:spPr>
          <a:xfrm>
            <a:off x="9462770" y="1296035"/>
            <a:ext cx="14986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>
                <a:solidFill>
                  <a:srgbClr val="FF0000"/>
                </a:solidFill>
              </a:rPr>
              <a:t>7</a:t>
            </a:r>
            <a:r>
              <a:rPr lang="zh-CN" altLang="en-US" sz="2400">
                <a:solidFill>
                  <a:srgbClr val="FF0000"/>
                </a:solidFill>
              </a:rPr>
              <a:t>月</a:t>
            </a:r>
            <a:r>
              <a:rPr lang="en-US" altLang="zh-CN" sz="2400">
                <a:solidFill>
                  <a:srgbClr val="FF0000"/>
                </a:solidFill>
              </a:rPr>
              <a:t>19</a:t>
            </a:r>
            <a:r>
              <a:rPr lang="zh-CN" altLang="en-US" sz="2400">
                <a:solidFill>
                  <a:srgbClr val="FF0000"/>
                </a:solidFill>
              </a:rPr>
              <a:t>号</a:t>
            </a:r>
            <a:endParaRPr lang="zh-CN" altLang="en-US" sz="2400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8758555" y="4756785"/>
            <a:ext cx="14986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>
                <a:solidFill>
                  <a:srgbClr val="FF0000"/>
                </a:solidFill>
              </a:rPr>
              <a:t>7</a:t>
            </a:r>
            <a:r>
              <a:rPr lang="zh-CN" altLang="en-US" sz="2400">
                <a:solidFill>
                  <a:srgbClr val="FF0000"/>
                </a:solidFill>
              </a:rPr>
              <a:t>月</a:t>
            </a:r>
            <a:r>
              <a:rPr lang="en-US" altLang="zh-CN" sz="2400">
                <a:solidFill>
                  <a:srgbClr val="FF0000"/>
                </a:solidFill>
              </a:rPr>
              <a:t>19</a:t>
            </a:r>
            <a:r>
              <a:rPr lang="zh-CN" altLang="en-US" sz="2400">
                <a:solidFill>
                  <a:srgbClr val="FF0000"/>
                </a:solidFill>
              </a:rPr>
              <a:t>号</a:t>
            </a:r>
            <a:endParaRPr lang="zh-CN" altLang="en-US" sz="2400">
              <a:solidFill>
                <a:srgbClr val="FF0000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351405" y="81915"/>
            <a:ext cx="73533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3600" b="1" spc="-200">
                <a:solidFill>
                  <a:schemeClr val="bg2"/>
                </a:solidFill>
              </a:rPr>
              <a:t>关键时刻，绝不含糊</a:t>
            </a:r>
            <a:endParaRPr lang="zh-CN" altLang="en-US" sz="3600" b="1" spc="-200">
              <a:solidFill>
                <a:schemeClr val="bg2"/>
              </a:solidFill>
            </a:endParaRPr>
          </a:p>
        </p:txBody>
      </p:sp>
    </p:spTree>
    <p:custDataLst>
      <p:tags r:id="rId6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89295" y="3223260"/>
            <a:ext cx="913765" cy="32194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5" y="992505"/>
            <a:ext cx="6582410" cy="517588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8270" y="1541780"/>
            <a:ext cx="5713730" cy="441261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65" y="1088390"/>
            <a:ext cx="3441065" cy="35306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2334895" y="85090"/>
            <a:ext cx="73533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3600" b="1" spc="-200">
                <a:solidFill>
                  <a:schemeClr val="bg2"/>
                </a:solidFill>
              </a:rPr>
              <a:t>交易计划</a:t>
            </a:r>
            <a:r>
              <a:rPr lang="en-US" altLang="zh-CN" sz="3600" b="1" spc="-200">
                <a:solidFill>
                  <a:schemeClr val="bg2"/>
                </a:solidFill>
              </a:rPr>
              <a:t> </a:t>
            </a:r>
            <a:r>
              <a:rPr lang="zh-CN" altLang="en-US" sz="3600" b="1" spc="-200">
                <a:solidFill>
                  <a:schemeClr val="bg2"/>
                </a:solidFill>
              </a:rPr>
              <a:t>与</a:t>
            </a:r>
            <a:r>
              <a:rPr lang="en-US" altLang="zh-CN" sz="3600" b="1" spc="-200">
                <a:solidFill>
                  <a:schemeClr val="bg2"/>
                </a:solidFill>
              </a:rPr>
              <a:t> </a:t>
            </a:r>
            <a:r>
              <a:rPr lang="zh-CN" altLang="en-US" sz="3600" b="1" spc="-200">
                <a:solidFill>
                  <a:schemeClr val="bg2"/>
                </a:solidFill>
              </a:rPr>
              <a:t>执行力</a:t>
            </a:r>
            <a:endParaRPr lang="zh-CN" altLang="en-US" sz="3600" b="1" spc="-200">
              <a:solidFill>
                <a:schemeClr val="bg2"/>
              </a:solidFill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2487930" y="57785"/>
            <a:ext cx="73533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3600" spc="-200">
                <a:solidFill>
                  <a:schemeClr val="bg2"/>
                </a:solidFill>
              </a:rPr>
              <a:t>反弹开始，回踩依旧是机会</a:t>
            </a:r>
            <a:endParaRPr lang="zh-CN" altLang="en-US" sz="3600" spc="-200">
              <a:solidFill>
                <a:schemeClr val="bg2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24070" y="1016000"/>
            <a:ext cx="1285875" cy="4191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66605" y="962660"/>
            <a:ext cx="981075" cy="27432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0145" y="821055"/>
            <a:ext cx="9755505" cy="567245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文本框 7"/>
          <p:cNvSpPr txBox="1"/>
          <p:nvPr/>
        </p:nvSpPr>
        <p:spPr>
          <a:xfrm>
            <a:off x="1901190" y="4774565"/>
            <a:ext cx="5470525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chemeClr val="tx1"/>
                </a:solidFill>
                <a:highlight>
                  <a:srgbClr val="FFFF00"/>
                </a:highlight>
              </a:rPr>
              <a:t>回踩也不改变【市场底部】我们看多，也就是回踩后继续向上，上周明确了跌下来有抄底反弹预期，那么就是整个8月都是可以考虑看多的！</a:t>
            </a:r>
            <a:r>
              <a:rPr lang="en-US" altLang="zh-CN" b="1">
                <a:solidFill>
                  <a:schemeClr val="tx1"/>
                </a:solidFill>
                <a:highlight>
                  <a:srgbClr val="FFFF00"/>
                </a:highlight>
              </a:rPr>
              <a:t> </a:t>
            </a:r>
            <a:endParaRPr lang="en-US" altLang="zh-CN" b="1">
              <a:solidFill>
                <a:schemeClr val="tx1"/>
              </a:solidFill>
              <a:highlight>
                <a:srgbClr val="FFFF00"/>
              </a:highlight>
            </a:endParaRPr>
          </a:p>
          <a:p>
            <a:endParaRPr lang="zh-CN" altLang="en-US" b="1">
              <a:highlight>
                <a:srgbClr val="FFFF00"/>
              </a:highlight>
            </a:endParaRPr>
          </a:p>
          <a:p>
            <a:r>
              <a:rPr lang="zh-CN" altLang="en-US" b="1">
                <a:highlight>
                  <a:srgbClr val="FFFF00"/>
                </a:highlight>
              </a:rPr>
              <a:t>指数是左侧投资，股票是右侧投机！B点+资金红</a:t>
            </a:r>
            <a:endParaRPr lang="zh-CN" altLang="en-US" b="1">
              <a:highlight>
                <a:srgbClr val="FFFF00"/>
              </a:highlight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5414010" y="1110615"/>
            <a:ext cx="136398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>
                <a:solidFill>
                  <a:srgbClr val="EFDDFF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02</a:t>
            </a:r>
            <a:endParaRPr lang="en-US" altLang="zh-CN" sz="7200">
              <a:solidFill>
                <a:srgbClr val="EFDDFF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635125" y="3027045"/>
            <a:ext cx="907224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6600" dirty="0">
                <a:gradFill>
                  <a:gsLst>
                    <a:gs pos="0">
                      <a:srgbClr val="FFEFCE"/>
                    </a:gs>
                    <a:gs pos="100000">
                      <a:srgbClr val="FFD9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</a:rPr>
              <a:t>双紫思路</a:t>
            </a:r>
            <a:endParaRPr lang="zh-CN" altLang="en-US" sz="6600" dirty="0">
              <a:gradFill>
                <a:gsLst>
                  <a:gs pos="0">
                    <a:srgbClr val="FFEFCE"/>
                  </a:gs>
                  <a:gs pos="100000">
                    <a:srgbClr val="FFD9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 userDrawn="1"/>
        </p:nvSpPr>
        <p:spPr>
          <a:xfrm>
            <a:off x="2870200" y="95250"/>
            <a:ext cx="70396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双紫思路</a:t>
            </a:r>
            <a:endParaRPr lang="zh-CN" sz="32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9640" y="1105535"/>
            <a:ext cx="10506075" cy="513016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 userDrawn="1"/>
        </p:nvSpPr>
        <p:spPr>
          <a:xfrm>
            <a:off x="2870200" y="95250"/>
            <a:ext cx="70396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L2</a:t>
            </a:r>
            <a:r>
              <a:rPr lang="zh-CN" altLang="en-US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主力动向（紫色）</a:t>
            </a:r>
            <a:endParaRPr lang="en-US" altLang="zh-CN" sz="32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75100" y="897890"/>
            <a:ext cx="4829175" cy="1343025"/>
          </a:xfrm>
          <a:prstGeom prst="rect">
            <a:avLst/>
          </a:prstGeom>
          <a:ln w="28575" cmpd="dbl">
            <a:solidFill>
              <a:schemeClr val="accent1">
                <a:shade val="50000"/>
              </a:schemeClr>
            </a:solidFill>
            <a:prstDash val="solid"/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31720"/>
            <a:ext cx="12183110" cy="4013200"/>
          </a:xfrm>
          <a:prstGeom prst="rect">
            <a:avLst/>
          </a:prstGeom>
          <a:ln w="28575" cmpd="dbl">
            <a:solidFill>
              <a:schemeClr val="accent1">
                <a:shade val="50000"/>
              </a:schemeClr>
            </a:solidFill>
            <a:prstDash val="solid"/>
          </a:ln>
        </p:spPr>
      </p:pic>
    </p:spTree>
    <p:custDataLst>
      <p:tags r:id="rId3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"/>
</p:tagLst>
</file>

<file path=ppt/tags/tag11.xml><?xml version="1.0" encoding="utf-8"?>
<p:tagLst xmlns:p="http://schemas.openxmlformats.org/presentationml/2006/main">
  <p:tag name="KSO_WM_UNIT_PLACING_PICTURE_USER_VIEWPORT" val="{&quot;height&quot;:10800,&quot;width&quot;:19200}"/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41.xml><?xml version="1.0" encoding="utf-8"?>
<p:tagLst xmlns:p="http://schemas.openxmlformats.org/presentationml/2006/main">
  <p:tag name="KSO_WM_UNIT_PLACING_PICTURE_USER_VIEWPORT" val="{&quot;height&quot;:10800,&quot;width&quot;:6737}"/>
  <p:tag name="KSO_WM_BEAUTIFY_FLAG" val=""/>
</p:tagLst>
</file>

<file path=ppt/tags/tag42.xml><?xml version="1.0" encoding="utf-8"?>
<p:tagLst xmlns:p="http://schemas.openxmlformats.org/presentationml/2006/main">
  <p:tag name="KSO_WM_UNIT_PLACING_PICTURE_USER_VIEWPORT" val="{&quot;height&quot;:2082,&quot;width&quot;:10544}"/>
  <p:tag name="KSO_WM_BEAUTIFY_FLAG" val=""/>
</p:tagLst>
</file>

<file path=ppt/tags/tag4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UNIT_PLACING_PICTURE_USER_VIEWPORT" val="{&quot;height&quot;:10800,&quot;width&quot;:19200}"/>
</p:tagLst>
</file>

<file path=ppt/tags/tag6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"/>
</p:tagLst>
</file>

<file path=ppt/tags/tag7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8.xml><?xml version="1.0" encoding="utf-8"?>
<p:tagLst xmlns:p="http://schemas.openxmlformats.org/presentationml/2006/main">
  <p:tag name="KSO_WM_BEAUTIFY_FLAG" val=""/>
</p:tagLst>
</file>

<file path=ppt/tags/tag7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BEAUTIFY_FLAG" val=""/>
</p:tagLst>
</file>

<file path=ppt/tags/tag8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8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85.xml><?xml version="1.0" encoding="utf-8"?>
<p:tagLst xmlns:p="http://schemas.openxmlformats.org/presentationml/2006/main">
  <p:tag name="COMMONDATA" val="eyJoZGlkIjoiOWFhYzUwZWNmOTk3M2Y1MTI5MjBiOWM4Y2UyNjJjNzUifQ=="/>
  <p:tag name="KSO_WPP_MARK_KEY" val="257877f6-fe8c-4c47-ab4c-274c99a6a791"/>
  <p:tag name="commondata" val="eyJoZGlkIjoiODkyZjYyMmI5MzU5YjIyMzEwMjc4NWEyNTE0ZDZmMWIifQ==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"/>
</p:tagLst>
</file>

<file path=ppt/theme/theme1.xml><?xml version="1.0" encoding="utf-8"?>
<a:theme xmlns:a="http://schemas.openxmlformats.org/drawingml/2006/main" name="2_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1462</Words>
  <Application>WPS 演示</Application>
  <PresentationFormat>宽屏</PresentationFormat>
  <Paragraphs>131</Paragraphs>
  <Slides>31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25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31</vt:i4>
      </vt:variant>
    </vt:vector>
  </HeadingPairs>
  <TitlesOfParts>
    <vt:vector size="57" baseType="lpstr">
      <vt:lpstr>Arial</vt:lpstr>
      <vt:lpstr>宋体</vt:lpstr>
      <vt:lpstr>Wingdings</vt:lpstr>
      <vt:lpstr>微软雅黑</vt:lpstr>
      <vt:lpstr>Wingdings</vt:lpstr>
      <vt:lpstr>思源黑体 CN Medium</vt:lpstr>
      <vt:lpstr>黑体</vt:lpstr>
      <vt:lpstr>思源黑体 CN Normal</vt:lpstr>
      <vt:lpstr>思源黑体 CN Light</vt:lpstr>
      <vt:lpstr>思源黑体 CN Bold</vt:lpstr>
      <vt:lpstr>Noto Sans S Chinese Medium</vt:lpstr>
      <vt:lpstr>DIN Black</vt:lpstr>
      <vt:lpstr>KSOFDDF4E7ED</vt:lpstr>
      <vt:lpstr>Segoe Print</vt:lpstr>
      <vt:lpstr>Arial Unicode MS</vt:lpstr>
      <vt:lpstr>Calibri</vt:lpstr>
      <vt:lpstr>思源黑体 CN Heavy</vt:lpstr>
      <vt:lpstr>KSOF954951BB</vt:lpstr>
      <vt:lpstr>Noto Sans S Chinese Medium</vt:lpstr>
      <vt:lpstr>思源黑体 CN Medium</vt:lpstr>
      <vt:lpstr>思源黑体 CN Normal</vt:lpstr>
      <vt:lpstr>方正宝黑体 简 Medium</vt:lpstr>
      <vt:lpstr>方正大黑体_GBK</vt:lpstr>
      <vt:lpstr>Saturday Sans Regular</vt:lpstr>
      <vt:lpstr>DIN Pro</vt:lpstr>
      <vt:lpstr>2_Office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siren</cp:lastModifiedBy>
  <cp:revision>2372</cp:revision>
  <dcterms:created xsi:type="dcterms:W3CDTF">2019-06-19T02:08:00Z</dcterms:created>
  <dcterms:modified xsi:type="dcterms:W3CDTF">2026-07-21T09:57:17Z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9CFE74C9946A4C69843920DE3B0B819A_13</vt:lpwstr>
  </property>
</Properties>
</file>