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3" r:id="rId4"/>
  </p:sldMasterIdLst>
  <p:notesMasterIdLst>
    <p:notesMasterId r:id="rId23"/>
  </p:notesMasterIdLst>
  <p:sldIdLst>
    <p:sldId id="336" r:id="rId5"/>
    <p:sldId id="401" r:id="rId6"/>
    <p:sldId id="342" r:id="rId7"/>
    <p:sldId id="359" r:id="rId8"/>
    <p:sldId id="408" r:id="rId9"/>
    <p:sldId id="402" r:id="rId10"/>
    <p:sldId id="403" r:id="rId11"/>
    <p:sldId id="406" r:id="rId12"/>
    <p:sldId id="369" r:id="rId13"/>
    <p:sldId id="405" r:id="rId14"/>
    <p:sldId id="404" r:id="rId15"/>
    <p:sldId id="373" r:id="rId16"/>
    <p:sldId id="372" r:id="rId17"/>
    <p:sldId id="374" r:id="rId18"/>
    <p:sldId id="407" r:id="rId19"/>
    <p:sldId id="393" r:id="rId20"/>
    <p:sldId id="398" r:id="rId21"/>
    <p:sldId id="271" r:id="rId22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A2EA8"/>
    <a:srgbClr val="132AAC"/>
    <a:srgbClr val="7399DC"/>
    <a:srgbClr val="C50001"/>
    <a:srgbClr val="C60101"/>
    <a:srgbClr val="915C09"/>
    <a:srgbClr val="FFFFF5"/>
    <a:srgbClr val="D10300"/>
    <a:srgbClr val="C3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98" y="102"/>
      </p:cViewPr>
      <p:guideLst>
        <p:guide orient="horz" pos="209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8" Type="http://schemas.openxmlformats.org/officeDocument/2006/relationships/tags" Target="tags/tag62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image" Target="../media/image4.png"/><Relationship Id="rId4" Type="http://schemas.openxmlformats.org/officeDocument/2006/relationships/image" Target="../media/image1.png"/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6235" y="182880"/>
            <a:ext cx="1594898" cy="360000"/>
          </a:xfrm>
          <a:prstGeom prst="rect">
            <a:avLst/>
          </a:prstGeom>
        </p:spPr>
      </p:pic>
      <p:pic>
        <p:nvPicPr>
          <p:cNvPr id="3" name="图片 2" descr="1920_108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目录页"/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-600" y="0"/>
            <a:ext cx="12193200" cy="6858000"/>
          </a:xfrm>
          <a:prstGeom prst="rect">
            <a:avLst/>
          </a:prstGeom>
        </p:spPr>
      </p:pic>
      <p:sp>
        <p:nvSpPr>
          <p:cNvPr id="80" name="文本框 79"/>
          <p:cNvSpPr txBox="1"/>
          <p:nvPr userDrawn="1"/>
        </p:nvSpPr>
        <p:spPr>
          <a:xfrm>
            <a:off x="937260" y="2353945"/>
            <a:ext cx="200850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优设标题黑" panose="00000500000000000000" charset="-122"/>
                <a:ea typeface="优设标题黑" panose="00000500000000000000" charset="-122"/>
                <a:cs typeface="优设标题黑" panose="00000500000000000000" charset="-122"/>
              </a:rPr>
              <a:t>目录</a:t>
            </a: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优设标题黑" panose="00000500000000000000" charset="-122"/>
              <a:ea typeface="优设标题黑" panose="00000500000000000000" charset="-122"/>
              <a:cs typeface="优设标题黑" panose="00000500000000000000" charset="-122"/>
            </a:endParaRPr>
          </a:p>
        </p:txBody>
      </p:sp>
      <p:sp>
        <p:nvSpPr>
          <p:cNvPr id="9" name="文本框 8"/>
          <p:cNvSpPr txBox="1"/>
          <p:nvPr userDrawn="1"/>
        </p:nvSpPr>
        <p:spPr>
          <a:xfrm>
            <a:off x="982345" y="3213100"/>
            <a:ext cx="26581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 Light" panose="020B0502040204020203" charset="-122"/>
                <a:ea typeface="微软雅黑 Light" panose="020B0502040204020203" charset="-122"/>
                <a:cs typeface="+mn-cs"/>
              </a:rPr>
              <a:t>CATALOGUE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 Light" panose="020B0502040204020203" charset="-122"/>
              <a:ea typeface="微软雅黑 Light" panose="020B0502040204020203" charset="-122"/>
              <a:cs typeface="+mn-cs"/>
            </a:endParaRPr>
          </a:p>
        </p:txBody>
      </p:sp>
      <p:sp>
        <p:nvSpPr>
          <p:cNvPr id="7" name="等腰三角形 6"/>
          <p:cNvSpPr/>
          <p:nvPr userDrawn="1"/>
        </p:nvSpPr>
        <p:spPr>
          <a:xfrm rot="5400000">
            <a:off x="286131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8" name="等腰三角形 7"/>
          <p:cNvSpPr/>
          <p:nvPr userDrawn="1"/>
        </p:nvSpPr>
        <p:spPr>
          <a:xfrm rot="5400000">
            <a:off x="3110865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10" name="等腰三角形 9"/>
          <p:cNvSpPr/>
          <p:nvPr userDrawn="1"/>
        </p:nvSpPr>
        <p:spPr>
          <a:xfrm rot="5400000">
            <a:off x="3360420" y="30016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0" name="图片 19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目录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00" y="6703"/>
            <a:ext cx="12193200" cy="6866185"/>
          </a:xfrm>
          <a:prstGeom prst="rect">
            <a:avLst/>
          </a:prstGeom>
        </p:spPr>
      </p:pic>
      <p:sp>
        <p:nvSpPr>
          <p:cNvPr id="11" name="等腰三角形 10"/>
          <p:cNvSpPr/>
          <p:nvPr userDrawn="1"/>
        </p:nvSpPr>
        <p:spPr>
          <a:xfrm rot="5400000">
            <a:off x="4345305" y="2675890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等腰三角形 11"/>
          <p:cNvSpPr/>
          <p:nvPr userDrawn="1"/>
        </p:nvSpPr>
        <p:spPr>
          <a:xfrm rot="5400000">
            <a:off x="4592320" y="267144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等腰三角形 12"/>
          <p:cNvSpPr/>
          <p:nvPr userDrawn="1"/>
        </p:nvSpPr>
        <p:spPr>
          <a:xfrm rot="5400000">
            <a:off x="4843780" y="2682875"/>
            <a:ext cx="186055" cy="18605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连接符 14"/>
          <p:cNvCxnSpPr/>
          <p:nvPr userDrawn="1"/>
        </p:nvCxnSpPr>
        <p:spPr>
          <a:xfrm>
            <a:off x="1203960" y="4286250"/>
            <a:ext cx="8296275" cy="0"/>
          </a:xfrm>
          <a:prstGeom prst="line">
            <a:avLst/>
          </a:prstGeom>
          <a:ln w="22225">
            <a:gradFill>
              <a:gsLst>
                <a:gs pos="0">
                  <a:srgbClr val="132AAC"/>
                </a:gs>
                <a:gs pos="47000">
                  <a:srgbClr val="7399DC"/>
                </a:gs>
                <a:gs pos="100000">
                  <a:srgbClr val="0A2EA8"/>
                </a:gs>
              </a:gsLst>
              <a:lin ang="108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图片 21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3" name="图片 22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介绍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18" name="图片 17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" y="622300"/>
            <a:ext cx="12192635" cy="6235700"/>
          </a:xfrm>
          <a:prstGeom prst="rect">
            <a:avLst/>
          </a:prstGeom>
        </p:spPr>
      </p:pic>
      <p:pic>
        <p:nvPicPr>
          <p:cNvPr id="15" name="图片 14" descr="PPT内页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5" y="0"/>
            <a:ext cx="12192000" cy="5156835"/>
          </a:xfrm>
          <a:prstGeom prst="rect">
            <a:avLst/>
          </a:prstGeom>
        </p:spPr>
      </p:pic>
      <p:sp>
        <p:nvSpPr>
          <p:cNvPr id="11" name="文本框 10"/>
          <p:cNvSpPr txBox="1"/>
          <p:nvPr userDrawn="1"/>
        </p:nvSpPr>
        <p:spPr>
          <a:xfrm>
            <a:off x="1270" y="6397625"/>
            <a:ext cx="12192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Medium" panose="020B0600000000000000" charset="-122"/>
              </a:rPr>
              <a:t>经传多赢投资顾问：张聪，投顾执业编号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Medium" panose="020B0600000000000000" charset="-122"/>
              </a:rPr>
              <a:t>:A1120626040008;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Medium" panose="020B0600000000000000" charset="-122"/>
              </a:rPr>
              <a:t>基金从业编号</a:t>
            </a:r>
            <a:r>
              <a: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Medium" panose="020B0600000000000000" charset="-122"/>
              </a:rPr>
              <a:t>:A20250617003753  </a:t>
            </a: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Medium" panose="020B0600000000000000" charset="-122"/>
              </a:rPr>
              <a:t>风险提示：观点基于软件数据和理论模型分析，仅供参考，不构成买卖建议，市场有风险，投资需谨慎。基金的过往业绩并不预示其未来表现，基金管理人管理的其他基金的业绩并不构成基金业绩表现的保证。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Medium" panose="020B0600000000000000" charset="-122"/>
            </a:endParaRPr>
          </a:p>
        </p:txBody>
      </p:sp>
      <p:pic>
        <p:nvPicPr>
          <p:cNvPr id="19" name="图片 18" descr="经传logo白色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20" name="图片 19" descr="logo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总海报108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尾页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 userDrawn="1"/>
        </p:nvSpPr>
        <p:spPr>
          <a:xfrm>
            <a:off x="2128520" y="323088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</a:t>
            </a:r>
            <a:r>
              <a:rPr lang="en-US" altLang="zh-CN" sz="16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400-9088-988</a:t>
            </a:r>
            <a:r>
              <a: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31450" y="182880"/>
            <a:ext cx="1594898" cy="360000"/>
          </a:xfrm>
          <a:prstGeom prst="rect">
            <a:avLst/>
          </a:prstGeom>
        </p:spPr>
      </p:pic>
      <p:pic>
        <p:nvPicPr>
          <p:cNvPr id="10" name="图片 9" descr="logo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7330" y="219075"/>
            <a:ext cx="2474678" cy="324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23.xml"/><Relationship Id="rId17" Type="http://schemas.openxmlformats.org/officeDocument/2006/relationships/tags" Target="../tags/tag22.xml"/><Relationship Id="rId16" Type="http://schemas.openxmlformats.org/officeDocument/2006/relationships/tags" Target="../tags/tag21.xml"/><Relationship Id="rId15" Type="http://schemas.openxmlformats.org/officeDocument/2006/relationships/tags" Target="../tags/tag20.xml"/><Relationship Id="rId14" Type="http://schemas.openxmlformats.org/officeDocument/2006/relationships/tags" Target="../tags/tag19.xml"/><Relationship Id="rId13" Type="http://schemas.openxmlformats.org/officeDocument/2006/relationships/tags" Target="../tags/tag18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A73C7-D18A-4C18-A712-4BC5C077D8E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FDE29-156B-4166-BD96-6CA83823945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BE724-33BD-4AB9-A918-B09240F004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1BC7C-EB94-4184-80B8-E52B15BE3C0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24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42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3.xml"/><Relationship Id="rId1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4.xml"/><Relationship Id="rId1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7.xml"/><Relationship Id="rId1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56.xml"/><Relationship Id="rId8" Type="http://schemas.openxmlformats.org/officeDocument/2006/relationships/tags" Target="../tags/tag55.xml"/><Relationship Id="rId7" Type="http://schemas.openxmlformats.org/officeDocument/2006/relationships/tags" Target="../tags/tag54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3" Type="http://schemas.openxmlformats.org/officeDocument/2006/relationships/slideLayout" Target="../slideLayouts/slideLayout5.xml"/><Relationship Id="rId12" Type="http://schemas.openxmlformats.org/officeDocument/2006/relationships/tags" Target="../tags/tag59.xml"/><Relationship Id="rId11" Type="http://schemas.openxmlformats.org/officeDocument/2006/relationships/tags" Target="../tags/tag58.xml"/><Relationship Id="rId10" Type="http://schemas.openxmlformats.org/officeDocument/2006/relationships/tags" Target="../tags/tag57.xml"/><Relationship Id="rId1" Type="http://schemas.openxmlformats.org/officeDocument/2006/relationships/tags" Target="../tags/tag4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60.xml"/><Relationship Id="rId1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ags" Target="../tags/tag6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image" Target="../media/image11.png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34.xml"/><Relationship Id="rId10" Type="http://schemas.openxmlformats.org/officeDocument/2006/relationships/tags" Target="../tags/tag33.xml"/><Relationship Id="rId1" Type="http://schemas.openxmlformats.org/officeDocument/2006/relationships/tags" Target="../tags/tag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36.xml"/><Relationship Id="rId1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5.xml"/><Relationship Id="rId3" Type="http://schemas.openxmlformats.org/officeDocument/2006/relationships/tags" Target="../tags/tag37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38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0.xml"/><Relationship Id="rId1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5.xml"/><Relationship Id="rId4" Type="http://schemas.openxmlformats.org/officeDocument/2006/relationships/tags" Target="../tags/tag41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 userDrawn="1"/>
        </p:nvSpPr>
        <p:spPr>
          <a:xfrm>
            <a:off x="3894455" y="3560445"/>
            <a:ext cx="1245870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500">
                <a:solidFill>
                  <a:schemeClr val="accent1">
                    <a:lumMod val="7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张聪</a:t>
            </a:r>
            <a:endParaRPr lang="zh-CN" altLang="en-US" sz="2500">
              <a:solidFill>
                <a:schemeClr val="accent1">
                  <a:lumMod val="7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1" name="文本框 10"/>
          <p:cNvSpPr txBox="1"/>
          <p:nvPr userDrawn="1"/>
        </p:nvSpPr>
        <p:spPr>
          <a:xfrm>
            <a:off x="5140325" y="3541395"/>
            <a:ext cx="333502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600">
                <a:solidFill>
                  <a:schemeClr val="accent1">
                    <a:lumMod val="7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投顾执业编号:</a:t>
            </a:r>
            <a:r>
              <a:rPr lang="en-US" altLang="zh-CN" sz="1600">
                <a:solidFill>
                  <a:schemeClr val="accent1">
                    <a:lumMod val="7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A1120626040008</a:t>
            </a:r>
            <a:endParaRPr lang="en-US" altLang="zh-CN" sz="1600">
              <a:solidFill>
                <a:schemeClr val="accent1">
                  <a:lumMod val="7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  <a:p>
            <a:pPr algn="l"/>
            <a:r>
              <a:rPr lang="zh-CN" altLang="en-US" sz="1600">
                <a:solidFill>
                  <a:schemeClr val="accent1">
                    <a:lumMod val="7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基金从业编号</a:t>
            </a:r>
            <a:r>
              <a:rPr lang="en-US" altLang="zh-CN" sz="1600">
                <a:solidFill>
                  <a:schemeClr val="accent1">
                    <a:lumMod val="7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:A20250617003753</a:t>
            </a:r>
            <a:endParaRPr lang="en-US" altLang="zh-CN" sz="1600">
              <a:solidFill>
                <a:schemeClr val="accent1">
                  <a:lumMod val="7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1938655" y="4160520"/>
            <a:ext cx="599821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25000"/>
              </a:lnSpc>
            </a:pPr>
            <a:r>
              <a:rPr lang="zh-CN" alt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2009年入行，从事股民服务18年，深刻洞察个人投资者需求与痛点，致力于将每一位用户培养为具备自主决策能力的独立投资者。既能根据不同市场环境提供适配的短线交易方法，也能陪伴用户建立极致克制、理性长期的投资体系。</a:t>
            </a:r>
            <a:endParaRPr lang="zh-CN" altLang="en-US" sz="1600">
              <a:solidFill>
                <a:schemeClr val="tx1">
                  <a:lumMod val="75000"/>
                  <a:lumOff val="2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76350" y="2179320"/>
            <a:ext cx="6825615" cy="10058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90000"/>
              </a:lnSpc>
            </a:pPr>
            <a:r>
              <a:rPr lang="zh-CN" sz="7200" dirty="0" smtClean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大盘分析系列二</a:t>
            </a:r>
            <a:endParaRPr lang="zh-CN" sz="72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3" name="文本框 2"/>
          <p:cNvSpPr txBox="1"/>
          <p:nvPr userDrawn="1"/>
        </p:nvSpPr>
        <p:spPr>
          <a:xfrm>
            <a:off x="1205230" y="3541395"/>
            <a:ext cx="268922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rgbClr val="915C09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7</a:t>
            </a:r>
            <a:r>
              <a:rPr sz="2600" dirty="0" smtClean="0">
                <a:solidFill>
                  <a:srgbClr val="915C09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sz="2600" dirty="0" smtClean="0">
                <a:solidFill>
                  <a:srgbClr val="915C09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23</a:t>
            </a:r>
            <a:r>
              <a:rPr sz="2600" dirty="0" smtClean="0">
                <a:solidFill>
                  <a:srgbClr val="915C09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2600" dirty="0">
                <a:solidFill>
                  <a:srgbClr val="915C09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sz="2600" dirty="0">
              <a:solidFill>
                <a:srgbClr val="915C09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4" name="图片 3" descr="图层 1_17847867552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500" y="855980"/>
            <a:ext cx="3763645" cy="492569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所以如何规避</a:t>
            </a:r>
            <a:r>
              <a:rPr lang="en-US" altLang="zh-CN" sz="36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5</a:t>
            </a:r>
            <a:r>
              <a:rPr lang="zh-CN" altLang="en-US" sz="36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月</a:t>
            </a:r>
            <a:r>
              <a:rPr lang="en-US" altLang="zh-CN" sz="36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19</a:t>
            </a:r>
            <a:r>
              <a:rPr lang="zh-CN" altLang="en-US" sz="36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日</a:t>
            </a:r>
            <a:endParaRPr lang="zh-CN" altLang="en-US" sz="3600" spc="-200" dirty="0" smtClean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170" y="737235"/>
            <a:ext cx="12023090" cy="555815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110" y="1118870"/>
            <a:ext cx="5524500" cy="128587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 userDrawn="1"/>
        </p:nvSpPr>
        <p:spPr>
          <a:xfrm>
            <a:off x="0" y="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36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大盘分区先解决守住利润的问题</a:t>
            </a:r>
            <a:endParaRPr lang="zh-CN" sz="3600" spc="-200" dirty="0" smtClean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02640"/>
            <a:ext cx="12191365" cy="6055360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850900" y="3686810"/>
            <a:ext cx="424815" cy="317119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5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B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点红色区域</a:t>
            </a:r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2400300" y="3542665"/>
            <a:ext cx="826135" cy="3315335"/>
          </a:xfrm>
          <a:prstGeom prst="roundRect">
            <a:avLst/>
          </a:prstGeom>
          <a:solidFill>
            <a:schemeClr val="accent4">
              <a:lumMod val="60000"/>
              <a:lumOff val="40000"/>
              <a:alpha val="5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B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点黄色区域</a:t>
            </a:r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2003425" y="3802380"/>
            <a:ext cx="414655" cy="3055620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S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点灰色区域</a:t>
            </a:r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1283335" y="3686810"/>
            <a:ext cx="712470" cy="3171190"/>
          </a:xfrm>
          <a:prstGeom prst="roundRect">
            <a:avLst/>
          </a:prstGeom>
          <a:solidFill>
            <a:schemeClr val="accent1">
              <a:lumMod val="60000"/>
              <a:lumOff val="40000"/>
              <a:alpha val="53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tx1"/>
                </a:solidFill>
              </a:rPr>
              <a:t>B</a:t>
            </a:r>
            <a:r>
              <a:rPr lang="zh-CN" altLang="en-US">
                <a:solidFill>
                  <a:schemeClr val="tx1"/>
                </a:solidFill>
              </a:rPr>
              <a:t>点</a:t>
            </a:r>
            <a:r>
              <a:rPr lang="en-US" altLang="zh-CN">
                <a:solidFill>
                  <a:schemeClr val="tx1"/>
                </a:solidFill>
              </a:rPr>
              <a:t>S</a:t>
            </a:r>
            <a:r>
              <a:rPr lang="zh-CN" altLang="en-US">
                <a:solidFill>
                  <a:schemeClr val="tx1"/>
                </a:solidFill>
              </a:rPr>
              <a:t>点频繁切换区域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2" name="圆角矩形 21"/>
          <p:cNvSpPr/>
          <p:nvPr/>
        </p:nvSpPr>
        <p:spPr>
          <a:xfrm>
            <a:off x="3220085" y="3542665"/>
            <a:ext cx="414655" cy="3315335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S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点灰色区域</a:t>
            </a:r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3630930" y="3686810"/>
            <a:ext cx="642620" cy="317119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5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B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点红色区域</a:t>
            </a:r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2" name="圆角矩形 31"/>
          <p:cNvSpPr/>
          <p:nvPr/>
        </p:nvSpPr>
        <p:spPr>
          <a:xfrm>
            <a:off x="4273550" y="2724785"/>
            <a:ext cx="1370330" cy="4133215"/>
          </a:xfrm>
          <a:prstGeom prst="roundRect">
            <a:avLst/>
          </a:prstGeom>
          <a:solidFill>
            <a:schemeClr val="accent4">
              <a:lumMod val="60000"/>
              <a:lumOff val="40000"/>
              <a:alpha val="5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B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点黄色区域</a:t>
            </a:r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3" name="圆角矩形 32"/>
          <p:cNvSpPr/>
          <p:nvPr/>
        </p:nvSpPr>
        <p:spPr>
          <a:xfrm>
            <a:off x="5643880" y="2569845"/>
            <a:ext cx="1638935" cy="4288155"/>
          </a:xfrm>
          <a:prstGeom prst="roundRect">
            <a:avLst/>
          </a:prstGeom>
          <a:solidFill>
            <a:schemeClr val="accent1">
              <a:lumMod val="60000"/>
              <a:lumOff val="40000"/>
              <a:alpha val="53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tx1"/>
                </a:solidFill>
              </a:rPr>
              <a:t>B</a:t>
            </a:r>
            <a:r>
              <a:rPr lang="zh-CN" altLang="en-US">
                <a:solidFill>
                  <a:schemeClr val="tx1"/>
                </a:solidFill>
              </a:rPr>
              <a:t>点</a:t>
            </a:r>
            <a:r>
              <a:rPr lang="en-US" altLang="zh-CN">
                <a:solidFill>
                  <a:schemeClr val="tx1"/>
                </a:solidFill>
              </a:rPr>
              <a:t>S</a:t>
            </a:r>
            <a:r>
              <a:rPr lang="zh-CN" altLang="en-US">
                <a:solidFill>
                  <a:schemeClr val="tx1"/>
                </a:solidFill>
              </a:rPr>
              <a:t>点频繁切换区域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4" name="圆角矩形 33"/>
          <p:cNvSpPr/>
          <p:nvPr/>
        </p:nvSpPr>
        <p:spPr>
          <a:xfrm>
            <a:off x="7282815" y="2026285"/>
            <a:ext cx="372745" cy="4831715"/>
          </a:xfrm>
          <a:prstGeom prst="roundRect">
            <a:avLst/>
          </a:prstGeom>
          <a:solidFill>
            <a:schemeClr val="accent4">
              <a:lumMod val="60000"/>
              <a:lumOff val="40000"/>
              <a:alpha val="55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B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点黄色区域</a:t>
            </a:r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5" name="圆角矩形 34"/>
          <p:cNvSpPr/>
          <p:nvPr/>
        </p:nvSpPr>
        <p:spPr>
          <a:xfrm>
            <a:off x="7655560" y="2026285"/>
            <a:ext cx="594360" cy="4831715"/>
          </a:xfrm>
          <a:prstGeom prst="roundRect">
            <a:avLst/>
          </a:prstGeom>
          <a:solidFill>
            <a:schemeClr val="accent1">
              <a:lumMod val="60000"/>
              <a:lumOff val="40000"/>
              <a:alpha val="53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tx1"/>
                </a:solidFill>
              </a:rPr>
              <a:t>B</a:t>
            </a:r>
            <a:r>
              <a:rPr lang="zh-CN" altLang="en-US">
                <a:solidFill>
                  <a:schemeClr val="tx1"/>
                </a:solidFill>
              </a:rPr>
              <a:t>点</a:t>
            </a:r>
            <a:r>
              <a:rPr lang="en-US" altLang="zh-CN">
                <a:solidFill>
                  <a:schemeClr val="tx1"/>
                </a:solidFill>
              </a:rPr>
              <a:t>S</a:t>
            </a:r>
            <a:r>
              <a:rPr lang="zh-CN" altLang="en-US">
                <a:solidFill>
                  <a:schemeClr val="tx1"/>
                </a:solidFill>
              </a:rPr>
              <a:t>点频繁切换区域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6" name="圆角矩形 35"/>
          <p:cNvSpPr/>
          <p:nvPr/>
        </p:nvSpPr>
        <p:spPr>
          <a:xfrm>
            <a:off x="8249920" y="2312670"/>
            <a:ext cx="269875" cy="4545330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S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点灰色区域</a:t>
            </a:r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7" name="圆角矩形 36"/>
          <p:cNvSpPr/>
          <p:nvPr/>
        </p:nvSpPr>
        <p:spPr>
          <a:xfrm>
            <a:off x="8519795" y="1443355"/>
            <a:ext cx="561340" cy="5414645"/>
          </a:xfrm>
          <a:prstGeom prst="roundRect">
            <a:avLst/>
          </a:prstGeom>
          <a:solidFill>
            <a:schemeClr val="accent6">
              <a:lumMod val="60000"/>
              <a:lumOff val="40000"/>
              <a:alpha val="55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B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点红色区域</a:t>
            </a:r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8" name="圆角矩形 37"/>
          <p:cNvSpPr/>
          <p:nvPr/>
        </p:nvSpPr>
        <p:spPr>
          <a:xfrm>
            <a:off x="9081135" y="1243330"/>
            <a:ext cx="822325" cy="5614670"/>
          </a:xfrm>
          <a:prstGeom prst="roundRect">
            <a:avLst/>
          </a:prstGeom>
          <a:solidFill>
            <a:schemeClr val="accent1">
              <a:lumMod val="60000"/>
              <a:lumOff val="40000"/>
              <a:alpha val="53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tx1"/>
                </a:solidFill>
              </a:rPr>
              <a:t>B</a:t>
            </a:r>
            <a:r>
              <a:rPr lang="zh-CN" altLang="en-US">
                <a:solidFill>
                  <a:schemeClr val="tx1"/>
                </a:solidFill>
              </a:rPr>
              <a:t>点</a:t>
            </a:r>
            <a:r>
              <a:rPr lang="en-US" altLang="zh-CN">
                <a:solidFill>
                  <a:schemeClr val="tx1"/>
                </a:solidFill>
              </a:rPr>
              <a:t>S</a:t>
            </a:r>
            <a:r>
              <a:rPr lang="zh-CN" altLang="en-US">
                <a:solidFill>
                  <a:schemeClr val="tx1"/>
                </a:solidFill>
              </a:rPr>
              <a:t>点频繁切换区域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9" name="圆角矩形 38"/>
          <p:cNvSpPr/>
          <p:nvPr/>
        </p:nvSpPr>
        <p:spPr>
          <a:xfrm>
            <a:off x="9896475" y="1945005"/>
            <a:ext cx="263525" cy="4912995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S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点灰色区域</a:t>
            </a:r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29" name="椭圆 28"/>
          <p:cNvSpPr/>
          <p:nvPr/>
        </p:nvSpPr>
        <p:spPr>
          <a:xfrm>
            <a:off x="1849120" y="6374130"/>
            <a:ext cx="732155" cy="483870"/>
          </a:xfrm>
          <a:prstGeom prst="ellipse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椭圆 39"/>
          <p:cNvSpPr/>
          <p:nvPr/>
        </p:nvSpPr>
        <p:spPr>
          <a:xfrm>
            <a:off x="3113405" y="6374130"/>
            <a:ext cx="732155" cy="483870"/>
          </a:xfrm>
          <a:prstGeom prst="ellipse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椭圆 40"/>
          <p:cNvSpPr/>
          <p:nvPr/>
        </p:nvSpPr>
        <p:spPr>
          <a:xfrm>
            <a:off x="8018780" y="6374130"/>
            <a:ext cx="732155" cy="483870"/>
          </a:xfrm>
          <a:prstGeom prst="ellipse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2" name="椭圆 41"/>
          <p:cNvSpPr/>
          <p:nvPr/>
        </p:nvSpPr>
        <p:spPr>
          <a:xfrm>
            <a:off x="9700260" y="6374130"/>
            <a:ext cx="732155" cy="483870"/>
          </a:xfrm>
          <a:prstGeom prst="ellipse">
            <a:avLst/>
          </a:prstGeom>
          <a:noFill/>
          <a:ln w="28575" cmpd="sng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3" name="圆角矩形 42"/>
          <p:cNvSpPr/>
          <p:nvPr/>
        </p:nvSpPr>
        <p:spPr>
          <a:xfrm>
            <a:off x="286385" y="4771390"/>
            <a:ext cx="556895" cy="2087245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S</a:t>
            </a:r>
            <a:r>
              <a:rPr lang="zh-CN" altLang="en-US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点灰色区域</a:t>
            </a:r>
            <a:endParaRPr lang="zh-CN" altLang="en-US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4" name="圆角矩形 43"/>
          <p:cNvSpPr/>
          <p:nvPr/>
        </p:nvSpPr>
        <p:spPr>
          <a:xfrm>
            <a:off x="3810" y="4667250"/>
            <a:ext cx="273685" cy="2190750"/>
          </a:xfrm>
          <a:prstGeom prst="roundRect">
            <a:avLst/>
          </a:prstGeom>
          <a:solidFill>
            <a:schemeClr val="accent1">
              <a:lumMod val="60000"/>
              <a:lumOff val="40000"/>
              <a:alpha val="53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>
                <a:solidFill>
                  <a:schemeClr val="tx1"/>
                </a:solidFill>
              </a:rPr>
              <a:t>频繁切换区域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3505" y="1355725"/>
            <a:ext cx="7442200" cy="196850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最佳</a:t>
            </a:r>
            <a:r>
              <a:rPr lang="zh-CN" altLang="en-US" sz="18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赚钱效应：</a:t>
            </a:r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B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点红色区域，</a:t>
            </a:r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B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点黄色区域</a:t>
            </a:r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r>
              <a:rPr lang="zh-CN" altLang="en-US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最易</a:t>
            </a:r>
            <a:r>
              <a:rPr lang="zh-CN" altLang="en-US" sz="18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利润会吐：</a:t>
            </a:r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B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点</a:t>
            </a:r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S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点频繁切换区域（</a:t>
            </a:r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B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点当金叉，死叉当</a:t>
            </a:r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S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点）</a:t>
            </a:r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endParaRPr lang="en-US" altLang="zh-CN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r>
              <a:rPr lang="zh-CN" altLang="en-US">
                <a:solidFill>
                  <a:srgbClr val="00B05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最易</a:t>
            </a:r>
            <a:r>
              <a:rPr lang="zh-CN" altLang="en-US" sz="1800">
                <a:solidFill>
                  <a:srgbClr val="00B05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伤筋动骨：</a:t>
            </a:r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S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点灰色区域</a:t>
            </a:r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r>
              <a:rPr lang="zh-CN" altLang="en-US" sz="1400">
                <a:latin typeface="Arial" panose="020B0604020202020204" pitchFamily="34" charset="0"/>
                <a:ea typeface="微软雅黑" panose="020B0503020204020204" pitchFamily="34" charset="-122"/>
              </a:rPr>
              <a:t>震荡的突破，跌破，一般都是大阳大阴线站台</a:t>
            </a:r>
            <a:endParaRPr lang="zh-CN" altLang="en-US" sz="140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首次上移宜加仓</a:t>
            </a:r>
            <a:endParaRPr lang="zh-CN" altLang="en-US" sz="4200" spc="-200" dirty="0" smtClean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5600" y="737235"/>
            <a:ext cx="11680190" cy="561276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55600" y="4067810"/>
            <a:ext cx="6879590" cy="97155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当前：等待熊线先下移修复合理震荡区间，然后，下移之后的首次上移是</a:t>
            </a:r>
            <a:r>
              <a:rPr lang="zh-CN" altLang="en-US" sz="18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仓位回归信号</a:t>
            </a:r>
            <a:endParaRPr lang="zh-CN" altLang="en-US" sz="180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endParaRPr lang="zh-CN" altLang="en-US" sz="180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用技术分析找小机会，用大盘分析等大仓位。</a:t>
            </a:r>
            <a:endParaRPr lang="zh-CN" altLang="en-US" sz="180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pitchFamily="34" charset="-122"/>
              </a:rPr>
              <a:t>PART </a:t>
            </a:r>
            <a:r>
              <a:rPr kumimoji="0" lang="zh-CN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pitchFamily="34" charset="-122"/>
              </a:rPr>
              <a:t>0</a:t>
            </a:r>
            <a:r>
              <a:rPr kumimoji="0" lang="en-US" altLang="zh-CN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pitchFamily="34" charset="-122"/>
              </a:rPr>
              <a:t>3</a:t>
            </a:r>
            <a:endParaRPr kumimoji="0" lang="en-US" altLang="zh-CN" sz="6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pitchFamily="34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2335530"/>
            <a:ext cx="9839325" cy="191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80000"/>
              </a:lnSpc>
            </a:pPr>
            <a:r>
              <a:rPr lang="zh-CN" sz="66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方法闭环，强于大盘</a:t>
            </a:r>
            <a:endParaRPr lang="zh-CN" sz="6600" b="1" dirty="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大盘分区及战法参考答案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00050" y="954405"/>
            <a:ext cx="11069955" cy="424624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B</a:t>
            </a:r>
            <a:r>
              <a:rPr lang="zh-CN" altLang="en-US" sz="18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点行情：股市淘汰赛开启：</a:t>
            </a:r>
            <a:r>
              <a:rPr lang="en-US" altLang="zh-CN" sz="18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B</a:t>
            </a:r>
            <a:r>
              <a:rPr lang="zh-CN" altLang="en-US" sz="18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点回踩</a:t>
            </a:r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——</a:t>
            </a:r>
            <a:r>
              <a:rPr lang="zh-CN" altLang="en-US" sz="18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三色主力（双紫）</a:t>
            </a:r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——</a:t>
            </a:r>
            <a:r>
              <a:rPr lang="zh-CN" altLang="en-US" sz="18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控盘三色主力（三紫）</a:t>
            </a:r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——</a:t>
            </a:r>
            <a:r>
              <a:rPr lang="zh-CN" altLang="en-US" sz="18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三线上移</a:t>
            </a:r>
            <a:r>
              <a:rPr lang="en-US" altLang="zh-CN" sz="18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T+1</a:t>
            </a:r>
            <a:endParaRPr lang="zh-CN" altLang="en-US" sz="180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endParaRPr lang="zh-CN" altLang="en-US" sz="180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r>
              <a:rPr lang="en-US" altLang="zh-CN" sz="1800">
                <a:solidFill>
                  <a:srgbClr val="7030A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B</a:t>
            </a:r>
            <a:r>
              <a:rPr lang="zh-CN" altLang="en-US" sz="1800">
                <a:solidFill>
                  <a:srgbClr val="7030A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点</a:t>
            </a:r>
            <a:r>
              <a:rPr lang="en-US" altLang="zh-CN" sz="1800">
                <a:solidFill>
                  <a:srgbClr val="7030A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S</a:t>
            </a:r>
            <a:r>
              <a:rPr lang="zh-CN" altLang="en-US" sz="1800">
                <a:solidFill>
                  <a:srgbClr val="7030A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点频繁切换行情：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不要过分相信自己，坚定降仓位，跟随节奏做波段，普遍是三色主力做主升为主</a:t>
            </a:r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r>
              <a:rPr lang="en-US" altLang="zh-CN" sz="18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S</a:t>
            </a:r>
            <a:r>
              <a:rPr lang="zh-CN" altLang="en-US" sz="18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点</a:t>
            </a:r>
            <a:r>
              <a:rPr lang="en-US" altLang="zh-CN" sz="18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/</a:t>
            </a:r>
            <a:r>
              <a:rPr lang="zh-CN" altLang="en-US" sz="18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跌破箱体式</a:t>
            </a:r>
            <a:r>
              <a:rPr lang="en-US" altLang="zh-CN" sz="18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S</a:t>
            </a:r>
            <a:r>
              <a:rPr lang="zh-CN" altLang="en-US" sz="180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点：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空仓学习系统课程</a:t>
            </a:r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——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研究院</a:t>
            </a:r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——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大咖圈子；软件学习园地；散步，做家务，陪孩子</a:t>
            </a:r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r>
              <a:rPr lang="zh-CN" altLang="en-US" sz="18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群体超跌行情：</a:t>
            </a:r>
            <a:r>
              <a:rPr lang="zh-CN" altLang="en-US" sz="1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底部研判，</a:t>
            </a:r>
            <a:r>
              <a:rPr lang="zh-CN" altLang="en-US" sz="18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抄底方法执行</a:t>
            </a:r>
            <a:r>
              <a:rPr lang="en-US" altLang="zh-CN" sz="18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——</a:t>
            </a:r>
            <a:r>
              <a:rPr lang="zh-CN" altLang="en-US" sz="18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双</a:t>
            </a:r>
            <a:r>
              <a:rPr lang="en-US" altLang="zh-CN" sz="18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B</a:t>
            </a:r>
            <a:r>
              <a:rPr lang="zh-CN" altLang="en-US" sz="18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点突破</a:t>
            </a:r>
            <a:endParaRPr lang="zh-CN" altLang="en-US" sz="180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endParaRPr lang="zh-CN" altLang="en-US" sz="180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endParaRPr lang="zh-CN" altLang="en-US" sz="180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r>
              <a:rPr lang="zh-CN" altLang="en-US" sz="1800" b="1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赚钱之减半后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，浮仓一波比一波少，持续找尖顶，卖到最高点。</a:t>
            </a:r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r>
              <a:rPr lang="zh-CN" altLang="en-US" sz="1800" b="1">
                <a:latin typeface="Arial" panose="020B0604020202020204" pitchFamily="34" charset="0"/>
                <a:ea typeface="微软雅黑" panose="020B0503020204020204" pitchFamily="34" charset="-122"/>
              </a:rPr>
              <a:t>亏钱之割肉后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，交易一笔比一笔少，持续找圆底，买到突破前。</a:t>
            </a:r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r>
              <a:rPr lang="zh-CN" altLang="en-US" sz="1800" b="1">
                <a:latin typeface="Arial" panose="020B0604020202020204" pitchFamily="34" charset="0"/>
                <a:ea typeface="微软雅黑" panose="020B0503020204020204" pitchFamily="34" charset="-122"/>
              </a:rPr>
              <a:t>两眼一闭，电脑一关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，下一次大的风险来了还找你。保持学习，感受涨跌的，下一次才能形成肌肉记忆。</a:t>
            </a:r>
            <a:endParaRPr lang="en-US" altLang="zh-CN" sz="180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大盘分区及战法参考答案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0050" y="889000"/>
            <a:ext cx="11393170" cy="5515610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4679950" y="1116965"/>
            <a:ext cx="2834005" cy="52641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系统课程教学方法闭环</a:t>
            </a:r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3597275" y="6042660"/>
            <a:ext cx="1162685" cy="29019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弱于大盘</a:t>
            </a:r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5386705" y="6042660"/>
            <a:ext cx="1162685" cy="29019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同步大盘</a:t>
            </a:r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7176135" y="6042660"/>
            <a:ext cx="1162685" cy="29019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强于大盘</a:t>
            </a:r>
            <a:endParaRPr lang="zh-CN" altLang="en-US"/>
          </a:p>
        </p:txBody>
      </p:sp>
      <p:sp>
        <p:nvSpPr>
          <p:cNvPr id="2" name="圆角矩形 1"/>
          <p:cNvSpPr/>
          <p:nvPr/>
        </p:nvSpPr>
        <p:spPr>
          <a:xfrm>
            <a:off x="1935480" y="4413885"/>
            <a:ext cx="1426210" cy="40894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抄底模式</a:t>
            </a:r>
            <a:endParaRPr lang="zh-CN" altLang="en-US"/>
          </a:p>
        </p:txBody>
      </p:sp>
      <p:sp>
        <p:nvSpPr>
          <p:cNvPr id="13" name="圆角矩形 12"/>
          <p:cNvSpPr/>
          <p:nvPr/>
        </p:nvSpPr>
        <p:spPr>
          <a:xfrm>
            <a:off x="881380" y="2687955"/>
            <a:ext cx="1426210" cy="40894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S</a:t>
            </a:r>
            <a:r>
              <a:rPr lang="zh-CN" altLang="en-US"/>
              <a:t>点下跌</a:t>
            </a:r>
            <a:endParaRPr lang="zh-CN" altLang="en-US"/>
          </a:p>
        </p:txBody>
      </p:sp>
      <p:sp>
        <p:nvSpPr>
          <p:cNvPr id="16" name="圆角矩形 15"/>
          <p:cNvSpPr/>
          <p:nvPr/>
        </p:nvSpPr>
        <p:spPr>
          <a:xfrm>
            <a:off x="2752725" y="3887470"/>
            <a:ext cx="1426210" cy="40894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双</a:t>
            </a:r>
            <a:r>
              <a:rPr lang="en-US" altLang="zh-CN"/>
              <a:t>B</a:t>
            </a:r>
            <a:r>
              <a:rPr lang="zh-CN" altLang="en-US"/>
              <a:t>点突破</a:t>
            </a:r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5051425" y="3638550"/>
            <a:ext cx="1426210" cy="40894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双</a:t>
            </a:r>
            <a:r>
              <a:rPr lang="en-US" altLang="zh-CN"/>
              <a:t>B</a:t>
            </a:r>
            <a:r>
              <a:rPr lang="zh-CN" altLang="en-US"/>
              <a:t>点突破</a:t>
            </a:r>
            <a:endParaRPr lang="zh-CN" altLang="en-US"/>
          </a:p>
        </p:txBody>
      </p:sp>
      <p:sp>
        <p:nvSpPr>
          <p:cNvPr id="18" name="圆角矩形 17"/>
          <p:cNvSpPr/>
          <p:nvPr/>
        </p:nvSpPr>
        <p:spPr>
          <a:xfrm>
            <a:off x="2752725" y="2820670"/>
            <a:ext cx="1426210" cy="40894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B</a:t>
            </a:r>
            <a:r>
              <a:rPr lang="zh-CN" altLang="en-US"/>
              <a:t>点回踩</a:t>
            </a:r>
            <a:endParaRPr lang="zh-CN" altLang="en-US"/>
          </a:p>
        </p:txBody>
      </p:sp>
      <p:sp>
        <p:nvSpPr>
          <p:cNvPr id="20" name="圆角矩形 19"/>
          <p:cNvSpPr/>
          <p:nvPr/>
        </p:nvSpPr>
        <p:spPr>
          <a:xfrm>
            <a:off x="8148955" y="2902585"/>
            <a:ext cx="1426210" cy="40894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/>
              <a:t>三色主力</a:t>
            </a:r>
            <a:endParaRPr lang="zh-CN"/>
          </a:p>
        </p:txBody>
      </p:sp>
      <p:sp>
        <p:nvSpPr>
          <p:cNvPr id="21" name="圆角矩形 20"/>
          <p:cNvSpPr/>
          <p:nvPr/>
        </p:nvSpPr>
        <p:spPr>
          <a:xfrm>
            <a:off x="9575165" y="2417445"/>
            <a:ext cx="1426210" cy="40894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/>
              <a:t>控盘三色</a:t>
            </a:r>
            <a:endParaRPr lang="zh-CN"/>
          </a:p>
        </p:txBody>
      </p:sp>
      <p:sp>
        <p:nvSpPr>
          <p:cNvPr id="22" name="圆角矩形 21"/>
          <p:cNvSpPr/>
          <p:nvPr/>
        </p:nvSpPr>
        <p:spPr>
          <a:xfrm>
            <a:off x="10158730" y="1873250"/>
            <a:ext cx="1634490" cy="408940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/>
              <a:t>三线上移</a:t>
            </a:r>
            <a:r>
              <a:rPr lang="en-US" altLang="zh-CN"/>
              <a:t>T+1</a:t>
            </a:r>
            <a:endParaRPr lang="en-US" altLang="zh-CN"/>
          </a:p>
        </p:txBody>
      </p:sp>
      <p:sp>
        <p:nvSpPr>
          <p:cNvPr id="24" name="圆角矩形 23"/>
          <p:cNvSpPr/>
          <p:nvPr/>
        </p:nvSpPr>
        <p:spPr>
          <a:xfrm>
            <a:off x="6649720" y="3414395"/>
            <a:ext cx="1426210" cy="40894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双</a:t>
            </a:r>
            <a:r>
              <a:rPr lang="en-US" altLang="zh-CN"/>
              <a:t>B</a:t>
            </a:r>
            <a:r>
              <a:rPr lang="zh-CN" altLang="en-US"/>
              <a:t>点突破</a:t>
            </a:r>
            <a:endParaRPr lang="zh-CN" altLang="en-US"/>
          </a:p>
        </p:txBody>
      </p:sp>
      <p:sp>
        <p:nvSpPr>
          <p:cNvPr id="25" name="圆角矩形 24"/>
          <p:cNvSpPr/>
          <p:nvPr/>
        </p:nvSpPr>
        <p:spPr>
          <a:xfrm>
            <a:off x="6649720" y="2324735"/>
            <a:ext cx="1426210" cy="40894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B</a:t>
            </a:r>
            <a:r>
              <a:rPr lang="zh-CN" altLang="en-US"/>
              <a:t>点回踩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综合使用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017764" y="1039160"/>
            <a:ext cx="10171430" cy="5316221"/>
            <a:chOff x="1263505" y="1168556"/>
            <a:chExt cx="6729909" cy="3698002"/>
          </a:xfrm>
        </p:grpSpPr>
        <p:sp>
          <p:nvSpPr>
            <p:cNvPr id="17" name="文本框 1"/>
            <p:cNvSpPr txBox="1">
              <a:spLocks noChangeArrowheads="1"/>
            </p:cNvSpPr>
            <p:nvPr/>
          </p:nvSpPr>
          <p:spPr bwMode="auto">
            <a:xfrm>
              <a:off x="1263505" y="4032608"/>
              <a:ext cx="6729909" cy="833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选对池塘钓大鱼，跟对市场才能赢</a:t>
              </a:r>
              <a:endPara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关注独立投资不要走着走着就散了</a:t>
              </a:r>
              <a:endPara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MH_Other_1"/>
            <p:cNvSpPr/>
            <p:nvPr>
              <p:custDataLst>
                <p:tags r:id="rId1"/>
              </p:custDataLst>
            </p:nvPr>
          </p:nvSpPr>
          <p:spPr>
            <a:xfrm>
              <a:off x="4004386" y="1710289"/>
              <a:ext cx="1228725" cy="347663"/>
            </a:xfrm>
            <a:custGeom>
              <a:avLst/>
              <a:gdLst>
                <a:gd name="connsiteX0" fmla="*/ 0 w 2085975"/>
                <a:gd name="connsiteY0" fmla="*/ 0 h 590550"/>
                <a:gd name="connsiteX1" fmla="*/ 2085975 w 2085975"/>
                <a:gd name="connsiteY1" fmla="*/ 0 h 590550"/>
                <a:gd name="connsiteX2" fmla="*/ 1042988 w 2085975"/>
                <a:gd name="connsiteY2" fmla="*/ 59055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5975" h="590550">
                  <a:moveTo>
                    <a:pt x="0" y="0"/>
                  </a:moveTo>
                  <a:lnTo>
                    <a:pt x="2085975" y="0"/>
                  </a:lnTo>
                  <a:lnTo>
                    <a:pt x="1042988" y="590550"/>
                  </a:lnTo>
                  <a:close/>
                </a:path>
              </a:pathLst>
            </a:custGeom>
            <a:solidFill>
              <a:srgbClr val="EEB5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54000" anchor="ctr"/>
            <a:lstStyle/>
            <a:p>
              <a:pPr algn="ctr">
                <a:defRPr/>
              </a:pPr>
              <a:r>
                <a:rPr lang="en-US" altLang="zh-CN" sz="2400" dirty="0">
                  <a:solidFill>
                    <a:schemeClr val="tx1"/>
                  </a:solidFill>
                  <a:latin typeface="Impact" panose="020B0806030902050204" charset="0"/>
                </a:rPr>
                <a:t>01</a:t>
              </a:r>
              <a:endParaRPr lang="zh-CN" altLang="en-US" sz="2400" dirty="0">
                <a:solidFill>
                  <a:schemeClr val="tx1"/>
                </a:solidFill>
                <a:latin typeface="Impact" panose="020B0806030902050204" charset="0"/>
              </a:endParaRPr>
            </a:p>
          </p:txBody>
        </p:sp>
        <p:sp>
          <p:nvSpPr>
            <p:cNvPr id="19" name="MH_Other_2"/>
            <p:cNvSpPr/>
            <p:nvPr>
              <p:custDataLst>
                <p:tags r:id="rId2"/>
              </p:custDataLst>
            </p:nvPr>
          </p:nvSpPr>
          <p:spPr>
            <a:xfrm rot="2193026">
              <a:off x="3605527" y="2936633"/>
              <a:ext cx="1228725" cy="353616"/>
            </a:xfrm>
            <a:custGeom>
              <a:avLst/>
              <a:gdLst>
                <a:gd name="connsiteX0" fmla="*/ 0 w 1638044"/>
                <a:gd name="connsiteY0" fmla="*/ 471607 h 471607"/>
                <a:gd name="connsiteX1" fmla="*/ 814566 w 1638044"/>
                <a:gd name="connsiteY1" fmla="*/ 0 h 471607"/>
                <a:gd name="connsiteX2" fmla="*/ 1638044 w 1638044"/>
                <a:gd name="connsiteY2" fmla="*/ 455870 h 471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38044" h="471607">
                  <a:moveTo>
                    <a:pt x="0" y="471607"/>
                  </a:moveTo>
                  <a:lnTo>
                    <a:pt x="814566" y="0"/>
                  </a:lnTo>
                  <a:lnTo>
                    <a:pt x="1638044" y="455870"/>
                  </a:lnTo>
                  <a:close/>
                </a:path>
              </a:pathLst>
            </a:custGeom>
            <a:solidFill>
              <a:srgbClr val="EEB50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lnSpc>
                  <a:spcPct val="120000"/>
                </a:lnSpc>
                <a:defRPr/>
              </a:pPr>
              <a:r>
                <a:rPr lang="en-US" altLang="zh-CN" sz="2400" dirty="0">
                  <a:solidFill>
                    <a:schemeClr val="tx1"/>
                  </a:solidFill>
                  <a:latin typeface="Impact" panose="020B0806030902050204" charset="0"/>
                  <a:ea typeface="微软雅黑" panose="020B0503020204020204" pitchFamily="34" charset="-122"/>
                </a:rPr>
                <a:t>04</a:t>
              </a:r>
              <a:endParaRPr lang="zh-CN" altLang="en-US" sz="2400" dirty="0">
                <a:solidFill>
                  <a:schemeClr val="tx1"/>
                </a:solidFill>
                <a:latin typeface="Impact" panose="020B0806030902050204" charset="0"/>
                <a:ea typeface="微软雅黑" panose="020B0503020204020204" pitchFamily="34" charset="-122"/>
              </a:endParaRPr>
            </a:p>
          </p:txBody>
        </p:sp>
        <p:sp>
          <p:nvSpPr>
            <p:cNvPr id="20" name="MH_Other_3"/>
            <p:cNvSpPr/>
            <p:nvPr>
              <p:custDataLst>
                <p:tags r:id="rId3"/>
              </p:custDataLst>
            </p:nvPr>
          </p:nvSpPr>
          <p:spPr>
            <a:xfrm rot="1147473">
              <a:off x="3787693" y="1740056"/>
              <a:ext cx="359569" cy="1227534"/>
            </a:xfrm>
            <a:custGeom>
              <a:avLst/>
              <a:gdLst>
                <a:gd name="connsiteX0" fmla="*/ 0 w 479745"/>
                <a:gd name="connsiteY0" fmla="*/ 0 h 1637806"/>
                <a:gd name="connsiteX1" fmla="*/ 479745 w 479745"/>
                <a:gd name="connsiteY1" fmla="*/ 809802 h 1637806"/>
                <a:gd name="connsiteX2" fmla="*/ 32150 w 479745"/>
                <a:gd name="connsiteY2" fmla="*/ 1637806 h 1637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9745" h="1637806">
                  <a:moveTo>
                    <a:pt x="0" y="0"/>
                  </a:moveTo>
                  <a:lnTo>
                    <a:pt x="479745" y="809802"/>
                  </a:lnTo>
                  <a:lnTo>
                    <a:pt x="32150" y="1637806"/>
                  </a:lnTo>
                  <a:close/>
                </a:path>
              </a:pathLst>
            </a:custGeom>
            <a:solidFill>
              <a:srgbClr val="EEB50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27000" bIns="0" anchor="ctr"/>
            <a:lstStyle/>
            <a:p>
              <a:pPr algn="ctr">
                <a:lnSpc>
                  <a:spcPct val="120000"/>
                </a:lnSpc>
                <a:defRPr/>
              </a:pPr>
              <a:r>
                <a:rPr lang="en-US" altLang="zh-CN" sz="2400" dirty="0">
                  <a:solidFill>
                    <a:schemeClr val="tx1"/>
                  </a:solidFill>
                  <a:latin typeface="Impact" panose="020B0806030902050204" charset="0"/>
                  <a:ea typeface="微软雅黑" panose="020B0503020204020204" pitchFamily="34" charset="-122"/>
                </a:rPr>
                <a:t>05</a:t>
              </a:r>
              <a:endParaRPr lang="zh-CN" altLang="en-US" sz="2400" dirty="0">
                <a:solidFill>
                  <a:schemeClr val="tx1"/>
                </a:solidFill>
                <a:latin typeface="Impact" panose="020B0806030902050204" charset="0"/>
                <a:ea typeface="微软雅黑" panose="020B0503020204020204" pitchFamily="34" charset="-122"/>
              </a:endParaRPr>
            </a:p>
          </p:txBody>
        </p:sp>
        <p:sp>
          <p:nvSpPr>
            <p:cNvPr id="21" name="MH_Other_4"/>
            <p:cNvSpPr/>
            <p:nvPr>
              <p:custDataLst>
                <p:tags r:id="rId4"/>
              </p:custDataLst>
            </p:nvPr>
          </p:nvSpPr>
          <p:spPr>
            <a:xfrm rot="20800599">
              <a:off x="5085473" y="1721005"/>
              <a:ext cx="396479" cy="1223963"/>
            </a:xfrm>
            <a:custGeom>
              <a:avLst/>
              <a:gdLst>
                <a:gd name="connsiteX0" fmla="*/ 395436 w 528996"/>
                <a:gd name="connsiteY0" fmla="*/ 0 h 1632667"/>
                <a:gd name="connsiteX1" fmla="*/ 528996 w 528996"/>
                <a:gd name="connsiteY1" fmla="*/ 1632667 h 1632667"/>
                <a:gd name="connsiteX2" fmla="*/ 0 w 528996"/>
                <a:gd name="connsiteY2" fmla="*/ 854146 h 1632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8996" h="1632667">
                  <a:moveTo>
                    <a:pt x="395436" y="0"/>
                  </a:moveTo>
                  <a:lnTo>
                    <a:pt x="528996" y="1632667"/>
                  </a:lnTo>
                  <a:lnTo>
                    <a:pt x="0" y="854146"/>
                  </a:lnTo>
                  <a:close/>
                </a:path>
              </a:pathLst>
            </a:custGeom>
            <a:solidFill>
              <a:srgbClr val="EEB50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>
                <a:lnSpc>
                  <a:spcPct val="120000"/>
                </a:lnSpc>
                <a:defRPr/>
              </a:pPr>
              <a:r>
                <a:rPr lang="en-US" altLang="zh-CN" sz="2400" dirty="0">
                  <a:solidFill>
                    <a:schemeClr val="tx1"/>
                  </a:solidFill>
                  <a:latin typeface="Impact" panose="020B0806030902050204" charset="0"/>
                  <a:ea typeface="微软雅黑" panose="020B0503020204020204" pitchFamily="34" charset="-122"/>
                </a:rPr>
                <a:t>02</a:t>
              </a:r>
              <a:endParaRPr lang="zh-CN" altLang="en-US" sz="2400" dirty="0">
                <a:solidFill>
                  <a:schemeClr val="tx1"/>
                </a:solidFill>
                <a:latin typeface="Impact" panose="020B0806030902050204" charset="0"/>
                <a:ea typeface="微软雅黑" panose="020B0503020204020204" pitchFamily="34" charset="-122"/>
              </a:endParaRPr>
            </a:p>
          </p:txBody>
        </p:sp>
        <p:sp>
          <p:nvSpPr>
            <p:cNvPr id="22" name="MH_Other_5"/>
            <p:cNvSpPr/>
            <p:nvPr>
              <p:custDataLst>
                <p:tags r:id="rId5"/>
              </p:custDataLst>
            </p:nvPr>
          </p:nvSpPr>
          <p:spPr>
            <a:xfrm rot="19341796">
              <a:off x="4404437" y="2936635"/>
              <a:ext cx="1227535" cy="365522"/>
            </a:xfrm>
            <a:custGeom>
              <a:avLst/>
              <a:gdLst>
                <a:gd name="connsiteX0" fmla="*/ 1637452 w 1637452"/>
                <a:gd name="connsiteY0" fmla="*/ 486965 h 486965"/>
                <a:gd name="connsiteX1" fmla="*/ 0 w 1637452"/>
                <a:gd name="connsiteY1" fmla="*/ 440176 h 486965"/>
                <a:gd name="connsiteX2" fmla="*/ 831972 w 1637452"/>
                <a:gd name="connsiteY2" fmla="*/ 0 h 486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37452" h="486965">
                  <a:moveTo>
                    <a:pt x="1637452" y="486965"/>
                  </a:moveTo>
                  <a:lnTo>
                    <a:pt x="0" y="440176"/>
                  </a:lnTo>
                  <a:lnTo>
                    <a:pt x="831972" y="0"/>
                  </a:lnTo>
                  <a:close/>
                </a:path>
              </a:pathLst>
            </a:custGeom>
            <a:solidFill>
              <a:srgbClr val="EEB500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lnSpc>
                  <a:spcPct val="120000"/>
                </a:lnSpc>
                <a:defRPr/>
              </a:pPr>
              <a:r>
                <a:rPr lang="en-US" altLang="zh-CN" sz="2400" dirty="0">
                  <a:solidFill>
                    <a:schemeClr val="tx1"/>
                  </a:solidFill>
                  <a:latin typeface="Impact" panose="020B0806030902050204" charset="0"/>
                  <a:ea typeface="微软雅黑" panose="020B0503020204020204" pitchFamily="34" charset="-122"/>
                </a:rPr>
                <a:t>03</a:t>
              </a:r>
              <a:endParaRPr lang="zh-CN" altLang="en-US" sz="2400" dirty="0">
                <a:solidFill>
                  <a:schemeClr val="tx1"/>
                </a:solidFill>
                <a:latin typeface="Impact" panose="020B0806030902050204" charset="0"/>
                <a:ea typeface="微软雅黑" panose="020B0503020204020204" pitchFamily="34" charset="-122"/>
              </a:endParaRPr>
            </a:p>
          </p:txBody>
        </p:sp>
        <p:sp>
          <p:nvSpPr>
            <p:cNvPr id="23" name="MH_SubTitle_1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3817458" y="1168556"/>
              <a:ext cx="1613297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zh-CN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BS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点有无机会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MH_Title_1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4180600" y="2077003"/>
              <a:ext cx="897731" cy="832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30000"/>
                </a:lnSpc>
              </a:pPr>
              <a:r>
                <a:rPr lang="zh-CN" altLang="en-US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控制</a:t>
              </a:r>
              <a:endPara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eaLnBrk="1" hangingPunct="1">
                <a:lnSpc>
                  <a:spcPct val="130000"/>
                </a:lnSpc>
              </a:pPr>
              <a:r>
                <a:rPr lang="zh-CN" altLang="en-US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仓位</a:t>
              </a:r>
              <a:endPara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MH_SubTitle_2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515289" y="1980562"/>
              <a:ext cx="16287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r>
                <a:rPr lang="zh-CN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颜色区域选择方法。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MH_SubTitle_3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175961" y="3275962"/>
              <a:ext cx="1629966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二八分化寻找方向</a:t>
              </a:r>
              <a:r>
                <a:rPr lang="zh-CN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。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MH_SubTitle_4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2405378" y="3275962"/>
              <a:ext cx="162996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、细分市场寻找机会。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MH_SubTitle_5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2102958" y="1980562"/>
              <a:ext cx="16287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、资金情况决定仓位。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custDataLst>
      <p:tags r:id="rId1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 descr="组 2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587115" y="1870075"/>
            <a:ext cx="6927850" cy="714375"/>
          </a:xfrm>
          <a:prstGeom prst="rect">
            <a:avLst/>
          </a:prstGeom>
        </p:spPr>
      </p:pic>
      <p:pic>
        <p:nvPicPr>
          <p:cNvPr id="36" name="图片 35" descr="组 2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587115" y="3630930"/>
            <a:ext cx="6927850" cy="714375"/>
          </a:xfrm>
          <a:prstGeom prst="rect">
            <a:avLst/>
          </a:prstGeom>
        </p:spPr>
      </p:pic>
      <p:pic>
        <p:nvPicPr>
          <p:cNvPr id="37" name="图片 36" descr="组 2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587115" y="2764155"/>
            <a:ext cx="6927850" cy="71437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4787900" y="1662430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指数观点，背离金叉</a:t>
            </a:r>
            <a:endParaRPr lang="zh-CN" altLang="en-US" sz="3000" dirty="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</p:txBody>
      </p:sp>
      <p:sp>
        <p:nvSpPr>
          <p:cNvPr id="40" name="文本框 39"/>
          <p:cNvSpPr txBox="1"/>
          <p:nvPr>
            <p:custDataLst>
              <p:tags r:id="rId6"/>
            </p:custDataLst>
          </p:nvPr>
        </p:nvSpPr>
        <p:spPr>
          <a:xfrm>
            <a:off x="3987800" y="1579245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0 1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3995420" y="3345815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0 3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3995420" y="2462530"/>
            <a:ext cx="782955" cy="1088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80000"/>
              </a:lnSpc>
            </a:pPr>
            <a:r>
              <a:rPr lang="en-US" altLang="zh-CN" sz="3600">
                <a:solidFill>
                  <a:schemeClr val="bg1"/>
                </a:solidFill>
                <a:latin typeface="Impact" panose="020B0806030902050204" charset="0"/>
                <a:ea typeface="思源黑体 CN Regular" panose="020B0500000000000000" charset="-122"/>
                <a:cs typeface="Impact" panose="020B0806030902050204" charset="0"/>
              </a:rPr>
              <a:t>0 2</a:t>
            </a:r>
            <a:endParaRPr lang="en-US" altLang="zh-CN" sz="3600">
              <a:solidFill>
                <a:schemeClr val="bg1"/>
              </a:solidFill>
              <a:latin typeface="Impact" panose="020B0806030902050204" charset="0"/>
              <a:ea typeface="思源黑体 CN Regular" panose="020B0500000000000000" charset="-122"/>
              <a:cs typeface="Impact" panose="020B08060309020502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4796155" y="2545715"/>
            <a:ext cx="534035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80000"/>
              </a:lnSpc>
            </a:pPr>
            <a:r>
              <a:rPr lang="zh-CN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大盘分析</a:t>
            </a: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，</a:t>
            </a:r>
            <a:r>
              <a:rPr lang="zh-CN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仓位应用</a:t>
            </a:r>
            <a:endParaRPr lang="zh-CN" sz="3000" b="1" dirty="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  <a:p>
            <a:pPr algn="l">
              <a:lnSpc>
                <a:spcPct val="180000"/>
              </a:lnSpc>
            </a:pPr>
            <a:endParaRPr lang="zh-CN" altLang="en-US" sz="3000" dirty="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4787900" y="3429000"/>
            <a:ext cx="53403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80000"/>
              </a:lnSpc>
            </a:pPr>
            <a:r>
              <a:rPr lang="zh-CN" altLang="en-US" sz="3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方法闭环，强于大盘</a:t>
            </a:r>
            <a:endParaRPr lang="zh-CN" altLang="en-US" sz="3000" dirty="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pitchFamily="34" charset="-122"/>
              </a:rPr>
              <a:t>PART </a:t>
            </a:r>
            <a:r>
              <a:rPr kumimoji="0" lang="zh-CN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pitchFamily="34" charset="-122"/>
              </a:rPr>
              <a:t>0</a:t>
            </a:r>
            <a:r>
              <a:rPr kumimoji="0" lang="en-US" altLang="zh-CN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pitchFamily="34" charset="-122"/>
              </a:rPr>
              <a:t>1</a:t>
            </a:r>
            <a:endParaRPr kumimoji="0" lang="en-US" altLang="zh-CN" sz="6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pitchFamily="34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2335530"/>
            <a:ext cx="9839325" cy="191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80000"/>
              </a:lnSpc>
            </a:pPr>
            <a:r>
              <a:rPr lang="zh-CN" altLang="en-US" sz="66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指数观点，等背离金叉</a:t>
            </a:r>
            <a:endParaRPr lang="zh-CN" altLang="en-US" sz="6600" b="1" dirty="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先说观点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37235"/>
            <a:ext cx="12192000" cy="567563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530225" y="3382645"/>
            <a:ext cx="9483090" cy="147637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1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，一阶段超跌反弹结束，回归资金与样本分析、个股分析</a:t>
            </a:r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2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，超跌反弹是短线：</a:t>
            </a:r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5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日线，辅助线，死叉为了结信号</a:t>
            </a:r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l"/>
            <a:r>
              <a:rPr lang="en-US" altLang="zh-CN" sz="1800">
                <a:latin typeface="Arial" panose="020B0604020202020204" pitchFamily="34" charset="0"/>
                <a:ea typeface="微软雅黑" panose="020B0503020204020204" pitchFamily="34" charset="-122"/>
              </a:rPr>
              <a:t>3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，</a:t>
            </a:r>
            <a:r>
              <a:rPr lang="zh-CN" altLang="en-US" sz="18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双针探底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反弹遇压，不如</a:t>
            </a:r>
            <a:r>
              <a:rPr lang="zh-CN" altLang="en-US" sz="18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背离金叉</a:t>
            </a:r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性价比更佳，</a:t>
            </a:r>
            <a:r>
              <a:rPr lang="zh-CN" altLang="en-US"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没有哪个底是一天完成的</a:t>
            </a:r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科创</a:t>
            </a:r>
            <a:r>
              <a:rPr lang="en-US" altLang="zh-CN" sz="42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50</a:t>
            </a:r>
            <a:r>
              <a:rPr lang="zh-CN" altLang="en-US" sz="42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二次探底中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315" y="737235"/>
            <a:ext cx="11956415" cy="567753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07315" y="4371975"/>
            <a:ext cx="4445635" cy="36830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1800">
                <a:latin typeface="Arial" panose="020B0604020202020204" pitchFamily="34" charset="0"/>
                <a:ea typeface="微软雅黑" panose="020B0503020204020204" pitchFamily="34" charset="-122"/>
              </a:rPr>
              <a:t>上一轮超跌反弹做成的，继续保持关注</a:t>
            </a:r>
            <a:endParaRPr lang="zh-CN" altLang="en-US" sz="180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4755" y="5079365"/>
            <a:ext cx="4189730" cy="117284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7643495" y="5153025"/>
            <a:ext cx="2032000" cy="36830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18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适应科技投资习惯</a:t>
            </a:r>
            <a:endParaRPr lang="zh-CN" altLang="en-US" sz="180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4110" y="843915"/>
            <a:ext cx="5723890" cy="27609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4745" y="3442335"/>
            <a:ext cx="5723255" cy="29057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15" y="843915"/>
            <a:ext cx="5763895" cy="5436870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/>
        </p:nvSpPr>
        <p:spPr>
          <a:xfrm>
            <a:off x="0" y="0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抄底有卖才有买</a:t>
            </a:r>
            <a:endParaRPr lang="zh-CN" altLang="en-US" sz="4200" spc="-200" dirty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1104265" y="2071370"/>
            <a:ext cx="31991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pitchFamily="34" charset="-122"/>
              </a:rPr>
              <a:t>PART </a:t>
            </a:r>
            <a:r>
              <a:rPr kumimoji="0" lang="zh-CN" alt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pitchFamily="34" charset="-122"/>
              </a:rPr>
              <a:t>0</a:t>
            </a:r>
            <a:r>
              <a:rPr kumimoji="0" lang="en-US" altLang="zh-CN" sz="6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思源黑体 CN Light" panose="020B0300000000000000" charset="-122"/>
                <a:ea typeface="思源黑体 CN Light" panose="020B0300000000000000" charset="-122"/>
                <a:cs typeface="思源黑体 CN Normal" panose="020B0400000000000000" pitchFamily="34" charset="-122"/>
              </a:rPr>
              <a:t>2</a:t>
            </a:r>
            <a:endParaRPr kumimoji="0" lang="en-US" altLang="zh-CN" sz="6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思源黑体 CN Light" panose="020B0300000000000000" charset="-122"/>
              <a:ea typeface="思源黑体 CN Light" panose="020B0300000000000000" charset="-122"/>
              <a:cs typeface="思源黑体 CN Normal" panose="020B0400000000000000" pitchFamily="34" charset="-122"/>
            </a:endParaRPr>
          </a:p>
        </p:txBody>
      </p:sp>
      <p:sp>
        <p:nvSpPr>
          <p:cNvPr id="14" name="文本框 13"/>
          <p:cNvSpPr txBox="1"/>
          <p:nvPr userDrawn="1"/>
        </p:nvSpPr>
        <p:spPr>
          <a:xfrm>
            <a:off x="1104265" y="2335530"/>
            <a:ext cx="9839325" cy="191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80000"/>
              </a:lnSpc>
            </a:pPr>
            <a:r>
              <a:rPr lang="zh-CN" sz="66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  <a:sym typeface="+mn-ea"/>
              </a:rPr>
              <a:t>大盘分析，仓位应用</a:t>
            </a:r>
            <a:endParaRPr lang="zh-CN" sz="6600" b="1" dirty="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 userDrawn="1"/>
        </p:nvSpPr>
        <p:spPr>
          <a:xfrm>
            <a:off x="0" y="0"/>
            <a:ext cx="12192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2025</a:t>
            </a:r>
            <a:r>
              <a:rPr lang="zh-CN" altLang="en-US" sz="36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年</a:t>
            </a:r>
            <a:r>
              <a:rPr lang="en-US" altLang="zh-CN" sz="36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9</a:t>
            </a:r>
            <a:r>
              <a:rPr lang="zh-CN" altLang="en-US" sz="36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月</a:t>
            </a:r>
            <a:r>
              <a:rPr lang="en-US" altLang="zh-CN" sz="36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2</a:t>
            </a:r>
            <a:r>
              <a:rPr lang="zh-CN" altLang="en-US" sz="36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日</a:t>
            </a:r>
            <a:r>
              <a:rPr lang="zh-CN" altLang="en-US" sz="36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为什么要减仓？</a:t>
            </a:r>
            <a:endParaRPr lang="zh-CN" altLang="en-US" sz="3600" spc="-200" dirty="0" smtClean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7465" y="800735"/>
            <a:ext cx="9738995" cy="508508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307465" y="5989320"/>
            <a:ext cx="9739630" cy="39878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/>
            <a:r>
              <a:rPr lang="zh-CN" altLang="en-US" sz="2000" b="1">
                <a:latin typeface="Arial" panose="020B0604020202020204" pitchFamily="34" charset="0"/>
                <a:ea typeface="微软雅黑" panose="020B0503020204020204" pitchFamily="34" charset="-122"/>
              </a:rPr>
              <a:t>规避风险等于把握</a:t>
            </a:r>
            <a:r>
              <a:rPr lang="en-US" altLang="zh-CN" sz="2000" b="1">
                <a:latin typeface="Arial" panose="020B0604020202020204" pitchFamily="34" charset="0"/>
                <a:ea typeface="微软雅黑" panose="020B0503020204020204" pitchFamily="34" charset="-122"/>
              </a:rPr>
              <a:t>“</a:t>
            </a:r>
            <a:r>
              <a:rPr lang="zh-CN" altLang="en-US" sz="2000" b="1">
                <a:latin typeface="Arial" panose="020B0604020202020204" pitchFamily="34" charset="0"/>
                <a:ea typeface="微软雅黑" panose="020B0503020204020204" pitchFamily="34" charset="-122"/>
              </a:rPr>
              <a:t>机会</a:t>
            </a:r>
            <a:r>
              <a:rPr lang="en-US" altLang="zh-CN" sz="2000" b="1">
                <a:latin typeface="Arial" panose="020B0604020202020204" pitchFamily="34" charset="0"/>
                <a:ea typeface="微软雅黑" panose="020B0503020204020204" pitchFamily="34" charset="-122"/>
              </a:rPr>
              <a:t>”</a:t>
            </a:r>
            <a:r>
              <a:rPr lang="zh-CN" altLang="en-US" sz="2000" b="1">
                <a:latin typeface="Arial" panose="020B0604020202020204" pitchFamily="34" charset="0"/>
                <a:ea typeface="微软雅黑" panose="020B0503020204020204" pitchFamily="34" charset="-122"/>
              </a:rPr>
              <a:t>来的时候还有低吸的资金，减仓第一步</a:t>
            </a:r>
            <a:r>
              <a:rPr lang="en-US" altLang="zh-CN" sz="2000" b="1">
                <a:latin typeface="Arial" panose="020B0604020202020204" pitchFamily="34" charset="0"/>
                <a:ea typeface="微软雅黑" panose="020B0503020204020204" pitchFamily="34" charset="-122"/>
              </a:rPr>
              <a:t>=</a:t>
            </a:r>
            <a:r>
              <a:rPr lang="zh-CN" altLang="en-US" sz="2000" b="1">
                <a:latin typeface="Arial" panose="020B0604020202020204" pitchFamily="34" charset="0"/>
                <a:ea typeface="微软雅黑" panose="020B0503020204020204" pitchFamily="34" charset="-122"/>
              </a:rPr>
              <a:t>进入震荡时</a:t>
            </a:r>
            <a:endParaRPr lang="zh-CN" altLang="en-US" sz="2000" b="1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 userDrawn="1"/>
        </p:nvSpPr>
        <p:spPr>
          <a:xfrm>
            <a:off x="0" y="0"/>
            <a:ext cx="12192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1</a:t>
            </a:r>
            <a:r>
              <a:rPr lang="zh-CN" altLang="en-US" sz="40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月</a:t>
            </a:r>
            <a:r>
              <a:rPr lang="en-US" altLang="zh-CN" sz="40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17</a:t>
            </a:r>
            <a:r>
              <a:rPr lang="zh-CN" altLang="en-US" sz="40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</a:rPr>
              <a:t>日减仓的</a:t>
            </a:r>
            <a:r>
              <a:rPr lang="zh-CN" altLang="en-US" sz="4000" spc="-200" dirty="0" smtClean="0">
                <a:solidFill>
                  <a:schemeClr val="bg1"/>
                </a:solidFill>
                <a:uFillTx/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效果</a:t>
            </a:r>
            <a:endParaRPr lang="zh-CN" altLang="en-US" sz="4000" spc="-200" dirty="0" smtClean="0">
              <a:solidFill>
                <a:schemeClr val="bg1"/>
              </a:solidFill>
              <a:uFillTx/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170" y="737235"/>
            <a:ext cx="12020550" cy="56108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65" y="3329305"/>
            <a:ext cx="3662680" cy="218948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865" y="5518785"/>
            <a:ext cx="3662680" cy="69278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PECIAL_SOURCE" val="bdnull"/>
</p:tagLst>
</file>

<file path=ppt/tags/tag25.xml><?xml version="1.0" encoding="utf-8"?>
<p:tagLst xmlns:p="http://schemas.openxmlformats.org/presentationml/2006/main">
  <p:tag name="KSO_WM_DIAGRAM_VIRTUALLY_FRAME" val="{&quot;height&quot;:499.45,&quot;left&quot;:261.75,&quot;top&quot;:61.5,&quot;width&quot;:599.5}"/>
</p:tagLst>
</file>

<file path=ppt/tags/tag26.xml><?xml version="1.0" encoding="utf-8"?>
<p:tagLst xmlns:p="http://schemas.openxmlformats.org/presentationml/2006/main">
  <p:tag name="KSO_WM_DIAGRAM_VIRTUALLY_FRAME" val="{&quot;height&quot;:499.45,&quot;left&quot;:261.75,&quot;top&quot;:61.5,&quot;width&quot;:599.5}"/>
</p:tagLst>
</file>

<file path=ppt/tags/tag27.xml><?xml version="1.0" encoding="utf-8"?>
<p:tagLst xmlns:p="http://schemas.openxmlformats.org/presentationml/2006/main">
  <p:tag name="KSO_WM_DIAGRAM_VIRTUALLY_FRAME" val="{&quot;height&quot;:499.45,&quot;left&quot;:261.75,&quot;top&quot;:61.5,&quot;width&quot;:599.5}"/>
</p:tagLst>
</file>

<file path=ppt/tags/tag28.xml><?xml version="1.0" encoding="utf-8"?>
<p:tagLst xmlns:p="http://schemas.openxmlformats.org/presentationml/2006/main">
  <p:tag name="KSO_WM_DIAGRAM_VIRTUALLY_FRAME" val="{&quot;height&quot;:499.45,&quot;left&quot;:261.75,&quot;top&quot;:61.5,&quot;width&quot;:599.5}"/>
</p:tagLst>
</file>

<file path=ppt/tags/tag29.xml><?xml version="1.0" encoding="utf-8"?>
<p:tagLst xmlns:p="http://schemas.openxmlformats.org/presentationml/2006/main">
  <p:tag name="KSO_WM_DIAGRAM_VIRTUALLY_FRAME" val="{&quot;height&quot;:499.45,&quot;left&quot;:261.75,&quot;top&quot;:61.5,&quot;width&quot;:599.5}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DIAGRAM_VIRTUALLY_FRAME" val="{&quot;height&quot;:499.45,&quot;left&quot;:261.75,&quot;top&quot;:61.5,&quot;width&quot;:599.5}"/>
</p:tagLst>
</file>

<file path=ppt/tags/tag31.xml><?xml version="1.0" encoding="utf-8"?>
<p:tagLst xmlns:p="http://schemas.openxmlformats.org/presentationml/2006/main">
  <p:tag name="KSO_WM_DIAGRAM_VIRTUALLY_FRAME" val="{&quot;height&quot;:499.45,&quot;left&quot;:261.75,&quot;top&quot;:61.5,&quot;width&quot;:599.5}"/>
</p:tagLst>
</file>

<file path=ppt/tags/tag32.xml><?xml version="1.0" encoding="utf-8"?>
<p:tagLst xmlns:p="http://schemas.openxmlformats.org/presentationml/2006/main">
  <p:tag name="KSO_WM_DIAGRAM_VIRTUALLY_FRAME" val="{&quot;height&quot;:499.45,&quot;left&quot;:261.75,&quot;top&quot;:61.5,&quot;width&quot;:599.5}"/>
</p:tagLst>
</file>

<file path=ppt/tags/tag33.xml><?xml version="1.0" encoding="utf-8"?>
<p:tagLst xmlns:p="http://schemas.openxmlformats.org/presentationml/2006/main">
  <p:tag name="KSO_WM_DIAGRAM_VIRTUALLY_FRAME" val="{&quot;height&quot;:499.45,&quot;left&quot;:261.75,&quot;top&quot;:61.5,&quot;width&quot;:599.5}"/>
</p:tagLst>
</file>

<file path=ppt/tags/tag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MH" val="20190830150515"/>
  <p:tag name="MH_LIBRARY" val="GRAPHIC"/>
  <p:tag name="MH_TYPE" val="Other"/>
  <p:tag name="MH_ORDER" val="1"/>
</p:tagLst>
</file>

<file path=ppt/tags/tag49.xml><?xml version="1.0" encoding="utf-8"?>
<p:tagLst xmlns:p="http://schemas.openxmlformats.org/presentationml/2006/main">
  <p:tag name="MH" val="20190830150515"/>
  <p:tag name="MH_LIBRARY" val="GRAPHIC"/>
  <p:tag name="MH_TYPE" val="Other"/>
  <p:tag name="MH_ORDER" val="2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MH" val="20190830150515"/>
  <p:tag name="MH_LIBRARY" val="GRAPHIC"/>
  <p:tag name="MH_TYPE" val="Other"/>
  <p:tag name="MH_ORDER" val="3"/>
</p:tagLst>
</file>

<file path=ppt/tags/tag51.xml><?xml version="1.0" encoding="utf-8"?>
<p:tagLst xmlns:p="http://schemas.openxmlformats.org/presentationml/2006/main">
  <p:tag name="MH" val="20190830150515"/>
  <p:tag name="MH_LIBRARY" val="GRAPHIC"/>
  <p:tag name="MH_TYPE" val="Other"/>
  <p:tag name="MH_ORDER" val="4"/>
</p:tagLst>
</file>

<file path=ppt/tags/tag52.xml><?xml version="1.0" encoding="utf-8"?>
<p:tagLst xmlns:p="http://schemas.openxmlformats.org/presentationml/2006/main">
  <p:tag name="MH" val="20190830150515"/>
  <p:tag name="MH_LIBRARY" val="GRAPHIC"/>
  <p:tag name="MH_TYPE" val="Other"/>
  <p:tag name="MH_ORDER" val="5"/>
</p:tagLst>
</file>

<file path=ppt/tags/tag53.xml><?xml version="1.0" encoding="utf-8"?>
<p:tagLst xmlns:p="http://schemas.openxmlformats.org/presentationml/2006/main">
  <p:tag name="MH" val="20190830150515"/>
  <p:tag name="MH_LIBRARY" val="GRAPHIC"/>
  <p:tag name="MH_TYPE" val="SubTitle"/>
  <p:tag name="MH_ORDER" val="1"/>
</p:tagLst>
</file>

<file path=ppt/tags/tag54.xml><?xml version="1.0" encoding="utf-8"?>
<p:tagLst xmlns:p="http://schemas.openxmlformats.org/presentationml/2006/main">
  <p:tag name="MH" val="20190830150515"/>
  <p:tag name="MH_LIBRARY" val="GRAPHIC"/>
  <p:tag name="MH_TYPE" val="Title"/>
  <p:tag name="MH_ORDER" val="1"/>
</p:tagLst>
</file>

<file path=ppt/tags/tag55.xml><?xml version="1.0" encoding="utf-8"?>
<p:tagLst xmlns:p="http://schemas.openxmlformats.org/presentationml/2006/main">
  <p:tag name="MH" val="20190830150515"/>
  <p:tag name="MH_LIBRARY" val="GRAPHIC"/>
  <p:tag name="MH_TYPE" val="SubTitle"/>
  <p:tag name="MH_ORDER" val="2"/>
</p:tagLst>
</file>

<file path=ppt/tags/tag56.xml><?xml version="1.0" encoding="utf-8"?>
<p:tagLst xmlns:p="http://schemas.openxmlformats.org/presentationml/2006/main">
  <p:tag name="MH" val="20190830150515"/>
  <p:tag name="MH_LIBRARY" val="GRAPHIC"/>
  <p:tag name="MH_TYPE" val="SubTitle"/>
  <p:tag name="MH_ORDER" val="3"/>
</p:tagLst>
</file>

<file path=ppt/tags/tag57.xml><?xml version="1.0" encoding="utf-8"?>
<p:tagLst xmlns:p="http://schemas.openxmlformats.org/presentationml/2006/main">
  <p:tag name="MH" val="20190830150515"/>
  <p:tag name="MH_LIBRARY" val="GRAPHIC"/>
  <p:tag name="MH_TYPE" val="SubTitle"/>
  <p:tag name="MH_ORDER" val="4"/>
</p:tagLst>
</file>

<file path=ppt/tags/tag58.xml><?xml version="1.0" encoding="utf-8"?>
<p:tagLst xmlns:p="http://schemas.openxmlformats.org/presentationml/2006/main">
  <p:tag name="MH" val="20190830150515"/>
  <p:tag name="MH_LIBRARY" val="GRAPHIC"/>
  <p:tag name="MH_TYPE" val="SubTitle"/>
  <p:tag name="MH_ORDER" val="5"/>
</p:tagLst>
</file>

<file path=ppt/tags/tag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62.xml><?xml version="1.0" encoding="utf-8"?>
<p:tagLst xmlns:p="http://schemas.openxmlformats.org/presentationml/2006/main">
  <p:tag name="KSO_WPP_MARK_KEY" val="7fb726d2-c86b-42c1-b34d-3bbbdc299f5d"/>
  <p:tag name="RESOURCE_RECORD_KEY" val="{&quot;70&quot;:[3314671]}"/>
  <p:tag name="COMMONDATA" val="eyJoZGlkIjoiYjc1YjdlNDVhOTYwNTlmNGZhY2RiNDU0ODNiMzI1YmUifQ=="/>
  <p:tag name="commondata" val="eyJoZGlkIjoiMDRmMGE4YzIzMjcwOWQ1Y2M2ZjcxZTFkNDRmOGU4NmQ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1189</Words>
  <Application>WPS 演示</Application>
  <PresentationFormat>宽屏</PresentationFormat>
  <Paragraphs>184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18</vt:i4>
      </vt:variant>
    </vt:vector>
  </HeadingPairs>
  <TitlesOfParts>
    <vt:vector size="41" baseType="lpstr">
      <vt:lpstr>Arial</vt:lpstr>
      <vt:lpstr>宋体</vt:lpstr>
      <vt:lpstr>Wingdings</vt:lpstr>
      <vt:lpstr>微软雅黑</vt:lpstr>
      <vt:lpstr>Wingdings</vt:lpstr>
      <vt:lpstr>优设标题黑</vt:lpstr>
      <vt:lpstr>黑体</vt:lpstr>
      <vt:lpstr>微软雅黑 Light</vt:lpstr>
      <vt:lpstr>思源黑体 CN Normal</vt:lpstr>
      <vt:lpstr>思源黑体 CN Medium</vt:lpstr>
      <vt:lpstr>思源黑体 CN Light</vt:lpstr>
      <vt:lpstr>思源黑体 CN Bold</vt:lpstr>
      <vt:lpstr>思源黑体 CN Regular</vt:lpstr>
      <vt:lpstr>Impact</vt:lpstr>
      <vt:lpstr>Calibri</vt:lpstr>
      <vt:lpstr>KSOFDDF4E7ED</vt:lpstr>
      <vt:lpstr>Segoe Print</vt:lpstr>
      <vt:lpstr>KSOF954951BB</vt:lpstr>
      <vt:lpstr>Arial Unicode MS</vt:lpstr>
      <vt:lpstr>KSOF6188761F</vt:lpstr>
      <vt:lpstr>Office 主题​​</vt:lpstr>
      <vt:lpstr>1_自定义设计方案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张聪</cp:lastModifiedBy>
  <cp:revision>358</cp:revision>
  <dcterms:created xsi:type="dcterms:W3CDTF">2019-06-19T02:08:00Z</dcterms:created>
  <dcterms:modified xsi:type="dcterms:W3CDTF">2026-07-23T10:00:20Z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2052-12.1.0.28040</vt:lpwstr>
  </property>
  <property fmtid="{D5CDD505-2E9C-101B-9397-08002B2CF9AE}" pid="3" name="ICV">
    <vt:lpwstr>44C9183FFC23481289C70053040DE156_13</vt:lpwstr>
  </property>
</Properties>
</file>