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4110" r:id="rId7"/>
    <p:sldId id="4092" r:id="rId8"/>
    <p:sldId id="4120" r:id="rId9"/>
    <p:sldId id="4121" r:id="rId10"/>
    <p:sldId id="2169" r:id="rId11"/>
    <p:sldId id="4117" r:id="rId12"/>
    <p:sldId id="4114" r:id="rId13"/>
    <p:sldId id="1591" r:id="rId14"/>
    <p:sldId id="4116" r:id="rId15"/>
    <p:sldId id="3657" r:id="rId16"/>
    <p:sldId id="3510" r:id="rId17"/>
    <p:sldId id="1932" r:id="rId18"/>
    <p:sldId id="3082" r:id="rId19"/>
    <p:sldId id="3565" r:id="rId20"/>
    <p:sldId id="615" r:id="rId21"/>
    <p:sldId id="2279" r:id="rId22"/>
    <p:sldId id="4074" r:id="rId23"/>
    <p:sldId id="4075" r:id="rId24"/>
    <p:sldId id="4076" r:id="rId25"/>
    <p:sldId id="3690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4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7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2.xml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高、低控盘对比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899795"/>
            <a:ext cx="455612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5" y="899795"/>
            <a:ext cx="4912995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直接箭头连接符 11"/>
          <p:cNvCxnSpPr/>
          <p:nvPr/>
        </p:nvCxnSpPr>
        <p:spPr>
          <a:xfrm flipV="1">
            <a:off x="693420" y="5879465"/>
            <a:ext cx="1736090" cy="214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83615" y="3161665"/>
            <a:ext cx="365061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控盘低于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，游资短线属性占据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主导多以资金作为买卖标准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13375" y="2783840"/>
            <a:ext cx="3959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控盘大于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50</a:t>
            </a:r>
            <a:r>
              <a:rPr lang="en-US" altLang="zh-CN">
                <a:highlight>
                  <a:srgbClr val="FFFF00"/>
                </a:highlight>
              </a:rPr>
              <a:t>,</a:t>
            </a:r>
            <a:r>
              <a:rPr lang="zh-CN" altLang="en-US">
                <a:highlight>
                  <a:srgbClr val="FFFF00"/>
                </a:highlight>
              </a:rPr>
              <a:t>中线资金占据主导，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控盘力度大，空方子弹少，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看控盘攀升和降低作为买卖信号。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寻找市场进攻方向控盘双突破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" y="929640"/>
            <a:ext cx="6182995" cy="5561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9125" y="2134870"/>
            <a:ext cx="1891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市场进攻方向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7350" y="4945380"/>
            <a:ext cx="2925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寻找回档资金新高个股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b="13220"/>
          <a:stretch>
            <a:fillRect/>
          </a:stretch>
        </p:blipFill>
        <p:spPr>
          <a:xfrm>
            <a:off x="4947285" y="929640"/>
            <a:ext cx="3632200" cy="272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b="13220"/>
          <a:stretch>
            <a:fillRect/>
          </a:stretch>
        </p:blipFill>
        <p:spPr>
          <a:xfrm>
            <a:off x="8653145" y="929640"/>
            <a:ext cx="3354070" cy="272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285" y="3750310"/>
            <a:ext cx="3632200" cy="2759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145" y="3750310"/>
            <a:ext cx="3353435" cy="27692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旗手发力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指数新高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2025.7.23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市场突破</a:t>
            </a:r>
            <a:r>
              <a:rPr lang="en-US" altLang="zh-CN" sz="4000">
                <a:solidFill>
                  <a:srgbClr val="FF0000"/>
                </a:solidFill>
              </a:rPr>
              <a:t>3600</a:t>
            </a:r>
            <a:r>
              <a:rPr lang="zh-CN" altLang="en-US" sz="4000">
                <a:solidFill>
                  <a:srgbClr val="FF0000"/>
                </a:solidFill>
              </a:rPr>
              <a:t>点回落，题材轮动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证券、银行大市值发力，题材承压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平均股价死叉，个股回档布局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指数，强者恒强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4823"/>
          <a:stretch>
            <a:fillRect/>
          </a:stretch>
        </p:blipFill>
        <p:spPr>
          <a:xfrm>
            <a:off x="238760" y="837565"/>
            <a:ext cx="11192510" cy="5726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288790" y="3159125"/>
            <a:ext cx="1675130" cy="161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积极信号：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①熊线上移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②短线上攻上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③中线上攻上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④资金翻红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节奏：稳中求胜（夯实筹码）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870"/>
          <a:stretch>
            <a:fillRect/>
          </a:stretch>
        </p:blipFill>
        <p:spPr>
          <a:xfrm>
            <a:off x="218440" y="1029970"/>
            <a:ext cx="6499860" cy="4667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908165" y="3623310"/>
            <a:ext cx="498475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①指数方面：</a:t>
            </a:r>
            <a:r>
              <a:rPr lang="zh-CN" altLang="en-US" sz="2000"/>
              <a:t>金融起头，冷门权重补涨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②题材方面：</a:t>
            </a:r>
            <a:r>
              <a:rPr lang="en-US" altLang="zh-CN" sz="2000"/>
              <a:t>50-150</a:t>
            </a:r>
            <a:r>
              <a:rPr lang="zh-CN" altLang="en-US" sz="2000"/>
              <a:t>控盘股上行</a:t>
            </a:r>
            <a:endParaRPr lang="zh-CN" altLang="en-US" sz="2000"/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FF0000"/>
                </a:solidFill>
              </a:rPr>
              <a:t>③消息面：</a:t>
            </a:r>
            <a:r>
              <a:rPr lang="zh-CN" altLang="en-US" sz="2000"/>
              <a:t>雅下水电站扰动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805" y="1029970"/>
            <a:ext cx="3267075" cy="1866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今天：死叉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喇叭口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雅下分歧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11247120" cy="52844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4090" y="53797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（来源</a:t>
            </a:r>
            <a:r>
              <a:rPr lang="en-US" altLang="zh-CN">
                <a:highlight>
                  <a:srgbClr val="FFFF00"/>
                </a:highlight>
              </a:rPr>
              <a:t>7.23</a:t>
            </a:r>
            <a:r>
              <a:rPr lang="zh-CN" altLang="en-US">
                <a:highlight>
                  <a:srgbClr val="FFFF00"/>
                </a:highlight>
              </a:rPr>
              <a:t>财经螺蛳粉圈子）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810" y="1602740"/>
            <a:ext cx="3359150" cy="20415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热点行业：聚焦控盘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" y="832485"/>
            <a:ext cx="5297805" cy="2974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05" y="882015"/>
            <a:ext cx="4005580" cy="3348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790" y="2661920"/>
            <a:ext cx="3662045" cy="3682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30" y="4068445"/>
            <a:ext cx="6149975" cy="2382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663190" y="44907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炒作情绪攀升（但是不健康）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近期案例解析（光伏）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21730" y="2557145"/>
            <a:ext cx="406400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大单：</a:t>
            </a:r>
            <a:r>
              <a:rPr lang="zh-CN" altLang="en-US"/>
              <a:t>突破平台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accent4">
                    <a:lumMod val="75000"/>
                  </a:schemeClr>
                </a:solidFill>
              </a:rPr>
              <a:t>控盘：</a:t>
            </a:r>
            <a:r>
              <a:rPr lang="zh-CN" altLang="en-US"/>
              <a:t>大于</a:t>
            </a:r>
            <a:r>
              <a:rPr lang="en-US" altLang="zh-CN"/>
              <a:t>50</a:t>
            </a:r>
            <a:r>
              <a:rPr lang="zh-CN" altLang="en-US"/>
              <a:t>相对稳定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</a:rPr>
              <a:t>捕捞季节：</a:t>
            </a:r>
            <a:r>
              <a:rPr lang="zh-CN" altLang="en-US"/>
              <a:t>最好是无背离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业绩：</a:t>
            </a:r>
            <a:r>
              <a:rPr lang="zh-CN" altLang="en-US"/>
              <a:t>红色或者紫色</a:t>
            </a:r>
            <a:endParaRPr lang="zh-CN" altLang="en-US"/>
          </a:p>
        </p:txBody>
      </p:sp>
      <p:pic>
        <p:nvPicPr>
          <p:cNvPr id="9" name="图片 8" descr="主线淘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3933190"/>
            <a:ext cx="5347970" cy="1983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34200" y="5995035"/>
            <a:ext cx="2950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</a:t>
            </a:r>
            <a:r>
              <a:rPr lang="en-US" altLang="zh-CN"/>
              <a:t>150</a:t>
            </a:r>
            <a:r>
              <a:rPr lang="zh-CN" altLang="en-US"/>
              <a:t>块订阅一个月）</a:t>
            </a:r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264795" y="875665"/>
            <a:ext cx="5559425" cy="5652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730" y="925195"/>
            <a:ext cx="5345430" cy="13506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WPS 演示</Application>
  <PresentationFormat>宽屏</PresentationFormat>
  <Paragraphs>139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969</cp:revision>
  <dcterms:created xsi:type="dcterms:W3CDTF">2019-06-19T02:08:00Z</dcterms:created>
  <dcterms:modified xsi:type="dcterms:W3CDTF">2025-07-24T00:56:37Z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