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4110" r:id="rId7"/>
    <p:sldId id="4092" r:id="rId8"/>
    <p:sldId id="4120" r:id="rId9"/>
    <p:sldId id="4121" r:id="rId10"/>
    <p:sldId id="4123" r:id="rId11"/>
    <p:sldId id="2169" r:id="rId12"/>
    <p:sldId id="4117" r:id="rId13"/>
    <p:sldId id="4114" r:id="rId14"/>
    <p:sldId id="1591" r:id="rId15"/>
    <p:sldId id="4124" r:id="rId16"/>
    <p:sldId id="4116" r:id="rId17"/>
    <p:sldId id="4122" r:id="rId18"/>
    <p:sldId id="3657" r:id="rId19"/>
    <p:sldId id="3510" r:id="rId20"/>
    <p:sldId id="1932" r:id="rId21"/>
    <p:sldId id="3082" r:id="rId22"/>
    <p:sldId id="3565" r:id="rId23"/>
    <p:sldId id="615" r:id="rId24"/>
    <p:sldId id="2279" r:id="rId25"/>
    <p:sldId id="3690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近期案例解析（光伏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稀土）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245" y="3489325"/>
            <a:ext cx="284988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2"/>
          <a:srcRect l="30194" t="7711" r="12891" b="12394"/>
          <a:stretch>
            <a:fillRect/>
          </a:stretch>
        </p:blipFill>
        <p:spPr>
          <a:xfrm>
            <a:off x="260350" y="4859020"/>
            <a:ext cx="3132455" cy="16306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86125" y="6059805"/>
            <a:ext cx="5116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（</a:t>
            </a:r>
            <a:r>
              <a:rPr lang="en-US" altLang="zh-CN">
                <a:solidFill>
                  <a:srgbClr val="FF0000"/>
                </a:solidFill>
              </a:rPr>
              <a:t>150</a:t>
            </a:r>
            <a:r>
              <a:rPr lang="zh-CN" altLang="en-US">
                <a:solidFill>
                  <a:srgbClr val="FF0000"/>
                </a:solidFill>
              </a:rPr>
              <a:t>元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月，</a:t>
            </a:r>
            <a:r>
              <a:rPr lang="en-US" altLang="zh-CN">
                <a:solidFill>
                  <a:srgbClr val="FF0000"/>
                </a:solidFill>
              </a:rPr>
              <a:t>  </a:t>
            </a:r>
            <a:r>
              <a:rPr lang="zh-CN" altLang="en-US">
                <a:solidFill>
                  <a:srgbClr val="FF0000"/>
                </a:solidFill>
              </a:rPr>
              <a:t>季度版送中报策略）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36612"/>
          <a:stretch>
            <a:fillRect/>
          </a:stretch>
        </p:blipFill>
        <p:spPr>
          <a:xfrm>
            <a:off x="168275" y="828675"/>
            <a:ext cx="3601085" cy="2600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7992745" y="828675"/>
            <a:ext cx="3935095" cy="4666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160" y="828675"/>
            <a:ext cx="3686810" cy="46672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高、低控盘对比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899795"/>
            <a:ext cx="455612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5" y="899795"/>
            <a:ext cx="491299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直接箭头连接符 11"/>
          <p:cNvCxnSpPr/>
          <p:nvPr/>
        </p:nvCxnSpPr>
        <p:spPr>
          <a:xfrm flipV="1">
            <a:off x="693420" y="5879465"/>
            <a:ext cx="1736090" cy="214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3615" y="3161665"/>
            <a:ext cx="365061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控盘低于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，游资短线属性占据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主导多以资金作为买卖标准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13375" y="2783840"/>
            <a:ext cx="3959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控盘大于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en-US" altLang="zh-CN">
                <a:highlight>
                  <a:srgbClr val="FFFF00"/>
                </a:highlight>
              </a:rPr>
              <a:t>,</a:t>
            </a:r>
            <a:r>
              <a:rPr lang="zh-CN" altLang="en-US">
                <a:highlight>
                  <a:srgbClr val="FFFF00"/>
                </a:highlight>
              </a:rPr>
              <a:t>中线资金占据主导，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控盘力度大，空方子弹少，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看控盘攀升和降低作为买卖信号。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3+2_17533484136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寻找市场进攻方向控盘双突破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929640"/>
            <a:ext cx="6182995" cy="5561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9125" y="2134870"/>
            <a:ext cx="1891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市场进攻方向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350" y="4945380"/>
            <a:ext cx="2925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寻找回档资金新高个股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b="13220"/>
          <a:stretch>
            <a:fillRect/>
          </a:stretch>
        </p:blipFill>
        <p:spPr>
          <a:xfrm>
            <a:off x="4947285" y="929640"/>
            <a:ext cx="3632200" cy="272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b="13220"/>
          <a:stretch>
            <a:fillRect/>
          </a:stretch>
        </p:blipFill>
        <p:spPr>
          <a:xfrm>
            <a:off x="8653145" y="929640"/>
            <a:ext cx="3354070" cy="272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285" y="3750310"/>
            <a:ext cx="3632200" cy="275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145" y="3750310"/>
            <a:ext cx="3353435" cy="2769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资金新高板块选择突破（军工）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951230"/>
            <a:ext cx="4808855" cy="525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440" y="951230"/>
            <a:ext cx="3502025" cy="3609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170" y="1638935"/>
            <a:ext cx="3583940" cy="4108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330825" y="46977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补涨类（无控盘首次熊上）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05495" y="5887720"/>
            <a:ext cx="2945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双突破类（控盘</a:t>
            </a:r>
            <a:r>
              <a:rPr lang="en-US" altLang="zh-CN">
                <a:highlight>
                  <a:srgbClr val="FFFF00"/>
                </a:highlight>
              </a:rPr>
              <a:t>50-150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量价反包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再创新高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2025.7.24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图片_1753348381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750" y="101727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市场突破</a:t>
            </a:r>
            <a:r>
              <a:rPr lang="en-US" altLang="zh-CN" sz="4000">
                <a:solidFill>
                  <a:srgbClr val="FF0000"/>
                </a:solidFill>
              </a:rPr>
              <a:t>3600</a:t>
            </a:r>
            <a:r>
              <a:rPr lang="zh-CN" altLang="en-US" sz="4000">
                <a:solidFill>
                  <a:srgbClr val="FF0000"/>
                </a:solidFill>
              </a:rPr>
              <a:t>点回落，题材轮动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证券、银行大市值发力，题材承压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平均股价死叉，个股回档布局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指数，强者恒强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4823"/>
          <a:stretch>
            <a:fillRect/>
          </a:stretch>
        </p:blipFill>
        <p:spPr>
          <a:xfrm>
            <a:off x="238760" y="837565"/>
            <a:ext cx="11192510" cy="5726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288790" y="3159125"/>
            <a:ext cx="1675130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积极信号：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①熊线上移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②短线上攻上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③中线上攻上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④资金翻红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节奏：稳中求胜（夯实筹码）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870"/>
          <a:stretch>
            <a:fillRect/>
          </a:stretch>
        </p:blipFill>
        <p:spPr>
          <a:xfrm>
            <a:off x="218440" y="1029970"/>
            <a:ext cx="6499860" cy="4667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908165" y="3623310"/>
            <a:ext cx="498475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①指数方面：</a:t>
            </a:r>
            <a:r>
              <a:rPr lang="zh-CN" altLang="en-US" sz="2000"/>
              <a:t>金融起头，冷门权重补涨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②题材方面：</a:t>
            </a:r>
            <a:r>
              <a:rPr lang="en-US" altLang="zh-CN" sz="2000"/>
              <a:t>50-150</a:t>
            </a:r>
            <a:r>
              <a:rPr lang="zh-CN" altLang="en-US" sz="2000"/>
              <a:t>控盘股上行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③消息面：</a:t>
            </a:r>
            <a:r>
              <a:rPr lang="zh-CN" altLang="en-US" sz="2000"/>
              <a:t>雅下、海南、基孔肯雅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1029970"/>
            <a:ext cx="3267075" cy="1866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指数维稳，消化抛盘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r="16339"/>
          <a:stretch>
            <a:fillRect/>
          </a:stretch>
        </p:blipFill>
        <p:spPr>
          <a:xfrm>
            <a:off x="148590" y="869950"/>
            <a:ext cx="4620260" cy="2859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676400" y="2300605"/>
            <a:ext cx="3022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每次急跌都被拉起来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意志不坚定筹码被洗出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指数进一步控盘，强者恒强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rcRect l="21247" t="5895" b="45225"/>
          <a:stretch>
            <a:fillRect/>
          </a:stretch>
        </p:blipFill>
        <p:spPr>
          <a:xfrm>
            <a:off x="5222875" y="869950"/>
            <a:ext cx="4810760" cy="2859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685915" y="2234565"/>
            <a:ext cx="22313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证券里面的活跃股拉升的周期开始逐渐缩短，有望加速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3949700"/>
            <a:ext cx="4620895" cy="2460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585470" y="5342255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警惕：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部分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银行类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个股牛线下移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相应板块适当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  <a:sym typeface="+mn-ea"/>
              </a:rPr>
              <a:t>考虑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收缩仓位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875" y="3949700"/>
            <a:ext cx="4810760" cy="2459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205855" y="4923790"/>
            <a:ext cx="33978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警惕：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PCB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等科技类高位有承压分歧，板块适当考虑收缩仓位。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182225" y="2077085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持：</a:t>
            </a:r>
            <a:r>
              <a:rPr lang="zh-CN" altLang="en-US"/>
              <a:t>指数、证券</a:t>
            </a:r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减：</a:t>
            </a:r>
            <a:r>
              <a:rPr lang="zh-CN" altLang="en-US"/>
              <a:t>银行</a:t>
            </a:r>
            <a:r>
              <a:rPr lang="en-US" altLang="zh-CN"/>
              <a:t> PCB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热点股波段难度比趋势股高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946785"/>
            <a:ext cx="3380740" cy="3952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055" y="946785"/>
            <a:ext cx="3653790" cy="3952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60095" y="5192395"/>
            <a:ext cx="11064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板块多为阴包阳</a:t>
            </a:r>
            <a:r>
              <a:rPr lang="en-US" altLang="zh-CN">
                <a:solidFill>
                  <a:srgbClr val="FF0000"/>
                </a:solidFill>
              </a:rPr>
              <a:t>                                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板块多为阳包阴</a:t>
            </a:r>
            <a:r>
              <a:rPr lang="en-US" altLang="zh-CN">
                <a:solidFill>
                  <a:srgbClr val="FF0000"/>
                </a:solidFill>
              </a:rPr>
              <a:t>                                   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趋势股沿着熊线慢牛走强</a:t>
            </a:r>
            <a:r>
              <a:rPr lang="en-US" altLang="zh-CN">
                <a:solidFill>
                  <a:srgbClr val="0029DA"/>
                </a:solidFill>
              </a:rPr>
              <a:t>       </a:t>
            </a:r>
            <a:endParaRPr lang="en-US" altLang="zh-CN">
              <a:solidFill>
                <a:srgbClr val="0029DA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610" y="946150"/>
            <a:ext cx="4370070" cy="3952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933700" y="5962015"/>
            <a:ext cx="6298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总结：</a:t>
            </a:r>
            <a:r>
              <a:rPr lang="en-US" altLang="zh-CN"/>
              <a:t>5</a:t>
            </a:r>
            <a:r>
              <a:rPr lang="zh-CN" altLang="en-US"/>
              <a:t>控盘</a:t>
            </a:r>
            <a:r>
              <a:rPr lang="en-US" altLang="zh-CN"/>
              <a:t> +2</a:t>
            </a:r>
            <a:r>
              <a:rPr lang="zh-CN" altLang="en-US"/>
              <a:t>短线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热点行业：聚焦控盘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" y="832485"/>
            <a:ext cx="5297805" cy="2974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05" y="882015"/>
            <a:ext cx="4005580" cy="3348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790" y="2661920"/>
            <a:ext cx="3662045" cy="3682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30" y="4068445"/>
            <a:ext cx="6149975" cy="2382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663190" y="4490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炒作情绪攀升（但是不健康）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1167</Words>
  <Application>WPS 演示</Application>
  <PresentationFormat>宽屏</PresentationFormat>
  <Paragraphs>168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971</cp:revision>
  <dcterms:created xsi:type="dcterms:W3CDTF">2019-06-19T02:08:00Z</dcterms:created>
  <dcterms:modified xsi:type="dcterms:W3CDTF">2025-07-24T09:26:42Z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