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21"/>
  </p:notesMasterIdLst>
  <p:sldIdLst>
    <p:sldId id="280" r:id="rId5"/>
    <p:sldId id="383" r:id="rId6"/>
    <p:sldId id="266" r:id="rId7"/>
    <p:sldId id="267" r:id="rId8"/>
    <p:sldId id="269" r:id="rId9"/>
    <p:sldId id="420" r:id="rId10"/>
    <p:sldId id="463" r:id="rId11"/>
    <p:sldId id="483" r:id="rId12"/>
    <p:sldId id="428" r:id="rId13"/>
    <p:sldId id="433" r:id="rId14"/>
    <p:sldId id="491" r:id="rId15"/>
    <p:sldId id="421" r:id="rId16"/>
    <p:sldId id="464" r:id="rId17"/>
    <p:sldId id="494" r:id="rId18"/>
    <p:sldId id="492" r:id="rId19"/>
    <p:sldId id="271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2EA8"/>
    <a:srgbClr val="132AAC"/>
    <a:srgbClr val="7399DC"/>
    <a:srgbClr val="C50001"/>
    <a:srgbClr val="C60101"/>
    <a:srgbClr val="915C09"/>
    <a:srgbClr val="FFFFF5"/>
    <a:srgbClr val="D10300"/>
    <a:srgbClr val="C3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660" y="90"/>
      </p:cViewPr>
      <p:guideLst>
        <p:guide orient="horz" pos="211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235" y="182880"/>
            <a:ext cx="1594898" cy="360000"/>
          </a:xfrm>
          <a:prstGeom prst="rect">
            <a:avLst/>
          </a:prstGeom>
        </p:spPr>
      </p:pic>
      <p:pic>
        <p:nvPicPr>
          <p:cNvPr id="2" name="图片 1" descr="//192.168.10.86/素材/营销策划/7.课程/炒股进阶班课程项目/2024年/2024年6月/1920_1080.png1920_108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目录页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80" name="文本框 79"/>
          <p:cNvSpPr txBox="1"/>
          <p:nvPr userDrawn="1"/>
        </p:nvSpPr>
        <p:spPr>
          <a:xfrm>
            <a:off x="937260" y="2353945"/>
            <a:ext cx="2008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</a:rPr>
              <a:t>目录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优设标题黑" panose="00000500000000000000" charset="-122"/>
              <a:ea typeface="优设标题黑" panose="00000500000000000000" charset="-122"/>
              <a:cs typeface="优设标题黑" panose="00000500000000000000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82345" y="3213100"/>
            <a:ext cx="2658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CATALOGUE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等腰三角形 6"/>
          <p:cNvSpPr/>
          <p:nvPr userDrawn="1"/>
        </p:nvSpPr>
        <p:spPr>
          <a:xfrm rot="5400000">
            <a:off x="286131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3110865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>
            <a:off x="336042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sp>
        <p:nvSpPr>
          <p:cNvPr id="11" name="等腰三角形 10"/>
          <p:cNvSpPr/>
          <p:nvPr userDrawn="1"/>
        </p:nvSpPr>
        <p:spPr>
          <a:xfrm rot="5400000">
            <a:off x="4345305" y="2675890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 userDrawn="1"/>
        </p:nvSpPr>
        <p:spPr>
          <a:xfrm rot="5400000">
            <a:off x="4592320" y="26714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 userDrawn="1"/>
        </p:nvSpPr>
        <p:spPr>
          <a:xfrm rot="5400000">
            <a:off x="4843780" y="268287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1203960" y="4286250"/>
            <a:ext cx="8296275" cy="0"/>
          </a:xfrm>
          <a:prstGeom prst="line">
            <a:avLst/>
          </a:prstGeom>
          <a:ln w="22225">
            <a:gradFill>
              <a:gsLst>
                <a:gs pos="0">
                  <a:srgbClr val="132AAC"/>
                </a:gs>
                <a:gs pos="47000">
                  <a:srgbClr val="7399DC"/>
                </a:gs>
                <a:gs pos="100000">
                  <a:srgbClr val="0A2EA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介绍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635" y="6582410"/>
            <a:ext cx="12192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经传多赢资深顾问：王延龙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丨执业编号：A1120615060002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风险提示：观点基于软件数据和理论模型分析，仅供参考，不构成投资建议，股市有风险，投资需谨慎。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//192.168.10.86/素材/营销策划/7.课程/炒股进阶班课程项目/2024年/2024年6月/总海报1080.png总海报108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尾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2128520" y="323088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0" name="图片 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19.xml"/><Relationship Id="rId15" Type="http://schemas.openxmlformats.org/officeDocument/2006/relationships/tags" Target="../tags/tag18.xml"/><Relationship Id="rId14" Type="http://schemas.openxmlformats.org/officeDocument/2006/relationships/tags" Target="../tags/tag17.xml"/><Relationship Id="rId13" Type="http://schemas.openxmlformats.org/officeDocument/2006/relationships/tags" Target="../tags/tag16.xml"/><Relationship Id="rId12" Type="http://schemas.openxmlformats.org/officeDocument/2006/relationships/tags" Target="../tags/tag1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0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1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3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36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7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8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2.xml"/><Relationship Id="rId2" Type="http://schemas.openxmlformats.org/officeDocument/2006/relationships/image" Target="../media/image11.png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5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7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8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-1905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十日埋伏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8610" y="960755"/>
            <a:ext cx="9969230" cy="540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-1905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八月注意雷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1905" y="1014095"/>
            <a:ext cx="7882758" cy="540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4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2469515"/>
            <a:ext cx="9839325" cy="191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操作细节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1250" y="883920"/>
            <a:ext cx="9969230" cy="5400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162425" y="153035"/>
            <a:ext cx="3738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chemeClr val="bg2"/>
                </a:solidFill>
              </a:rPr>
              <a:t>阶段性主线板块加分项</a:t>
            </a:r>
            <a:endParaRPr lang="zh-CN" altLang="en-US" sz="2800" b="1">
              <a:solidFill>
                <a:schemeClr val="bg2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6b942d2b48cac11423c3fdf990c75552364ff401d98f-GMvmb6_fw12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880" y="2085975"/>
            <a:ext cx="2499995" cy="193738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520815" y="2673985"/>
            <a:ext cx="1863725" cy="5988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000" b="1">
                <a:sym typeface="+mn-ea"/>
              </a:rPr>
              <a:t>上门安装</a:t>
            </a:r>
            <a:endParaRPr lang="zh-CN" altLang="en-US" sz="2000" b="1">
              <a:sym typeface="+mn-ea"/>
            </a:endParaRPr>
          </a:p>
          <a:p>
            <a:pPr algn="ctr"/>
            <a:r>
              <a:rPr lang="zh-CN" altLang="en-US" sz="2000" b="1">
                <a:sym typeface="+mn-ea"/>
              </a:rPr>
              <a:t>整机三年质保</a:t>
            </a:r>
            <a:endParaRPr lang="zh-CN" altLang="en-US" sz="2000" b="1"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猎手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/>
        </p:nvSpPr>
        <p:spPr>
          <a:xfrm>
            <a:off x="3894455" y="3560445"/>
            <a:ext cx="124587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王延龙</a:t>
            </a:r>
            <a:endParaRPr lang="zh-CN" altLang="en-US" sz="25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5249545" y="3629660"/>
            <a:ext cx="27089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执业编号:A1120615060002</a:t>
            </a:r>
            <a:endParaRPr lang="zh-CN" altLang="en-US" sz="16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938655" y="4160520"/>
            <a:ext cx="5998210" cy="1443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10000"/>
              </a:lnSpc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10多年行业从业经验，擅长把握市场节奏和筹码理论，以及热点跟踪及板块分析和龙头晋级、淘汰、卡位等细节判断。推崇趋势跟踪论，主张躲避风险为第一，获取利润是第二。是盈利模式《钝化转势法》、《分金弱转强》、《一眼看高点》等创始人。对投资者心理的操作过程解剖，深受广大股民用户的认可。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74190" y="1546860"/>
            <a:ext cx="6845300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7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财报潜伏</a:t>
            </a:r>
            <a:r>
              <a:rPr lang="en-US" altLang="zh-CN" sz="7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2</a:t>
            </a:r>
            <a:endParaRPr lang="en-US" altLang="zh-CN" sz="72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1205230" y="3541395"/>
            <a:ext cx="252285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7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27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sz="2600">
              <a:solidFill>
                <a:srgbClr val="915C09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5" name="图片 4" descr="wa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056880" y="617220"/>
            <a:ext cx="3632200" cy="57232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4225" y="1081405"/>
            <a:ext cx="6927850" cy="714375"/>
          </a:xfrm>
          <a:prstGeom prst="rect">
            <a:avLst/>
          </a:prstGeom>
        </p:spPr>
      </p:pic>
      <p:pic>
        <p:nvPicPr>
          <p:cNvPr id="36" name="图片 35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0025" y="1965960"/>
            <a:ext cx="6927850" cy="714375"/>
          </a:xfrm>
          <a:prstGeom prst="rect">
            <a:avLst/>
          </a:prstGeom>
        </p:spPr>
      </p:pic>
      <p:pic>
        <p:nvPicPr>
          <p:cNvPr id="37" name="图片 36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4225" y="2850515"/>
            <a:ext cx="6927850" cy="714375"/>
          </a:xfrm>
          <a:prstGeom prst="rect">
            <a:avLst/>
          </a:prstGeom>
        </p:spPr>
      </p:pic>
      <p:pic>
        <p:nvPicPr>
          <p:cNvPr id="38" name="图片 37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0025" y="3735070"/>
            <a:ext cx="6927850" cy="7143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78705" y="86423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大盘分析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149725" y="78105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0 1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86225" y="254762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0 3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86225" y="166433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0 2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86225" y="345249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0 4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78705" y="174752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中报和预告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78705" y="263080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操作逻辑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78705" y="353568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个股操作细节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01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大盘分析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大盘分析</a:t>
            </a:r>
            <a:endParaRPr lang="zh-CN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300" y="915035"/>
            <a:ext cx="9969230" cy="540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2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76655" y="2640330"/>
            <a:ext cx="9839325" cy="191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中报和预告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关于预告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1115" y="1235710"/>
            <a:ext cx="7391400" cy="34575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6585" y="5348605"/>
            <a:ext cx="6533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延伸：一季报</a:t>
            </a:r>
            <a:r>
              <a:rPr lang="en-US" altLang="zh-CN"/>
              <a:t>4.15</a:t>
            </a:r>
            <a:r>
              <a:rPr lang="zh-CN" altLang="en-US"/>
              <a:t>日；三季报</a:t>
            </a:r>
            <a:r>
              <a:rPr lang="en-US" altLang="zh-CN"/>
              <a:t>10.15</a:t>
            </a:r>
            <a:r>
              <a:rPr lang="zh-CN" altLang="en-US"/>
              <a:t>日；年报</a:t>
            </a:r>
            <a:r>
              <a:rPr lang="en-US" altLang="zh-CN"/>
              <a:t>1.31</a:t>
            </a:r>
            <a:r>
              <a:rPr lang="zh-CN" altLang="en-US"/>
              <a:t>日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关于中报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71315" y="1357630"/>
            <a:ext cx="653351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4.30</a:t>
            </a:r>
            <a:r>
              <a:rPr lang="zh-CN" altLang="en-US"/>
              <a:t>日年报和一季报的最后披露日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8.31</a:t>
            </a:r>
            <a:r>
              <a:rPr lang="zh-CN" altLang="en-US"/>
              <a:t>日中报的最后披露日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10.31</a:t>
            </a:r>
            <a:r>
              <a:rPr lang="zh-CN" altLang="en-US"/>
              <a:t>日三季报的最后披露日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6495" y="3559175"/>
            <a:ext cx="3190875" cy="24860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550660" y="4656455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八月业绩披露月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3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操作逻辑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374</Words>
  <Application>WPS 演示</Application>
  <PresentationFormat>宽屏</PresentationFormat>
  <Paragraphs>67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Wingdings</vt:lpstr>
      <vt:lpstr>优设标题黑</vt:lpstr>
      <vt:lpstr>微软雅黑 Light</vt:lpstr>
      <vt:lpstr>思源黑体 CN Medium</vt:lpstr>
      <vt:lpstr>思源黑体 CN Normal</vt:lpstr>
      <vt:lpstr>思源黑体 CN Light</vt:lpstr>
      <vt:lpstr>思源黑体 CN Bold</vt:lpstr>
      <vt:lpstr>思源黑体 CN Regular</vt:lpstr>
      <vt:lpstr>Impact</vt:lpstr>
      <vt:lpstr>Arial Unicode MS</vt:lpstr>
      <vt:lpstr>Calibri</vt:lpstr>
      <vt:lpstr>Lucida Sans Unicode</vt:lpstr>
      <vt:lpstr>黑体</vt:lpstr>
      <vt:lpstr>Office 主题​​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武</cp:lastModifiedBy>
  <cp:revision>294</cp:revision>
  <dcterms:created xsi:type="dcterms:W3CDTF">2019-06-19T02:08:00Z</dcterms:created>
  <dcterms:modified xsi:type="dcterms:W3CDTF">2025-07-27T08:52:36Z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244ACA2EB60840989A6E7AD0DF89266E</vt:lpwstr>
  </property>
</Properties>
</file>