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0"/>
  </p:notesMasterIdLst>
  <p:handoutMasterIdLst>
    <p:handoutMasterId r:id="rId31"/>
  </p:handoutMasterIdLst>
  <p:sldIdLst>
    <p:sldId id="263" r:id="rId4"/>
    <p:sldId id="271" r:id="rId5"/>
    <p:sldId id="296" r:id="rId6"/>
    <p:sldId id="4110" r:id="rId7"/>
    <p:sldId id="4127" r:id="rId8"/>
    <p:sldId id="4124" r:id="rId9"/>
    <p:sldId id="4128" r:id="rId10"/>
    <p:sldId id="4120" r:id="rId11"/>
    <p:sldId id="4130" r:id="rId12"/>
    <p:sldId id="4129" r:id="rId13"/>
    <p:sldId id="4125" r:id="rId14"/>
    <p:sldId id="4123" r:id="rId15"/>
    <p:sldId id="4114" r:id="rId16"/>
    <p:sldId id="1591" r:id="rId17"/>
    <p:sldId id="4132" r:id="rId18"/>
    <p:sldId id="4122" r:id="rId19"/>
    <p:sldId id="4131" r:id="rId20"/>
    <p:sldId id="3657" r:id="rId21"/>
    <p:sldId id="3510" r:id="rId22"/>
    <p:sldId id="1932" r:id="rId23"/>
    <p:sldId id="3082" r:id="rId24"/>
    <p:sldId id="3565" r:id="rId25"/>
    <p:sldId id="615" r:id="rId26"/>
    <p:sldId id="2279" r:id="rId27"/>
    <p:sldId id="3690" r:id="rId28"/>
    <p:sldId id="270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5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注意高标的分化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 descr="c8de519f03523715dab06ffc37cae8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35"/>
            <a:ext cx="6378575" cy="4455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30" y="4873625"/>
            <a:ext cx="3474720" cy="1264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10" y="838835"/>
            <a:ext cx="5380990" cy="3829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5"/>
          <a:srcRect l="30194" t="7711" r="12891" b="12394"/>
          <a:stretch>
            <a:fillRect/>
          </a:stretch>
        </p:blipFill>
        <p:spPr>
          <a:xfrm>
            <a:off x="2738120" y="2613660"/>
            <a:ext cx="3385820" cy="1762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30605" y="5770245"/>
            <a:ext cx="5347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（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150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元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月，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 7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月季度版送中报策略），最后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天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近期案例解析（东数西算）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245" y="3489325"/>
            <a:ext cx="284988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rcRect l="30194" t="7711" r="12891" b="12394"/>
          <a:stretch>
            <a:fillRect/>
          </a:stretch>
        </p:blipFill>
        <p:spPr>
          <a:xfrm>
            <a:off x="260350" y="4859020"/>
            <a:ext cx="3132455" cy="1630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286125" y="6059805"/>
            <a:ext cx="5116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</a:t>
            </a:r>
            <a:r>
              <a:rPr lang="en-US" altLang="zh-CN">
                <a:solidFill>
                  <a:srgbClr val="FF0000"/>
                </a:solidFill>
              </a:rPr>
              <a:t>150</a:t>
            </a:r>
            <a:r>
              <a:rPr lang="zh-CN" altLang="en-US">
                <a:solidFill>
                  <a:srgbClr val="FF0000"/>
                </a:solidFill>
              </a:rPr>
              <a:t>元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月，</a:t>
            </a:r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季度版送中报策略）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32449"/>
          <a:stretch>
            <a:fillRect/>
          </a:stretch>
        </p:blipFill>
        <p:spPr>
          <a:xfrm>
            <a:off x="66040" y="838835"/>
            <a:ext cx="3597910" cy="1901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280" y="892810"/>
            <a:ext cx="4159250" cy="4138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450" y="1383665"/>
            <a:ext cx="4098290" cy="3921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066030" y="5118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（走强）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6665" y="5375275"/>
            <a:ext cx="1438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</a:rPr>
              <a:t>（走弱）</a:t>
            </a:r>
            <a:endParaRPr lang="zh-CN" altLang="en-US">
              <a:solidFill>
                <a:srgbClr val="0029DA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热点股波段难度比趋势股高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435" y="5192395"/>
            <a:ext cx="1106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板块多为阴包阳</a:t>
            </a:r>
            <a:r>
              <a:rPr lang="en-US" altLang="zh-CN">
                <a:solidFill>
                  <a:srgbClr val="FF0000"/>
                </a:solidFill>
              </a:rPr>
              <a:t>                              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板块多为大阳后阴跌</a:t>
            </a:r>
            <a:r>
              <a:rPr lang="en-US" altLang="zh-CN">
                <a:solidFill>
                  <a:srgbClr val="FF0000"/>
                </a:solidFill>
              </a:rPr>
              <a:t>                                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趋势股沿着熊线慢牛走强</a:t>
            </a:r>
            <a:r>
              <a:rPr lang="en-US" altLang="zh-CN">
                <a:solidFill>
                  <a:srgbClr val="0029DA"/>
                </a:solidFill>
              </a:rPr>
              <a:t>       </a:t>
            </a:r>
            <a:endParaRPr lang="en-US" altLang="zh-CN">
              <a:solidFill>
                <a:srgbClr val="0029DA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10" y="946150"/>
            <a:ext cx="4370070" cy="3952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581910" y="6019800"/>
            <a:ext cx="6298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F315F3"/>
                </a:solidFill>
              </a:rPr>
              <a:t>总结：</a:t>
            </a:r>
            <a:r>
              <a:rPr lang="en-US" altLang="zh-CN">
                <a:solidFill>
                  <a:srgbClr val="F315F3"/>
                </a:solidFill>
              </a:rPr>
              <a:t>5</a:t>
            </a:r>
            <a:r>
              <a:rPr lang="zh-CN" altLang="en-US">
                <a:solidFill>
                  <a:srgbClr val="F315F3"/>
                </a:solidFill>
              </a:rPr>
              <a:t>控盘</a:t>
            </a:r>
            <a:r>
              <a:rPr lang="en-US" altLang="zh-CN">
                <a:solidFill>
                  <a:srgbClr val="F315F3"/>
                </a:solidFill>
              </a:rPr>
              <a:t> +2</a:t>
            </a:r>
            <a:r>
              <a:rPr lang="zh-CN" altLang="en-US">
                <a:solidFill>
                  <a:srgbClr val="F315F3"/>
                </a:solidFill>
              </a:rPr>
              <a:t>短线（有分歧的股要减）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46785"/>
            <a:ext cx="3321685" cy="3952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15" y="927735"/>
            <a:ext cx="3089910" cy="39712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高、低控盘对比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899795"/>
            <a:ext cx="455612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899795"/>
            <a:ext cx="491299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 flipV="1">
            <a:off x="693420" y="5879465"/>
            <a:ext cx="1736090" cy="214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3615" y="3161665"/>
            <a:ext cx="36506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控盘低于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，游资短线属性占据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主导多以资金作为买卖标准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13375" y="2783840"/>
            <a:ext cx="395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控盘大于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en-US" altLang="zh-CN">
                <a:highlight>
                  <a:srgbClr val="FFFF00"/>
                </a:highlight>
              </a:rPr>
              <a:t>,</a:t>
            </a:r>
            <a:r>
              <a:rPr lang="zh-CN" altLang="en-US">
                <a:highlight>
                  <a:srgbClr val="FFFF00"/>
                </a:highlight>
              </a:rPr>
              <a:t>中线资金占据主导，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控盘力度大，空方子弹少，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看控盘攀升和降低作为买卖信号。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图片_17539474278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突然的错杀：寻找仙人指路（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4573"/>
          <a:stretch>
            <a:fillRect/>
          </a:stretch>
        </p:blipFill>
        <p:spPr>
          <a:xfrm>
            <a:off x="59055" y="819785"/>
            <a:ext cx="4568825" cy="5499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55" y="984250"/>
            <a:ext cx="3597910" cy="3392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20" y="984250"/>
            <a:ext cx="3677920" cy="3777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0" y="3749675"/>
            <a:ext cx="3924935" cy="2719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突然的错杀：寻找仙人指路（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7.31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946140" y="786130"/>
            <a:ext cx="4587875" cy="2731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t="4946" r="29989" b="5614"/>
          <a:stretch>
            <a:fillRect/>
          </a:stretch>
        </p:blipFill>
        <p:spPr>
          <a:xfrm>
            <a:off x="155575" y="727710"/>
            <a:ext cx="5711825" cy="3318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t="4099"/>
          <a:stretch>
            <a:fillRect/>
          </a:stretch>
        </p:blipFill>
        <p:spPr>
          <a:xfrm>
            <a:off x="4563110" y="3429000"/>
            <a:ext cx="4437380" cy="3089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多空激战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2025.7.31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题 拷贝_1753947441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750" y="101727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市场到前期高点出现获利盘涌出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80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博傻阶段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七月高标跌停，分化开启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八月行情展望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70470" y="1536700"/>
            <a:ext cx="4621530" cy="4385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看点：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①考验去年十月</a:t>
            </a:r>
            <a:r>
              <a:rPr lang="zh-CN" altLang="en-US">
                <a:solidFill>
                  <a:srgbClr val="E123DA"/>
                </a:solidFill>
              </a:rPr>
              <a:t>高点</a:t>
            </a:r>
            <a:r>
              <a:rPr lang="en-US" altLang="zh-CN">
                <a:solidFill>
                  <a:srgbClr val="E123DA"/>
                </a:solidFill>
              </a:rPr>
              <a:t>3674</a:t>
            </a:r>
            <a:r>
              <a:rPr lang="zh-CN" altLang="en-US"/>
              <a:t>。</a:t>
            </a:r>
            <a:endParaRPr lang="en-US" altLang="zh-CN"/>
          </a:p>
          <a:p>
            <a:r>
              <a:rPr lang="zh-CN" altLang="en-US"/>
              <a:t>②存在</a:t>
            </a:r>
            <a:r>
              <a:rPr lang="zh-CN" altLang="en-US">
                <a:solidFill>
                  <a:srgbClr val="0029DA"/>
                </a:solidFill>
              </a:rPr>
              <a:t>周线死叉潮</a:t>
            </a:r>
            <a:r>
              <a:rPr lang="zh-CN" altLang="en-US"/>
              <a:t>（去弱留强）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中线上攻</a:t>
            </a:r>
            <a:r>
              <a:rPr lang="en-US" altLang="zh-CN">
                <a:solidFill>
                  <a:srgbClr val="FFC000"/>
                </a:solidFill>
              </a:rPr>
              <a:t>80</a:t>
            </a:r>
            <a:r>
              <a:rPr lang="zh-CN" altLang="en-US"/>
              <a:t>对资金考验加大（易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/>
              <a:t>)</a:t>
            </a:r>
            <a:endParaRPr lang="en-US" altLang="zh-CN"/>
          </a:p>
          <a:p>
            <a:r>
              <a:rPr lang="zh-CN" altLang="en-US"/>
              <a:t>④涨高题材面临</a:t>
            </a:r>
            <a:r>
              <a:rPr lang="zh-CN" altLang="en-US">
                <a:solidFill>
                  <a:srgbClr val="F315F3"/>
                </a:solidFill>
              </a:rPr>
              <a:t>业绩披露</a:t>
            </a:r>
            <a:r>
              <a:rPr lang="zh-CN" altLang="en-US"/>
              <a:t>，高标易套现。</a:t>
            </a:r>
            <a:endParaRPr lang="zh-CN" altLang="en-US"/>
          </a:p>
          <a:p>
            <a:endParaRPr lang="zh-CN" altLang="en-US" sz="1600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震荡中注意分歧信号减仓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①上引线</a:t>
            </a:r>
            <a:endParaRPr lang="zh-CN" altLang="en-US"/>
          </a:p>
          <a:p>
            <a:r>
              <a:rPr lang="zh-CN" altLang="en-US"/>
              <a:t>②筹码松动</a:t>
            </a:r>
            <a:endParaRPr lang="zh-CN" altLang="en-US"/>
          </a:p>
          <a:p>
            <a:r>
              <a:rPr lang="zh-CN" altLang="en-US"/>
              <a:t>③流动资金翻绿</a:t>
            </a:r>
            <a:endParaRPr lang="zh-CN" altLang="en-US"/>
          </a:p>
          <a:p>
            <a:r>
              <a:rPr lang="zh-CN" altLang="en-US"/>
              <a:t>④控盘降低</a:t>
            </a:r>
            <a:endParaRPr lang="zh-CN" altLang="en-US"/>
          </a:p>
          <a:p>
            <a:r>
              <a:rPr lang="zh-CN" altLang="en-US"/>
              <a:t>⑤捕捞季节背离</a:t>
            </a:r>
            <a:endParaRPr lang="zh-CN" altLang="en-US"/>
          </a:p>
          <a:p>
            <a:r>
              <a:rPr lang="zh-CN" altLang="en-US"/>
              <a:t>⑥</a:t>
            </a:r>
            <a:r>
              <a:rPr lang="en-US" altLang="zh-CN"/>
              <a:t>L2</a:t>
            </a:r>
            <a:r>
              <a:rPr lang="zh-CN" altLang="en-US"/>
              <a:t>蓝色大卖单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 descr="强弱个股的对比"/>
          <p:cNvPicPr>
            <a:picLocks noChangeAspect="1"/>
          </p:cNvPicPr>
          <p:nvPr/>
        </p:nvPicPr>
        <p:blipFill>
          <a:blip r:embed="rId2"/>
          <a:srcRect t="17606" r="18106" b="8810"/>
          <a:stretch>
            <a:fillRect/>
          </a:stretch>
        </p:blipFill>
        <p:spPr>
          <a:xfrm>
            <a:off x="0" y="1029970"/>
            <a:ext cx="7480300" cy="5231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指数，多周期共振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1036955"/>
            <a:ext cx="3920490" cy="1974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" y="3234690"/>
            <a:ext cx="3971925" cy="3035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55" y="887730"/>
            <a:ext cx="3747770" cy="2346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321675" y="2701290"/>
            <a:ext cx="3279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大周期依旧是金叉，八月注意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周线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金叉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周</a:t>
            </a:r>
            <a:r>
              <a:rPr lang="zh-CN" altLang="en-US">
                <a:highlight>
                  <a:srgbClr val="FFFF00"/>
                </a:highlight>
              </a:rPr>
              <a:t>后易死叉。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255" y="3353435"/>
            <a:ext cx="3696970" cy="2927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" y="965835"/>
            <a:ext cx="10309225" cy="5541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指数，历史高点，多空交战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1465" y="3564255"/>
            <a:ext cx="355981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由上涨转为震荡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震荡思路（去弱留强）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周线死叉个股的表现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 descr="经典卖出形态"/>
          <p:cNvPicPr>
            <a:picLocks noChangeAspect="1"/>
          </p:cNvPicPr>
          <p:nvPr/>
        </p:nvPicPr>
        <p:blipFill>
          <a:blip r:embed="rId2"/>
          <a:srcRect t="13362" b="12615"/>
          <a:stretch>
            <a:fillRect/>
          </a:stretch>
        </p:blipFill>
        <p:spPr>
          <a:xfrm>
            <a:off x="153035" y="980440"/>
            <a:ext cx="7044690" cy="40913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2645" y="5283835"/>
            <a:ext cx="4510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①无控盘，低控盘，假控盘，要小心盘弱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25" y="980440"/>
            <a:ext cx="3963670" cy="413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594600" y="5287645"/>
            <a:ext cx="449326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②控盘类个股则因为空方子弹少再次突破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（看控盘方向决定去留）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，注意拐点信号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" y="891540"/>
            <a:ext cx="5529580" cy="4101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0" y="891540"/>
            <a:ext cx="3859530" cy="2364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9845675" y="2034540"/>
            <a:ext cx="225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①高位阴包阳大卖单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765" y="3379470"/>
            <a:ext cx="3858895" cy="3116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845675" y="4739005"/>
            <a:ext cx="228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②触角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筹码松动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WPS 演示</Application>
  <PresentationFormat>宽屏</PresentationFormat>
  <Paragraphs>175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981</cp:revision>
  <dcterms:created xsi:type="dcterms:W3CDTF">2019-06-19T02:08:00Z</dcterms:created>
  <dcterms:modified xsi:type="dcterms:W3CDTF">2025-07-31T09:47:54Z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