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4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35" r:id="rId3"/>
    <p:sldId id="586" r:id="rId4"/>
    <p:sldId id="633" r:id="rId6"/>
    <p:sldId id="602" r:id="rId7"/>
    <p:sldId id="634" r:id="rId8"/>
    <p:sldId id="629" r:id="rId9"/>
    <p:sldId id="638" r:id="rId10"/>
    <p:sldId id="637" r:id="rId11"/>
    <p:sldId id="630" r:id="rId12"/>
    <p:sldId id="639" r:id="rId13"/>
    <p:sldId id="636" r:id="rId14"/>
    <p:sldId id="635" r:id="rId15"/>
    <p:sldId id="631" r:id="rId16"/>
    <p:sldId id="640" r:id="rId17"/>
    <p:sldId id="272" r:id="rId18"/>
    <p:sldId id="641" r:id="rId19"/>
    <p:sldId id="642" r:id="rId20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778" userDrawn="1">
          <p15:clr>
            <a:srgbClr val="A4A3A4"/>
          </p15:clr>
        </p15:guide>
        <p15:guide id="3" pos="485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0" clrIdx="0"/>
  <p:cmAuthor id="2" name="幸全" initials="幸全" lastIdx="0" clrIdx="1"/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ED1"/>
    <a:srgbClr val="B34500"/>
    <a:srgbClr val="FFBF75"/>
    <a:srgbClr val="FFD483"/>
    <a:srgbClr val="FFEFCE"/>
    <a:srgbClr val="FFD585"/>
    <a:srgbClr val="FFEFCF"/>
    <a:srgbClr val="FFEFCD"/>
    <a:srgbClr val="FFD983"/>
    <a:srgbClr val="E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93"/>
        <p:guide pos="3778"/>
        <p:guide pos="4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44.xml"/><Relationship Id="rId26" Type="http://schemas.openxmlformats.org/officeDocument/2006/relationships/customXml" Target="../customXml/item1.xml"/><Relationship Id="rId25" Type="http://schemas.openxmlformats.org/officeDocument/2006/relationships/customXmlProps" Target="../customXml/itemProps43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image" Target="../media/image5.png"/><Relationship Id="rId11" Type="http://schemas.openxmlformats.org/officeDocument/2006/relationships/image" Target="../media/image4.jpe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14.png"/><Relationship Id="rId7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tags" Target="../tags/tag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12" name="图片 11" descr="介绍页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80415"/>
            <a:ext cx="12192000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397625"/>
            <a:ext cx="1113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经传多赢资深投顾：方建伟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0012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A2025062200022x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1430"/>
            <a:ext cx="12192000" cy="5156835"/>
          </a:xfrm>
          <a:prstGeom prst="rect">
            <a:avLst/>
          </a:prstGeom>
        </p:spPr>
      </p:pic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80415"/>
            <a:ext cx="12192000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397625"/>
            <a:ext cx="1113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经传多赢资深投顾：方建伟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0012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A2025062200022x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1430"/>
            <a:ext cx="12192000" cy="51568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5" name="图片 4" descr="PPT内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635" y="65443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经传多赢资深投顾：叶译枫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                                                                 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2400300" y="6421120"/>
            <a:ext cx="27120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A1120624100003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A20250618009513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经传多赢资深投顾：方建伟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309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00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12)观点基于软件数据和理论模型分析，仅供参考，不构成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ce4bdb768f5b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7607935" y="6416040"/>
            <a:ext cx="4113530" cy="306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74D93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经过我们的努力 · 把知识与财富传递到您的手中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74D93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 descr="00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6180" y="179070"/>
            <a:ext cx="1383030" cy="300355"/>
          </a:xfrm>
          <a:prstGeom prst="rect">
            <a:avLst/>
          </a:prstGeom>
        </p:spPr>
      </p:pic>
      <p:sp>
        <p:nvSpPr>
          <p:cNvPr id="13" name="文本占位符 7"/>
          <p:cNvSpPr>
            <a:spLocks noGrp="1"/>
          </p:cNvSpPr>
          <p:nvPr userDrawn="1"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rgbClr val="4E60D4"/>
                    </a:gs>
                    <a:gs pos="0">
                      <a:srgbClr val="5825C7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 userDrawn="1"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spcBef>
                <a:spcPts val="500"/>
              </a:spcBef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1179830" y="1266190"/>
            <a:ext cx="9764378" cy="0"/>
            <a:chOff x="1179830" y="1653540"/>
            <a:chExt cx="9764378" cy="0"/>
          </a:xfrm>
        </p:grpSpPr>
        <p:cxnSp>
          <p:nvCxnSpPr>
            <p:cNvPr id="16" name="直接连接符 15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5825C7"/>
                  </a:gs>
                  <a:gs pos="100000">
                    <a:srgbClr val="0B5B9F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5825C7"/>
                  </a:gs>
                  <a:gs pos="100000">
                    <a:srgbClr val="0B5B9F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 userDrawn="1"/>
        </p:nvSpPr>
        <p:spPr>
          <a:xfrm>
            <a:off x="579755" y="6446281"/>
            <a:ext cx="64484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000" dirty="0">
                <a:solidFill>
                  <a:srgbClr val="073A6D"/>
                </a:solidFill>
              </a:rPr>
              <a:t>风险提示：观点基于软件数据和理论模型分析，仅供参考，不构成买卖建议，股市有风险，投资需谨慎。</a:t>
            </a:r>
            <a:endParaRPr lang="zh-CN" altLang="en-US" sz="1000" dirty="0">
              <a:solidFill>
                <a:srgbClr val="073A6D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5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6.xml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8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9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1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4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译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6525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形态与</a:t>
            </a:r>
            <a:r>
              <a:rPr lang="zh-CN" altLang="en-US" sz="2800" b="1">
                <a:solidFill>
                  <a:schemeClr val="bg1"/>
                </a:solidFill>
              </a:rPr>
              <a:t>技术面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174750" y="802640"/>
            <a:ext cx="3002280" cy="609600"/>
          </a:xfrm>
        </p:spPr>
        <p:txBody>
          <a:bodyPr/>
          <a:lstStyle/>
          <a:p>
            <a:pPr marL="0" indent="0" algn="l">
              <a:buClrTx/>
              <a:buSzTx/>
              <a:buNone/>
            </a:pPr>
            <a:r>
              <a:rPr lang="zh-CN" altLang="en-US" sz="1800" dirty="0"/>
              <a:t>控盘度</a:t>
            </a:r>
            <a:r>
              <a:rPr lang="zh-CN" altLang="en-US" sz="1800" dirty="0"/>
              <a:t>小技巧</a:t>
            </a:r>
            <a:endParaRPr lang="zh-CN" altLang="en-US" sz="1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165" y="1306830"/>
            <a:ext cx="2534285" cy="5061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4231640" y="1306830"/>
            <a:ext cx="5235575" cy="3818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占位符 2"/>
          <p:cNvSpPr>
            <a:spLocks noGrp="1"/>
          </p:cNvSpPr>
          <p:nvPr/>
        </p:nvSpPr>
        <p:spPr>
          <a:xfrm>
            <a:off x="3396615" y="5213985"/>
            <a:ext cx="7432040" cy="7791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pc="0">
                <a:solidFill>
                  <a:schemeClr val="tx1"/>
                </a:solidFill>
                <a:latin typeface="+mn-lt"/>
                <a:ea typeface="+mn-ea"/>
              </a:rPr>
              <a:t>有控盘不一定是主升浪，但是没有控盘</a:t>
            </a:r>
            <a:r>
              <a:rPr lang="en-US" altLang="zh-CN" spc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zh-CN" altLang="en-US" spc="0">
                <a:solidFill>
                  <a:schemeClr val="tx1"/>
                </a:solidFill>
                <a:latin typeface="+mn-lt"/>
                <a:ea typeface="+mn-ea"/>
              </a:rPr>
              <a:t>一定不是</a:t>
            </a:r>
            <a:r>
              <a:rPr lang="zh-CN" altLang="en-US" spc="0">
                <a:solidFill>
                  <a:schemeClr val="tx1"/>
                </a:solidFill>
                <a:latin typeface="+mn-lt"/>
                <a:ea typeface="+mn-ea"/>
              </a:rPr>
              <a:t>主升浪</a:t>
            </a:r>
            <a:endParaRPr lang="zh-CN" altLang="en-US" spc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6525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形态与</a:t>
            </a:r>
            <a:r>
              <a:rPr lang="zh-CN" altLang="en-US" sz="2800" b="1">
                <a:solidFill>
                  <a:schemeClr val="bg1"/>
                </a:solidFill>
              </a:rPr>
              <a:t>技术面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54330" y="938530"/>
            <a:ext cx="10968990" cy="772795"/>
          </a:xfrm>
        </p:spPr>
        <p:txBody>
          <a:bodyPr/>
          <a:lstStyle/>
          <a:p>
            <a:pPr marL="0" indent="0" algn="l">
              <a:buClrTx/>
              <a:buSzTx/>
              <a:buNone/>
            </a:pPr>
            <a:r>
              <a:rPr lang="zh-CN" altLang="en-US" sz="1800" dirty="0"/>
              <a:t>进阶战法二：双紫</a:t>
            </a:r>
            <a:r>
              <a:rPr lang="zh-CN" altLang="en-US" sz="1800" dirty="0"/>
              <a:t>战法</a:t>
            </a:r>
            <a:endParaRPr lang="zh-CN" altLang="en-US" sz="1800" dirty="0"/>
          </a:p>
        </p:txBody>
      </p:sp>
      <p:grpSp>
        <p:nvGrpSpPr>
          <p:cNvPr id="7" name="组合 6"/>
          <p:cNvGrpSpPr/>
          <p:nvPr/>
        </p:nvGrpSpPr>
        <p:grpSpPr>
          <a:xfrm>
            <a:off x="8022590" y="2025015"/>
            <a:ext cx="3574415" cy="3788410"/>
            <a:chOff x="3819080" y="3247104"/>
            <a:chExt cx="4056321" cy="904541"/>
          </a:xfrm>
        </p:grpSpPr>
        <p:sp>
          <p:nvSpPr>
            <p:cNvPr id="8" name="矩形: 圆角 7"/>
            <p:cNvSpPr/>
            <p:nvPr/>
          </p:nvSpPr>
          <p:spPr>
            <a:xfrm>
              <a:off x="3819080" y="3247104"/>
              <a:ext cx="4056321" cy="904541"/>
            </a:xfrm>
            <a:prstGeom prst="roundRect">
              <a:avLst>
                <a:gd name="adj" fmla="val 146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文本占位符 2"/>
            <p:cNvSpPr txBox="1"/>
            <p:nvPr/>
          </p:nvSpPr>
          <p:spPr>
            <a:xfrm>
              <a:off x="3940863" y="3311247"/>
              <a:ext cx="3812754" cy="77650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13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+mj-lt"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505" y="1781810"/>
            <a:ext cx="7299325" cy="4050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119745" y="2085975"/>
            <a:ext cx="3441065" cy="3851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双紫抢筹信号</a:t>
            </a:r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①主力状态紫柱，游资介入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②主力动向紫柱，大单扫货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买点：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①双紫信号出现当天为建仓信号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②双紫回档3天左右，不跌破蓝线，以蓝线上移/捕捞季节金叉为买入信号</a:t>
            </a:r>
            <a:b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③跌破蓝线出S点后，迅速反包出现红色B点为买入信号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卖点：</a:t>
            </a:r>
            <a:b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高位蓝线走平/</a:t>
            </a:r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跌破蓝线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为减仓信号，跌破智能辅助线止损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谨慎追涨，多做回档，宁缺毋滥！</a:t>
            </a:r>
            <a:endParaRPr lang="zh-CN" altLang="en-US" sz="1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指标如何</a:t>
            </a: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选股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6525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标题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195" y="731520"/>
            <a:ext cx="2278380" cy="5572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11081"/>
          <a:stretch>
            <a:fillRect/>
          </a:stretch>
        </p:blipFill>
        <p:spPr>
          <a:xfrm>
            <a:off x="3787140" y="731520"/>
            <a:ext cx="6318250" cy="56457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6525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方法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案例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回溯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1934"/>
          <a:stretch>
            <a:fillRect/>
          </a:stretch>
        </p:blipFill>
        <p:spPr>
          <a:xfrm>
            <a:off x="350520" y="1398905"/>
            <a:ext cx="4141470" cy="3812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7888"/>
          <a:stretch>
            <a:fillRect/>
          </a:stretch>
        </p:blipFill>
        <p:spPr>
          <a:xfrm>
            <a:off x="4234815" y="1518285"/>
            <a:ext cx="3722370" cy="3821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565" y="1398905"/>
            <a:ext cx="3660140" cy="3970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占位符 2"/>
          <p:cNvSpPr>
            <a:spLocks noGrp="1"/>
          </p:cNvSpPr>
          <p:nvPr/>
        </p:nvSpPr>
        <p:spPr>
          <a:xfrm>
            <a:off x="1213485" y="5759450"/>
            <a:ext cx="9765665" cy="51689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u="sng" spc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过去战绩不代表未来的收益   案例只做教学，不做推荐，股市有风险投资需谨慎</a:t>
            </a:r>
            <a:endParaRPr lang="zh-CN" altLang="en-US" u="sng" spc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升级选股王1_1783328752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猎手社群横版_17833317596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78200" y="189039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64000" y="277495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78200" y="365950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32680" y="167322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收评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0200" y="159004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40200" y="33566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40200" y="24733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32680" y="25565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形态与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技术指标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32680" y="34397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指标如何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选股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</a:t>
            </a: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收评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425" y="136525"/>
            <a:ext cx="11612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大盘</a:t>
            </a:r>
            <a:r>
              <a:rPr lang="zh-CN" altLang="en-US" sz="2800" b="1">
                <a:solidFill>
                  <a:schemeClr val="bg1"/>
                </a:solidFill>
              </a:rPr>
              <a:t>分析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936625"/>
            <a:ext cx="6148705" cy="3737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11505" y="4805680"/>
            <a:ext cx="6096000" cy="1421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ym typeface="+mn-ea"/>
              </a:rPr>
              <a:t>①各大指数陆续进入到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u="sng">
                <a:solidFill>
                  <a:schemeClr val="bg2">
                    <a:lumMod val="65000"/>
                  </a:schemeClr>
                </a:solidFill>
                <a:highlight>
                  <a:srgbClr val="FFFF00"/>
                </a:highlight>
                <a:sym typeface="+mn-ea"/>
              </a:rPr>
              <a:t>灰色</a:t>
            </a:r>
            <a:r>
              <a:rPr lang="en-US" altLang="zh-CN" u="sng">
                <a:solidFill>
                  <a:schemeClr val="bg2">
                    <a:lumMod val="65000"/>
                  </a:schemeClr>
                </a:solidFill>
                <a:highlight>
                  <a:srgbClr val="FFFF00"/>
                </a:highlight>
                <a:sym typeface="+mn-ea"/>
              </a:rPr>
              <a:t>S</a:t>
            </a:r>
            <a:r>
              <a:rPr lang="zh-CN" altLang="en-US" u="sng">
                <a:solidFill>
                  <a:schemeClr val="bg2">
                    <a:lumMod val="65000"/>
                  </a:schemeClr>
                </a:solidFill>
                <a:highlight>
                  <a:srgbClr val="FFFF00"/>
                </a:highlight>
                <a:sym typeface="+mn-ea"/>
              </a:rPr>
              <a:t>点区域</a:t>
            </a:r>
            <a:br>
              <a:rPr lang="zh-CN" altLang="en-US" u="sng">
                <a:solidFill>
                  <a:schemeClr val="bg2">
                    <a:lumMod val="65000"/>
                  </a:schemeClr>
                </a:solidFill>
                <a:sym typeface="+mn-ea"/>
              </a:rPr>
            </a:br>
            <a:r>
              <a:rPr lang="zh-CN" altLang="en-US">
                <a:sym typeface="+mn-ea"/>
              </a:rPr>
              <a:t>②市场正在做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sym typeface="+mn-ea"/>
              </a:rPr>
              <a:t>中报业绩筛选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，</a:t>
            </a:r>
            <a:r>
              <a:rPr lang="zh-CN" altLang="en-US">
                <a:sym typeface="+mn-ea"/>
              </a:rPr>
              <a:t>科技</a:t>
            </a:r>
            <a:r>
              <a:rPr lang="zh-CN" altLang="en-US">
                <a:sym typeface="+mn-ea"/>
              </a:rPr>
              <a:t>仍是主线。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③成交量维持再</a:t>
            </a:r>
            <a:r>
              <a:rPr lang="en-US" altLang="zh-CN">
                <a:sym typeface="+mn-ea"/>
              </a:rPr>
              <a:t> 3</a:t>
            </a:r>
            <a:r>
              <a:rPr lang="zh-CN" altLang="en-US">
                <a:sym typeface="+mn-ea"/>
              </a:rPr>
              <a:t>万亿（</a:t>
            </a:r>
            <a:r>
              <a:rPr lang="zh-CN" altLang="en-US">
                <a:sym typeface="+mn-ea"/>
              </a:rPr>
              <a:t>上月是</a:t>
            </a:r>
            <a:r>
              <a:rPr lang="en-US" altLang="zh-CN">
                <a:sym typeface="+mn-ea"/>
              </a:rPr>
              <a:t>3.5</a:t>
            </a:r>
            <a:r>
              <a:rPr lang="zh-CN" altLang="en-US">
                <a:sym typeface="+mn-ea"/>
              </a:rPr>
              <a:t>万亿）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880" y="936625"/>
            <a:ext cx="4855210" cy="4791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形态与</a:t>
            </a: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技术指标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6525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指标</a:t>
            </a:r>
            <a:r>
              <a:rPr lang="zh-CN" altLang="en-US" sz="2800" b="1">
                <a:solidFill>
                  <a:schemeClr val="bg1"/>
                </a:solidFill>
              </a:rPr>
              <a:t>用法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7665" y="899795"/>
            <a:ext cx="5728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【站在月球看地球，</a:t>
            </a:r>
            <a:r>
              <a:rPr lang="en-US" altLang="zh-CN"/>
              <a:t> </a:t>
            </a:r>
            <a:r>
              <a:rPr lang="zh-CN" altLang="en-US"/>
              <a:t>站在大视角看软件</a:t>
            </a:r>
            <a:r>
              <a:rPr lang="zh-CN" altLang="en-US"/>
              <a:t>指标】</a:t>
            </a:r>
            <a:endParaRPr lang="zh-CN" altLang="en-US"/>
          </a:p>
        </p:txBody>
      </p:sp>
      <p:pic>
        <p:nvPicPr>
          <p:cNvPr id="5" name="E657119C-6982-421D-8BA7-E74DEB70A7D9-1" descr="C:/Users/Administrator/AppData/Local/Temp/wpp.dAbKML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1895" y="1322705"/>
            <a:ext cx="3848735" cy="4685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10375" y="266636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主题猎手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28460" y="362013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滚动净利润、滚动营业收入、智能估值</a:t>
            </a:r>
            <a:r>
              <a:rPr lang="en-US" altLang="zh-CN" sz="1400" b="1">
                <a:solidFill>
                  <a:srgbClr val="FF0000"/>
                </a:solidFill>
              </a:rPr>
              <a:t> </a:t>
            </a:r>
            <a:r>
              <a:rPr lang="zh-CN" altLang="en-US" sz="1400" b="1">
                <a:solidFill>
                  <a:srgbClr val="FF0000"/>
                </a:solidFill>
              </a:rPr>
              <a:t>等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28460" y="452818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主力动向、超级单、机构席位、机构单</a:t>
            </a:r>
            <a:r>
              <a:rPr lang="en-US" altLang="zh-CN" sz="1400" b="1">
                <a:solidFill>
                  <a:srgbClr val="FF0000"/>
                </a:solidFill>
              </a:rPr>
              <a:t> </a:t>
            </a:r>
            <a:r>
              <a:rPr lang="zh-CN" altLang="en-US" sz="1400" b="1">
                <a:solidFill>
                  <a:srgbClr val="FF0000"/>
                </a:solidFill>
              </a:rPr>
              <a:t>等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28460" y="543623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活跃度、控盘度、资金状态、趋势状态</a:t>
            </a:r>
            <a:r>
              <a:rPr lang="en-US" altLang="zh-CN" sz="1400" b="1">
                <a:solidFill>
                  <a:srgbClr val="FF0000"/>
                </a:solidFill>
              </a:rPr>
              <a:t> </a:t>
            </a:r>
            <a:r>
              <a:rPr lang="zh-CN" altLang="en-US" sz="1400" b="1">
                <a:solidFill>
                  <a:srgbClr val="FF0000"/>
                </a:solidFill>
              </a:rPr>
              <a:t>买卖点</a:t>
            </a:r>
            <a:r>
              <a:rPr lang="en-US" altLang="zh-CN" sz="1400" b="1">
                <a:solidFill>
                  <a:srgbClr val="FF0000"/>
                </a:solidFill>
              </a:rPr>
              <a:t> </a:t>
            </a:r>
            <a:r>
              <a:rPr lang="zh-CN" altLang="en-US" sz="1400" b="1">
                <a:solidFill>
                  <a:srgbClr val="FF0000"/>
                </a:solidFill>
              </a:rPr>
              <a:t>等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4294967295"/>
          </p:nvPr>
        </p:nvSpPr>
        <p:spPr>
          <a:xfrm>
            <a:off x="563245" y="917575"/>
            <a:ext cx="5601970" cy="660400"/>
          </a:xfrm>
        </p:spPr>
        <p:txBody>
          <a:bodyPr/>
          <a:lstStyle/>
          <a:p>
            <a:r>
              <a:rPr lang="zh-CN" altLang="en-US" dirty="0"/>
              <a:t>明晰主力运作全流程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436880" y="6011545"/>
            <a:ext cx="11318240" cy="7791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CN" altLang="en-US" spc="0">
                <a:solidFill>
                  <a:schemeClr val="tx1"/>
                </a:solidFill>
                <a:latin typeface="+mn-lt"/>
                <a:ea typeface="+mn-ea"/>
              </a:rPr>
              <a:t>主力资金量庞大，从建仓到出货是漫长的过程，不同阶段的表现和参与方式也不一样，</a:t>
            </a:r>
            <a:r>
              <a:rPr lang="zh-CN" altLang="en-US" b="1" spc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但首先要知道这个过程</a:t>
            </a:r>
            <a:endParaRPr lang="zh-CN" altLang="en-US" b="1" spc="0">
              <a:solidFill>
                <a:schemeClr val="accent6">
                  <a:lumMod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" y="1417955"/>
            <a:ext cx="5833745" cy="400875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7063740" y="1351915"/>
            <a:ext cx="4166870" cy="2854325"/>
            <a:chOff x="3442427" y="3309365"/>
            <a:chExt cx="3690611" cy="977599"/>
          </a:xfrm>
          <a:solidFill>
            <a:schemeClr val="accent2"/>
          </a:solidFill>
        </p:grpSpPr>
        <p:sp>
          <p:nvSpPr>
            <p:cNvPr id="7" name="矩形: 圆角 6"/>
            <p:cNvSpPr/>
            <p:nvPr/>
          </p:nvSpPr>
          <p:spPr>
            <a:xfrm>
              <a:off x="3442427" y="3309365"/>
              <a:ext cx="3690611" cy="977599"/>
            </a:xfrm>
            <a:prstGeom prst="roundRect">
              <a:avLst>
                <a:gd name="adj" fmla="val 146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文本占位符 2"/>
            <p:cNvSpPr txBox="1"/>
            <p:nvPr/>
          </p:nvSpPr>
          <p:spPr>
            <a:xfrm>
              <a:off x="3519479" y="3351122"/>
              <a:ext cx="3390278" cy="9075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主力建仓：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新入主力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吸筹，短则几个月，长则一两年；表现为股价底部抬升，反复新控盘；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控盘洗筹：初步控盘后，不断</a:t>
              </a:r>
              <a:r>
                <a:rPr lang="zh-CN" altLang="en-US" sz="1400" dirty="0">
                  <a:solidFill>
                    <a:srgbClr val="FFC000"/>
                  </a:solidFill>
                </a:rPr>
                <a:t>打压洗盘</a:t>
              </a:r>
              <a:r>
                <a:rPr lang="zh-CN" altLang="en-US" sz="1400" dirty="0">
                  <a:solidFill>
                    <a:srgbClr val="FFFFFF"/>
                  </a:solidFill>
                </a:rPr>
                <a:t>，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吸</a:t>
              </a:r>
              <a:r>
                <a:rPr lang="zh-CN" altLang="en-US" sz="1400" dirty="0">
                  <a:solidFill>
                    <a:srgbClr val="FFFFFF"/>
                  </a:solidFill>
                </a:rPr>
                <a:t>收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更多筹码。打压力度大，速度快；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洗盘拉升：收集足够多</a:t>
              </a:r>
              <a:r>
                <a:rPr lang="zh-CN" altLang="en-US" sz="1400" dirty="0">
                  <a:solidFill>
                    <a:srgbClr val="FFC000"/>
                  </a:solidFill>
                </a:rPr>
                <a:t>足以影响股价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的筹码后，拉主升浪，期间依然伴随洗盘；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反弹出货：不断反弹</a:t>
              </a:r>
              <a:r>
                <a:rPr lang="zh-CN" altLang="en-US" sz="1400" dirty="0">
                  <a:solidFill>
                    <a:srgbClr val="FFC000"/>
                  </a:solidFill>
                </a:rPr>
                <a:t>诱多出货</a:t>
              </a:r>
              <a:endParaRPr lang="en-US" altLang="zh-CN" sz="1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094990" y="1417955"/>
            <a:ext cx="657225" cy="3971925"/>
          </a:xfrm>
          <a:prstGeom prst="rect">
            <a:avLst/>
          </a:prstGeom>
          <a:solidFill>
            <a:srgbClr val="C0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33145" y="1417955"/>
            <a:ext cx="2073910" cy="397192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47135" y="1417955"/>
            <a:ext cx="964565" cy="3971925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43450" y="1417955"/>
            <a:ext cx="1813560" cy="3971925"/>
          </a:xfrm>
          <a:prstGeom prst="rect">
            <a:avLst/>
          </a:prstGeom>
          <a:solidFill>
            <a:srgbClr val="00AB27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668780" y="2941955"/>
            <a:ext cx="368935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282950" y="2084070"/>
            <a:ext cx="368935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064635" y="1647190"/>
            <a:ext cx="368935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03850" y="2677795"/>
            <a:ext cx="368935" cy="365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2068195" y="2941955"/>
            <a:ext cx="661670" cy="402590"/>
          </a:xfrm>
          <a:prstGeom prst="roundRect">
            <a:avLst>
              <a:gd name="adj" fmla="val 146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吸筹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3128010" y="2520950"/>
            <a:ext cx="661670" cy="402590"/>
          </a:xfrm>
          <a:prstGeom prst="roundRect">
            <a:avLst>
              <a:gd name="adj" fmla="val 146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洗筹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3909695" y="2084070"/>
            <a:ext cx="661670" cy="402590"/>
          </a:xfrm>
          <a:prstGeom prst="roundRect">
            <a:avLst>
              <a:gd name="adj" fmla="val 146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拉升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5071745" y="3079115"/>
            <a:ext cx="998220" cy="402590"/>
          </a:xfrm>
          <a:prstGeom prst="roundRect">
            <a:avLst>
              <a:gd name="adj" fmla="val 146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反弹出货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0" y="136525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形态与</a:t>
            </a:r>
            <a:r>
              <a:rPr lang="zh-CN" altLang="en-US" sz="2800" b="1">
                <a:solidFill>
                  <a:schemeClr val="bg1"/>
                </a:solidFill>
              </a:rPr>
              <a:t>技术面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990" y="4230370"/>
            <a:ext cx="3575050" cy="1853565"/>
          </a:xfrm>
          <a:prstGeom prst="rect">
            <a:avLst/>
          </a:prstGeom>
          <a:ln>
            <a:noFill/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6525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形态与</a:t>
            </a:r>
            <a:r>
              <a:rPr lang="zh-CN" altLang="en-US" sz="2800" b="1">
                <a:solidFill>
                  <a:schemeClr val="bg1"/>
                </a:solidFill>
              </a:rPr>
              <a:t>技术面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9320" y="8750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活跃</a:t>
            </a:r>
            <a:r>
              <a:rPr lang="zh-CN" altLang="en-US"/>
              <a:t>度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1296670"/>
            <a:ext cx="3299460" cy="2030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7503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控盘</a:t>
            </a:r>
            <a:r>
              <a:rPr lang="zh-CN" altLang="en-US"/>
              <a:t>度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30" y="4008755"/>
            <a:ext cx="3300095" cy="2298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327015" y="8750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趋势</a:t>
            </a:r>
            <a:r>
              <a:rPr lang="zh-CN" altLang="en-US"/>
              <a:t>指标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65" y="1243330"/>
            <a:ext cx="3157855" cy="2056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360" y="1243330"/>
            <a:ext cx="2813050" cy="2035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320" y="4008755"/>
            <a:ext cx="3185160" cy="23425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5189855" y="3640455"/>
            <a:ext cx="2087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</a:t>
            </a:r>
            <a:r>
              <a:rPr lang="zh-CN" altLang="en-US"/>
              <a:t>状态</a:t>
            </a:r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260" y="4018280"/>
            <a:ext cx="2984500" cy="2343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8292465" y="3632835"/>
            <a:ext cx="2087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买卖点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6525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lvl="1" indent="457200" algn="ctr"/>
            <a:r>
              <a:rPr lang="zh-CN" altLang="en-US" sz="2800" b="1">
                <a:solidFill>
                  <a:schemeClr val="bg1"/>
                </a:solidFill>
              </a:rPr>
              <a:t>形态与</a:t>
            </a:r>
            <a:r>
              <a:rPr lang="zh-CN" altLang="en-US" sz="2800" b="1">
                <a:solidFill>
                  <a:schemeClr val="bg1"/>
                </a:solidFill>
              </a:rPr>
              <a:t>技术面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429895" y="1197610"/>
            <a:ext cx="10968990" cy="654050"/>
          </a:xfrm>
        </p:spPr>
        <p:txBody>
          <a:bodyPr/>
          <a:lstStyle/>
          <a:p>
            <a:pPr algn="l">
              <a:buClrTx/>
              <a:buSzTx/>
            </a:pPr>
            <a:r>
              <a:rPr lang="zh-CN" altLang="en-US" dirty="0"/>
              <a:t>进阶战法：反复洗盘进入高控盘</a:t>
            </a:r>
            <a:endParaRPr lang="zh-CN" altLang="en-US" dirty="0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1"/>
          <a:srcRect t="1514" b="1514"/>
          <a:stretch>
            <a:fillRect/>
          </a:stretch>
        </p:blipFill>
        <p:spPr>
          <a:xfrm>
            <a:off x="554990" y="1939925"/>
            <a:ext cx="7539355" cy="3569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组合 11"/>
          <p:cNvGrpSpPr/>
          <p:nvPr/>
        </p:nvGrpSpPr>
        <p:grpSpPr>
          <a:xfrm>
            <a:off x="2029514" y="4844600"/>
            <a:ext cx="2679292" cy="349141"/>
            <a:chOff x="2026339" y="5049070"/>
            <a:chExt cx="2679292" cy="349141"/>
          </a:xfrm>
        </p:grpSpPr>
        <p:sp>
          <p:nvSpPr>
            <p:cNvPr id="10" name="椭圆 9"/>
            <p:cNvSpPr/>
            <p:nvPr/>
          </p:nvSpPr>
          <p:spPr>
            <a:xfrm>
              <a:off x="2026339" y="5049070"/>
              <a:ext cx="349141" cy="3491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405591" y="5049070"/>
              <a:ext cx="349141" cy="3491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4356490" y="5049070"/>
              <a:ext cx="349141" cy="3491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334567" y="1939738"/>
            <a:ext cx="3574415" cy="2484755"/>
            <a:chOff x="3798902" y="3435093"/>
            <a:chExt cx="4056321" cy="68821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5" name="矩形: 圆角 13"/>
            <p:cNvSpPr/>
            <p:nvPr/>
          </p:nvSpPr>
          <p:spPr>
            <a:xfrm>
              <a:off x="3798902" y="3435093"/>
              <a:ext cx="4056321" cy="688211"/>
            </a:xfrm>
            <a:prstGeom prst="roundRect">
              <a:avLst>
                <a:gd name="adj" fmla="val 146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占位符 2"/>
            <p:cNvSpPr txBox="1"/>
            <p:nvPr/>
          </p:nvSpPr>
          <p:spPr>
            <a:xfrm>
              <a:off x="3798902" y="3497178"/>
              <a:ext cx="3893463" cy="610473"/>
            </a:xfrm>
            <a:prstGeom prst="rect">
              <a:avLst/>
            </a:prstGeom>
            <a:grpFill/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在半年或一年内，历经</a:t>
              </a:r>
              <a:r>
                <a:rPr lang="en-US" altLang="zh-CN" sz="1400" b="1" dirty="0">
                  <a:solidFill>
                    <a:srgbClr val="FFC000"/>
                  </a:solidFill>
                </a:rPr>
                <a:t>3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次左右新控盘洗盘后再出现的高控盘，说明主力对个股期待很高；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主力前期已经</a:t>
              </a:r>
              <a:r>
                <a:rPr lang="zh-CN" altLang="en-US" sz="1400" b="1" dirty="0">
                  <a:solidFill>
                    <a:srgbClr val="FFC000"/>
                  </a:solidFill>
                </a:rPr>
                <a:t>充分吸筹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，对筹码有很大的控制权，这样的股价走势更加持久和稳健，更值得我们参与。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19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21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22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23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24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25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26.xml><?xml version="1.0" encoding="utf-8"?>
<p:tagLst xmlns:p="http://schemas.openxmlformats.org/presentationml/2006/main">
  <p:tag name="KSO_WM_DIAGRAM_VIRTUALLY_FRAME" val="{&quot;height&quot;:365.25,&quot;left&quot;:266,&quot;top&quot;:125.2,&quot;width&quot;:599.5}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AICARD_INVALID" val="Invalid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AICARD_INVALID" val="Invalid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AICARD_INVALID" val="Invalid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AICARD_INVALID" val="Invalid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657119C-6982-421D-8BA7-E74DEB70A7D9-1">
      <extobjdata type="E657119C-6982-421D-8BA7-E74DEB70A7D9" data="ewoJIkNhdGVnb3J5IiA6ICJmbG93IiwKCSJEZWZpbml0aW9uIiA6ICJKVGRDSlRJeWNHRm5aU1V5TWlVelFTVTNRaVV5TW5CaFpHUnBibWNsTWpJbE0wRXlNQ1V5UXlVeU1tOXlhV1Z1ZEdGMGFXOXVKVEl5SlROQkpUSXljRzl5ZEhKaGFYUWxNaklsTWtNbE1qSmlZV05yWjNKdmRXNWtRMjlzYjNJbE1qSWxNMEVsTWpKMGNtRnVjM0JoY21WdWRDVXlNaVV5UXlVeU1tZHlhV1JUYVhwbEpUSXlKVE5CTVRVbE1rTWxNakozYVdSMGFDVXlNaVV6UVRFMU56Z2xNa01sTWpKemFHOTNSM0pwWkNVeU1pVXpRWFJ5ZFdVbE1rTWxNakp5YVdOb1ZHVjRkQ1V5TWlVelFYUnlkV1VsTWtNbE1qSm9aV2xuYUhRbE1qSWxNMEV4TURBd0pUZEVKVEpESlRJeVpXeGxiV1Z1ZEhNbE1qSWxNMEVsTjBJbE1qSkpSVXBHY2t4NFdYcElNVGd3TlRJekpUSXlKVE5CSlRkQ0pUSXlhV1FsTWpJbE0wRWxNakpKUlVwR2NreDRXWHBJTVRnd05USXpKVEl5SlRKREpUSXlibUZ0WlNVeU1pVXpRU1V5TW5KbFkzUmhibWRzWlNVeU1pVXlReVV5TW5ScGRHeGxKVEl5SlROQkpUSXlKVVUzSlRsR0pVRTVKVVUxSlVKRUpVRXlKVEl5SlRKREpUSXlZMkYwWldkdmNua2xNaklsTTBFbE1qSmlZWE5wWXlVeU1pVXlReVV5TW1keWIzVndKVEl5SlROQkpUSXlKVEl5SlRKREpUSXlaM0p2ZFhCT1lXMWxKVEl5SlROQmJuVnNiQ1V5UXlVeU1teHZZMnRsWkNVeU1pVXpRV1poYkhObEpUSkRKVEl5YkdsdWF5VXlNaVV6UVNVeU1pVXlNaVV5UXlVeU1tTm9hV3hrY21WdUpUSXlKVE5CSlRWQ0pUVkVKVEpESlRJeWNHRnlaVzUwSlRJeUpUTkJKVEl5SlRJeUpUSkRKVEl5Y21WemFYcGxSR2x5SlRJeUpUTkJKVFZDSlRJeWRHd2xNaklsTWtNbE1qSjBjaVV5TWlVeVF5VXlNbUp5SlRJeUpUSkRKVEl5WW13bE1qSWxNa01sTWpKc0pUSXlKVEpESlRJeWRDVXlNaVV5UXlVeU1uSWxNaklsTWtNbE1qSmlKVEl5SlRWRUpUSkRKVEl5WVhSMGNtbGlkWFJsSlRJeUpUTkJKVGRDSlRJeVkyOXVkR0ZwYm1WeUpUSXlKVE5CWm1Gc2MyVWxNa01sTWpKMmFYTnBZbXhsSlRJeUpUTkJkSEoxWlNVeVF5VXlNbkp2ZEdGMFlXSnNaU1V5TWlVelFYUnlkV1VsTWtNbE1qSnNhVzVyWVdKc1pTVXlNaVV6UVhSeWRXVWxNa01sTWpKamIyeHNZWEJ6WVdKc1pTVXlNaVV6UVdaaGJITmxKVEpESlRJeVkyOXNiR0Z3YzJWa0pUSXlKVE5CWm1Gc2MyVWxNa01sTWpKbWFYaGxaRXhwYm1zbE1qSWxNMEZtWVd4elpTVXlReVV5TW0xaGNtdGxjazltWm5ObGRDVXlNaVV6UVRVbE4wUWxNa01sTWpKa1lYUmhRWFIwY21saWRYUmxjeVV5TWlVelFTVTFRaVUzUWlVeU1tNWhiV1VsTWpJbE0wRWxNaklsUlRVbFFrRWxPRVlsUlRVbE9FWWxRamNsTWpJbE1rTWxNakowZVhCbEpUSXlKVE5CSlRJeWJuVnRZbVZ5SlRJeUpUSkRKVEl5ZG1Gc2RXVWxNaklsTTBFbE1qSWxNaklsTWtNbE1qSmpZWFJsWjI5eWVTVXlNaVV6UVNVeU1tUmxabUYxYkhRbE1qSWxNa01sTWpKcFpDVXlNaVV6UVNVeU1uWkxSM2xZYUhCSFNIVTVOelF4TnpFbE1qSWxOMFFsTWtNbE4wSWxNakp1WVcxbEpUSXlKVE5CSlRJeUpVVTFKVGt3SlRoRUpVVTNKVUUzSlVJd0pUSXlKVEpESlRJeWRIbHdaU1V5TWlVelFTVXlNbk4wY21sdVp5VXlNaVV5UXlVeU1uWmhiSFZsSlRJeUpUTkJKVEl5SlRJeUpUSkRKVEl5WTJGMFpXZHZjbmtsTWpJbE0wRWxNakprWldaaGRXeDBKVEl5SlRKREpUSXlhV1FsTWpJbE0wRWxNakpOVDFwNmJrNTRibHBNTVRNMk56YzJKVEl5SlRkRUpUSkRKVGRDSlRJeWJtRnRaU1V5TWlVelFTVXlNaVZGTmlVNE9TVTRNQ1ZGTmlVNVF5VTRPU1ZGT0NVNE1DVTROU1V5TWlVeVF5VXlNblI1Y0dVbE1qSWxNMEVsTWpKemRISnBibWNsTWpJbE1rTWxNakoyWVd4MVpTVXlNaVV6UVNVeU1pVXlNaVV5UXlVeU1tTmhkR1ZuYjNKNUpUSXlKVE5CSlRJeVpHVm1ZWFZzZENVeU1pVXlReVV5TW1sa0pUSXlKVE5CSlRJeVZFNVNiRVIzZDBkVlVURTNNakV3TXlVeU1pVTNSQ1V5UXlVM1FpVXlNbTVoYldVbE1qSWxNMEVsTWpJbFJUZ2xRa1lsT1VVbFJUWWxPRVVsUVRVbE1qSWxNa01sTWpKMGVYQmxKVEl5SlROQkpUSXliR2x1YXlVeU1pVXlReVV5TW5aaGJIVmxKVEl5SlROQkpUSXlKVEl5SlRKREpUSXlZMkYwWldkdmNua2xNaklsTTBFbE1qSmtaV1poZFd4MEpUSXlKVEpESlRJeWFXUWxNaklsTTBFbE1qSkRVVkprWkZkSWRVcEtNell5TmpFMkpUSXlKVGRFSlRKREpUZENKVEl5Ym1GdFpTVXlNaVV6UVNVeU1pVkZOQ1ZDUlNWQ1JpVkZOeVZCUXlWQ1FTVXlNaVV5UXlVeU1uUjVjR1VsTWpJbE0wRWxNakp6ZEhKcGJtY2xNaklsTWtNbE1qSjJZV3gxWlNVeU1pVXpRU1V5TWlVeU1pVXlReVV5TW1OaGRHVm5iM0o1SlRJeUpUTkJKVEl5WkdWbVlYVnNkQ1V5TWlVeVF5VXlNbWxrSlRJeUpUTkJKVEl5VjFSTldtNW1XbEpLVURBNU5qVXdOaVV5TWlVM1JDVTFSQ1V5UXlVeU1uQnliM0J6SlRJeUpUTkJKVGRDSlRJeWVDVXlNaVV6UVRReE15VXlReVV5TW5rbE1qSWxNMEV5TWpBbE1rTWxNakozSlRJeUpUTkJNek13SlRKREpUSXlhQ1V5TWlVelFUVTRKVEpESlRJeWVtbHVaR1Y0SlRJeUpUTkJNU1V5UXlVeU1tRnVaMnhsSlRJeUpUTkJNQ1UzUkNVeVF5VXlNbk5vWVhCbFUzUjViR1VsTWpJbE0wRWxOMElsTWpKaGJIQm9ZU1V5TWlVelFURWxOMFFsTWtNbE1qSnNhVzVsVTNSNWJHVWxNaklsTTBFbE4wSWxNakpzYVc1bFYybGtkR2dsTWpJbE0wRXhMalVsTjBRbE1rTWxNakptYVd4c1UzUjViR1VsTWpJbE0wRWxOMElsTWpKamIyeHZjaVV5TWlVelFTVXlNakl6TVNVeVF6YzVKVEpETnpZbE1qSWxNa01sTWpKa2NtRjNWSGx3WlNVeU1pVXpRU1V5TW01dmJtVWxNaklsTjBRbE1rTWxNakowYUdWdFpTVXlNaVV6UVNVM1FpVTNSQ1V5UXlVeU1uQmhkR2dsTWpJbE0wRWxOVUlsTjBJbE1qSmhZM1JwYjI1ekpUSXlKVE5CSlRWQ0pUZENKVEl5WVdOMGFXOXVKVEl5SlROQkpUSXliVzkyWlNVeU1pVXlReVV5TW5nbE1qSWxNMEVsTWpJd0pUSXlKVEpESlRJeWVTVXlNaVV6UVNVeU1qQWxNaklsTjBRbE1rTWxOMElsTWpKaFkzUnBiMjRsTWpJbE0wRWxNakpzYVc1bEpUSXlKVEpESlRJeWVDVXlNaVV6UVNVeU1uY2xNaklsTWtNbE1qSjVKVEl5SlROQkpUSXlNQ1V5TWlVM1JDVXlReVUzUWlVeU1tRmpkR2x2YmlVeU1pVXpRU1V5TW14cGJtVWxNaklsTWtNbE1qSjRKVEl5SlROQkpUSXlkeVV5TWlVeVF5VXlNbmtsTWpJbE0wRWxNakpvSlRJeUpUZEVKVEpESlRkQ0pUSXlZV04wYVc5dUpUSXlKVE5CSlRJeWJHbHVaU1V5TWlVeVF5VXlNbmdsTWpJbE0wRWxNakl3SlRJeUpUSkRKVEl5ZVNVeU1pVXpRU1V5TW1nbE1qSWxOMFFsTWtNbE4wSWxNakpoWTNScGIyNGxNaklsTTBFbE1qSmpiRzl6WlNVeU1pVTNSQ1UxUkNVM1JDVTFSQ1V5UXlVeU1tWnZiblJUZEhsc1pTVXlNaVV6UVNVM1FpVXlNbUp2YkdRbE1qSWxNMEYwY25WbEpUSkRKVEl5WTI5c2IzSWxNaklsTTBFbE1qSXlORElsTWtNeU5ESWxNa015TkRJbE1qSWxOMFFsTWtNbE1qSjBaWGgwUW14dlkyc2xNaklsTTBFbE5VSWxOMElsTWpKd2IzTnBkR2x2YmlVeU1pVXpRU1UzUWlVeU1uZ2xNaklsTTBFeE1DVXlReVV5TW5rbE1qSWxNMEV3SlRKREpUSXlkeVV5TWlVelFTVXlNbmN0TWpBbE1qSWxNa01sTWpKb0pUSXlKVE5CSlRJeWFDVXlNaVUzUkNVeVF5VXlNblJsZUhRbE1qSWxNMEVsTWpJbFJUVWxRamdsT0RJbFJUVWxPVU1sUWtFbFJUY2xPRVVsUVVZbFJUVWxRVElsT0RNbFJUUWxRamdsT0VVbFJUVWxRVFFsUVRjbFJUa2xPREFsUWtJbFJUZ2xRa1VsT1RFbE1qSWxOMFFsTlVRbE1rTWxNakpoYm1Ob2IzSnpKVEl5SlROQkpUVkNKVGRDSlRJeWVDVXlNaVV6UVNVeU1uY2xNa1l5SlRJeUpUSkRKVEl5ZVNVeU1pVXpRU1V5TWpBbE1qSWxOMFFsTWtNbE4wSWxNako0SlRJeUpUTkJKVEl5ZHlVeVJqSWxNaklsTWtNbE1qSjVKVEl5SlROQkpUSXlhQ1V5TWlVM1JDVXlReVUzUWlVeU1uZ2xNaklsTTBFbE1qSXdKVEl5SlRKREpUSXllU1V5TWlVelFTVXlNbWdsTWtZeUpUSXlKVGRFSlRKREpUZENKVEl5ZUNVeU1pVXpRU1V5TW5jbE1qSWxNa01sTWpKNUpUSXlKVE5CSlRJeWFDVXlSaklsTWpJbE4wUWxOVVFsTjBRbE1rTWxNakpxWjJoUmMzQnBlR1prTmpBd05ESTNKVEl5SlROQkpUZENKVEl5YVdRbE1qSWxNMEVsTWpKcVoyaFJjM0JwZUdaa05qQXdOREkzSlRJeUpUSkRKVEl5Ym1GdFpTVXlNaVV6UVNVeU1uSmxZM1JoYm1kc1pTVXlNaVV5UXlVeU1uUnBkR3hsSlRJeUpUTkJKVEl5SlVVM0pUbEdKVUU1SlVVMUpVSkVKVUV5SlRJeUpUSkRKVEl5WTJGMFpXZHZjbmtsTWpJbE0wRWxNakppWVhOcFl5VXlNaVV5UXlVeU1tZHliM1Z3SlRJeUpUTkJKVEl5SlRJeUpUSkRKVEl5WjNKdmRYQk9ZVzFsSlRJeUpUTkJiblZzYkNVeVF5VXlNbXh2WTJ0bFpDVXlNaVV6UVdaaGJITmxKVEpESlRJeWJHbHVheVV5TWlVelFTVXlNaVV5TWlVeVF5VXlNbU5vYVd4a2NtVnVKVEl5SlROQkpUVkNKVFZFSlRKREpUSXljR0Z5Wlc1MEpUSXlKVE5CSlRJeUpUSXlKVEpESlRJeWNtVnphWHBsUkdseUpUSXlKVE5CSlRWQ0pUSXlkR3dsTWpJbE1rTWxNakowY2lVeU1pVXlReVV5TW1KeUpUSXlKVEpESlRJeVltd2xNaklsTWtNbE1qSnNKVEl5SlRKREpUSXlkQ1V5TWlVeVF5VXlNbklsTWpJbE1rTWxNakppSlRJeUpUVkVKVEpESlRJeVlYUjBjbWxpZFhSbEpUSXlKVE5CSlRkQ0pUSXlZMjl1ZEdGcGJtVnlKVEl5SlROQlptRnNjMlVsTWtNbE1qSjJhWE5wWW14bEpUSXlKVE5CZEhKMVpTVXlReVV5TW5KdmRHRjBZV0pzWlNVeU1pVXpRWFJ5ZFdVbE1rTWxNakpzYVc1cllXSnNaU1V5TWlVelFYUnlkV1VsTWtNbE1qSmpiMnhzWVhCellXSnNaU1V5TWlVelFXWmhiSE5sSlRKREpUSXlZMjlzYkdGd2MyVmtKVEl5SlROQlptRnNjMlVsTWtNbE1qSm1hWGhsWkV4cGJtc2xNaklsTTBGbVlXeHpaU1V5UXlVeU1tMWhjbXRsY2s5bVpuTmxkQ1V5TWlVelFUVWxOMFFsTWtNbE1qSmtZWFJoUVhSMGNtbGlkWFJsY3lVeU1pVXpRU1UxUWlVM1FpVXlNbTVoYldVbE1qSWxNMEVsTWpJbFJUVWxRa0VsT0VZbFJUVWxPRVlsUWpjbE1qSWxNa01sTWpKMGVYQmxKVEl5SlROQkpUSXliblZ0WW1WeUpUSXlKVEpESlRJeWRtRnNkV1VsTWpJbE0wRWxNaklsTWpJbE1rTWxNakpqWVhSbFoyOXllU1V5TWlVelFTVXlNbVJsWm1GMWJIUWxNaklsTWtNbE1qSnBaQ1V5TWlVelFTVXlNbUpPYTNaelJXRkJjRm8zTVRFek5Ua2xNaklsTjBRbE1rTWxOMElsTWpKdVlXMWxKVEl5SlROQkpUSXlKVVUxSlRrd0pUaEVKVVUzSlVFM0pVSXdKVEl5SlRKREpUSXlkSGx3WlNVeU1pVXpRU1V5TW5OMGNtbHVaeVV5TWlVeVF5VXlNblpoYkhWbEpUSXlKVE5CSlRJeUpUSXlKVEpESlRJeVkyRjBaV2R2Y25rbE1qSWxNMEVsTWpKa1pXWmhkV3gwSlRJeUpUSkRKVEl5YVdRbE1qSWxNMEVsTWpKNGRHWm5hMjFqZFc5Tk9EUTNOemsxSlRJeUpUZEVKVEpESlRkQ0pUSXlibUZ0WlNVeU1pVXpRU1V5TWlWRk5pVTRPU1U0TUNWRk5pVTVReVU0T1NWRk9DVTRNQ1U0TlNVeU1pVXlReVV5TW5SNWNHVWxNaklsTTBFbE1qSnpkSEpwYm1jbE1qSWxNa01sTWpKMllXeDFaU1V5TWlVelFTVXlNaVV5TWlVeVF5VXlNbU5oZEdWbmIzSjVKVEl5SlROQkpUSXlaR1ZtWVhWc2RDVXlNaVV5UXlVeU1tbGtKVEl5SlROQkpUSXlSVXhNZDFOdGVWbFVRakUyTVRrME55VXlNaVUzUkNVeVF5VTNRaVV5TW01aGJXVWxNaklsTTBFbE1qSWxSVGdsUWtZbE9VVWxSVFlsT0VVbFFUVWxNaklsTWtNbE1qSjBlWEJsSlRJeUpUTkJKVEl5YkdsdWF5VXlNaVV5UXlVeU1uWmhiSFZsSlRJeUpUTkJKVEl5SlRJeUpUSkRKVEl5WTJGMFpXZHZjbmtsTWpJbE0wRWxNakprWldaaGRXeDBKVEl5SlRKREpUSXlhV1FsTWpJbE0wRWxNakoxVkhObGJIQnlabVpyTmpnM056UXlKVEl5SlRkRUpUSkRKVGRDSlRJeWJtRnRaU1V5TWlVelFTVXlNaVZGTkNWQ1JTVkNSaVZGTnlWQlF5VkNRU1V5TWlVeVF5VXlNblI1Y0dVbE1qSWxNMEVsTWpKemRISnBibWNsTWpJbE1rTWxNakoyWVd4MVpTVXlNaVV6UVNVeU1pVXlNaVV5UXlVeU1tTmhkR1ZuYjNKNUpUSXlKVE5CSlRJeVpHVm1ZWFZzZENVeU1pVXlReVV5TW1sa0pUSXlKVE5CSlRJeVVFOXVkRWw1YzNkaGFqWTJOVGt6T0NVeU1pVTNSQ1UxUkNVeVF5VXlNbkJ5YjNCekpUSXlKVE5CSlRkQ0pUSXllQ1V5TWlVelFUUXhNeVV5UXlVeU1ua2xNaklsTTBFek1qUWxNa01sTWpKM0pUSXlKVE5CTXpNd0pUSkRKVEl5YUNVeU1pVXpRVFU0SlRKREpUSXllbWx1WkdWNEpUSXlKVE5CTWlVeVF5VXlNbUZ1WjJ4bEpUSXlKVE5CTUNVM1JDVXlReVV5TW5Ob1lYQmxVM1I1YkdVbE1qSWxNMEVsTjBJbE1qSmhiSEJvWVNVeU1pVXpRVEVsTjBRbE1rTWxNakpzYVc1bFUzUjViR1VsTWpJbE0wRWxOMElsTWpKc2FXNWxWMmxrZEdnbE1qSWxNMEV4TGpVbE4wUWxNa01sTWpKbWFXeHNVM1I1YkdVbE1qSWxNMEVsTjBJbE1qSmpiMnh2Y2lVeU1pVXpRU1V5TWpJek5pVXlRekV4TkNVeVF6RXhNaVV5TWlVeVF5VXlNbVJ5WVhkVWVYQmxKVEl5SlROQkpUSXlibTl1WlNVeU1pVTNSQ1V5UXlVeU1uUm9aVzFsSlRJeUpUTkJKVGRDSlRkRUpUSkRKVEl5Y0dGMGFDVXlNaVV6UVNVMVFpVTNRaVV5TW1GamRHbHZibk1sTWpJbE0wRWxOVUlsTjBJbE1qSmhZM1JwYjI0bE1qSWxNMEVsTWpKdGIzWmxKVEl5SlRKREpUSXllQ1V5TWlVelFTVXlNakFsTWpJbE1rTWxNako1SlRJeUpUTkJKVEl5TUNVeU1pVTNSQ1V5UXlVM1FpVXlNbUZqZEdsdmJpVXlNaVV6UVNVeU1teHBibVVsTWpJbE1rTWxNako0SlRJeUpUTkJKVEl5ZHlVeU1pVXlReVV5TW5rbE1qSWxNMEVsTWpJd0pUSXlKVGRFSlRKREpUZENKVEl5WVdOMGFXOXVKVEl5SlROQkpUSXliR2x1WlNVeU1pVXlReVV5TW5nbE1qSWxNMEVsTWpKM0pUSXlKVEpESlRJeWVTVXlNaVV6UVNVeU1tZ2xNaklsTjBRbE1rTWxOMElsTWpKaFkzUnBiMjRsTWpJbE0wRWxNakpzYVc1bEpUSXlKVEpESlRJeWVDVXlNaVV6UVNVeU1qQWxNaklsTWtNbE1qSjVKVEl5SlROQkpUSXlhQ1V5TWlVM1JDVXlReVUzUWlVeU1tRmpkR2x2YmlVeU1pVXpRU1V5TW1Oc2IzTmxKVEl5SlRkRUpUVkVKVGRFSlRWRUpUSkRKVEl5Wm05dWRGTjBlV3hsSlRJeUpUTkJKVGRDSlRJeVkyOXNiM0lsTWpJbE0wRWxNakl6T0NVeVF6TTRKVEpETXpnbE1qSWxNa01sTWpKaWIyeGtKVEl5SlROQmRISjFaU1UzUkNVeVF5VXlNblJsZUhSQ2JHOWpheVV5TWlVelFTVTFRaVUzUWlVeU1uQnZjMmwwYVc5dUpUSXlKVE5CSlRkQ0pUSXllQ1V5TWlVelFURXdKVEpESlRJeWVTVXlNaVV6UVRBbE1rTWxNakozSlRJeUpUTkJKVEl5ZHkweU1DVXlNaVV5UXlVeU1tZ2xNaklsTTBFbE1qSm9KVEl5SlRkRUpUSkRKVEl5ZEdWNGRDVXlNaVV6UVNVeU1pVkZOQ1ZDT0NWQ1FpVkZPU1ZCTWlVNU9DVkZOQ1ZDT0NVNFJTVkZOU1ZDT0NVNE1pVkZOU1U1UXlWQ1FTVkZOaVU0TXlVNE5TVkZOeVZDUWlWQlFTVXlNaVUzUkNVMVJDVXlReVV5TW1GdVkyaHZjbk1sTWpJbE0wRWxOVUlsTjBJbE1qSjRKVEl5SlROQkpUSXlkeVV5UmpJbE1qSWxNa01sTWpKNUpUSXlKVE5CSlRJeU1DVXlNaVUzUkNVeVF5VTNRaVV5TW5nbE1qSWxNMEVsTWpKM0pUSkdNaVV5TWlVeVF5VXlNbmtsTWpJbE0wRWxNakpvSlRJeUpUZEVKVEpESlRkQ0pUSXllQ1V5TWlVelFTVXlNakFsTWpJbE1rTWxNako1SlRJeUpUTkJKVEl5YUNVeVJqSWxNaklsTjBRbE1rTWxOMElsTWpKNEpUSXlKVE5CSlRJeWR5VXlNaVV5UXlVeU1ua2xNaklsTTBFbE1qSm9KVEpHTWlVeU1pVTNSQ1UxUkNVM1JDVXlReVV5TWxaWlExaFhSRVJWU1VnM01UYzVNak1sTWpJbE0wRWxOMElsTWpKcFpDVXlNaVV6UVNVeU1sWlpRMWhYUkVSVlNVZzNNVGM1TWpNbE1qSWxNa01sTWpKdVlXMWxKVEl5SlROQkpUSXljbVZqZEdGdVoyeGxKVEl5SlRKREpUSXlkR2wwYkdVbE1qSWxNMEVsTWpJbFJUY2xPVVlsUVRrbFJUVWxRa1FsUVRJbE1qSWxNa01sTWpKallYUmxaMjl5ZVNVeU1pVXpRU1V5TW1KaGMybGpKVEl5SlRKREpUSXlaM0p2ZFhBbE1qSWxNMEVsTWpJbE1qSWxNa01sTWpKbmNtOTFjRTVoYldVbE1qSWxNMEZ1ZFd4c0pUSkRKVEl5Ykc5amEyVmtKVEl5SlROQlptRnNjMlVsTWtNbE1qSnNhVzVySlRJeUpUTkJKVEl5SlRJeUpUSkRKVEl5WTJocGJHUnlaVzRsTWpJbE0wRWxOVUlsTlVRbE1rTWxNakp3WVhKbGJuUWxNaklsTTBFbE1qSWxNaklsTWtNbE1qSnlaWE5wZW1WRWFYSWxNaklsTTBFbE5VSWxNakowYkNVeU1pVXlReVV5TW5SeUpUSXlKVEpESlRJeVluSWxNaklsTWtNbE1qSmliQ1V5TWlVeVF5VXlNbXdsTWpJbE1rTWxNakowSlRJeUpUSkRKVEl5Y2lVeU1pVXlReVV5TW1JbE1qSWxOVVFsTWtNbE1qSmhkSFJ5YVdKMWRHVWxNaklsTTBFbE4wSWxNakpqYjI1MFlXbHVaWElsTWpJbE0wRm1ZV3h6WlNVeVF5VXlNblpwYzJsaWJHVWxNaklsTTBGMGNuVmxKVEpESlRJeWNtOTBZWFJoWW14bEpUSXlKVE5CZEhKMVpTVXlReVV5TW14cGJtdGhZbXhsSlRJeUpUTkJkSEoxWlNVeVF5VXlNbU52Ykd4aGNITmhZbXhsSlRJeUpUTkJabUZzYzJVbE1rTWxNakpqYjJ4c1lYQnpaV1FsTWpJbE0wRm1ZV3h6WlNVeVF5VXlNbVpwZUdWa1RHbHVheVV5TWlVelFXWmhiSE5sSlRKREpUSXliV0Z5YTJWeVQyWm1jMlYwSlRJeUpUTkJOU1UzUkNVeVF5VXlNbVJoZEdGQmRIUnlhV0oxZEdWekpUSXlKVE5CSlRWQ0pUZENKVEl5Ym1GdFpTVXlNaVV6UVNVeU1pVkZOU1ZDUVNVNFJpVkZOU1U0UmlWQ055VXlNaVV5UXlVeU1uUjVjR1VsTWpJbE0wRWxNakp1ZFcxaVpYSWxNaklsTWtNbE1qSjJZV3gxWlNVeU1pVXpRU1V5TWlVeU1pVXlReVV5TW1OaGRHVm5iM0o1SlRJeUpUTkJKVEl5WkdWbVlYVnNkQ1V5TWlVeVF5VXlNbWxrSlRJeUpUTkJKVEl5VVZaSlMxUjBkVVZzYXpNMk56VTBNaVV5TWlVM1JDVXlReVUzUWlVeU1tNWhiV1VsTWpJbE0wRWxNaklsUlRVbE9UQWxPRVFsUlRjbFFUY2xRakFsTWpJbE1rTWxNakowZVhCbEpUSXlKVE5CSlRJeWMzUnlhVzVuSlRJeUpUSkRKVEl5ZG1Gc2RXVWxNaklsTTBFbE1qSWxNaklsTWtNbE1qSmpZWFJsWjI5eWVTVXlNaVV6UVNVeU1tUmxabUYxYkhRbE1qSWxNa01sTWpKcFpDVXlNaVV6UVNVeU1rSlNTMUJ2VWtOSGFIRTNOalkwTXpNbE1qSWxOMFFsTWtNbE4wSWxNakp1WVcxbEpUSXlKVE5CSlRJeUpVVTJKVGc1SlRnd0pVVTJKVGxESlRnNUpVVTRKVGd3SlRnMUpUSXlKVEpESlRJeWRIbHdaU1V5TWlVelFTVXlNbk4wY21sdVp5VXlNaVV5UXlVeU1uWmhiSFZsSlRJeUpUTkJKVEl5SlRJeUpUSkRKVEl5WTJGMFpXZHZjbmtsTWpJbE0wRWxNakprWldaaGRXeDBKVEl5SlRKREpUSXlhV1FsTWpJbE0wRWxNakpqVFdwblRGTlFWWE5vTWpJeU9USTFKVEl5SlRkRUpUSkRKVGRDSlRJeWJtRnRaU1V5TWlVelFTVXlNaVZGT0NWQ1JpVTVSU1ZGTmlVNFJTVkJOU1V5TWlVeVF5VXlNblI1Y0dVbE1qSWxNMEVsTWpKc2FXNXJKVEl5SlRKREpUSXlkbUZzZFdVbE1qSWxNMEVsTWpJbE1qSWxNa01sTWpKallYUmxaMjl5ZVNVeU1pVXpRU1V5TW1SbFptRjFiSFFsTWpJbE1rTWxNakpwWkNVeU1pVXpRU1V5TWtsemMwVk9TRzFNZEZVNE1Ea3lNamtsTWpJbE4wUWxNa01sTjBJbE1qSnVZVzFsSlRJeUpUTkJKVEl5SlVVMEpVSkZKVUpHSlVVM0pVRkRKVUpCSlRJeUpUSkRKVEl5ZEhsd1pTVXlNaVV6UVNVeU1uTjBjbWx1WnlVeU1pVXlReVV5TW5aaGJIVmxKVEl5SlROQkpUSXlKVEl5SlRKREpUSXlZMkYwWldkdmNua2xNaklsTTBFbE1qSmtaV1poZFd4MEpUSXlKVEpESlRJeWFXUWxNaklsTTBFbE1qSllkM3BNWjJ0dlJGSnJNakkzTVRFd0pUSXlKVGRFSlRWRUpUSkRKVEl5Y0hKdmNITWxNaklsTTBFbE4wSWxNako0SlRJeUpUTkJOREV6SlRKREpUSXllU1V5TWlVelFUUXlPUzR3TlRjMk9USXpNRGMyT1RJekpUSkRKVEl5ZHlVeU1pVXpRVE16TUNVeVF5VXlNbWdsTWpJbE0wRTFOaTQ0T0RRMk1UVXpPRFEyTVRVek9TVXlReVV5TW5wcGJtUmxlQ1V5TWlVelFUUWxNa01sTWpKaGJtZHNaU1V5TWlVelFUQWxOMFFsTWtNbE1qSnphR0Z3WlZOMGVXeGxKVEl5SlROQkpUZENKVEl5WVd4d2FHRWxNaklsTTBFeEpUZEVKVEpESlRJeWJHbHVaVk4wZVd4bEpUSXlKVE5CSlRkQ0pUSXliR2x1WlZkcFpIUm9KVEl5SlROQk1TNDFKVGRFSlRKREpUSXlabWxzYkZOMGVXeGxKVEl5SlROQkpUZENKVEl5WTI5c2IzSWxNaklsTTBFbE1qSXlOREVsTWtNeE5Ea2xNa014TkRnbE1qSWxNa01sTWpKa2NtRjNWSGx3WlNVeU1pVXpRU1V5TW01dmJtVWxNaklsTjBRbE1rTWxNakowYUdWdFpTVXlNaVV6UVNVM1FpVTNSQ1V5UXlVeU1uQmhkR2dsTWpJbE0wRWxOVUlsTjBJbE1qSmhZM1JwYjI1ekpUSXlKVE5CSlRWQ0pUZENKVEl5WVdOMGFXOXVKVEl5SlROQkpUSXliVzkyWlNVeU1pVXlReVV5TW5nbE1qSWxNMEVsTWpJd0pUSXlKVEpESlRJeWVTVXlNaVV6UVNVeU1qQWxNaklsTjBRbE1rTWxOMElsTWpKaFkzUnBiMjRsTWpJbE0wRWxNakpzYVc1bEpUSXlKVEpESlRJeWVDVXlNaVV6UVNVeU1uY2xNaklsTWtNbE1qSjVKVEl5SlROQkpUSXlNQ1V5TWlVM1JDVXlReVUzUWlVeU1tRmpkR2x2YmlVeU1pVXpRU1V5TW14cGJtVWxNaklsTWtNbE1qSjRKVEl5SlROQkpUSXlkeVV5TWlVeVF5VXlNbmtsTWpJbE0wRWxNakpvSlRJeUpUZEVKVEpESlRkQ0pUSXlZV04wYVc5dUpUSXlKVE5CSlRJeWJHbHVaU1V5TWlVeVF5VXlNbmdsTWpJbE0wRWxNakl3SlRJeUpUSkRKVEl5ZVNVeU1pVXpRU1V5TW1nbE1qSWxOMFFsTWtNbE4wSWxNakpoWTNScGIyNGxNaklsTTBFbE1qSmpiRzl6WlNVeU1pVTNSQ1UxUkNVM1JDVTFSQ1V5UXlVeU1tWnZiblJUZEhsc1pTVXlNaVV6UVNVM1FpVXlNbUp2YkdRbE1qSWxNMEYwY25WbEpUZEVKVEpESlRJeWRHVjRkRUpzYjJOckpUSXlKVE5CSlRWQ0pUZENKVEl5Y0c5emFYUnBiMjRsTWpJbE0wRWxOMElsTWpKNEpUSXlKVE5CTVRBbE1rTWxNako1SlRJeUpUTkJNQ1V5UXlVeU1uY2xNaklsTTBFbE1qSjNMVEl3SlRJeUpUSkRKVEl5YUNVeU1pVXpRU1V5TW1nbE1qSWxOMFFsTWtNbE1qSjBaWGgwSlRJeUpUTkJKVEl5SlVVNEpVSTBKVUV5SlVVMUpUaEJKVUV4SlVVMUpUaEdKVGhCSlVVMUpUbEdKVUpCSlVVMkpUbERKVUZESlVVNUpUbEVKVUV5SlRJeUpUZEVKVFZFSlRKREpUSXlZVzVqYUc5eWN5VXlNaVV6UVNVMVFpVTNRaVV5TW5nbE1qSWxNMEVsTWpKM0pUSkdNaVV5TWlVeVF5VXlNbmtsTWpJbE0wRWxNakl3SlRJeUpUZEVKVEpESlRkQ0pUSXllQ1V5TWlVelFTVXlNbmNsTWtZeUpUSXlKVEpESlRJeWVTVXlNaVV6UVNVeU1tZ2xNaklsTjBRbE1rTWxOMElsTWpKNEpUSXlKVE5CSlRJeU1DVXlNaVV5UXlVeU1ua2xNaklsTTBFbE1qSm9KVEpHTWlVeU1pVTNSQ1V5UXlVM1FpVXlNbmdsTWpJbE0wRWxNakozSlRJeUpUSkRKVEl5ZVNVeU1pVXpRU1V5TW1nbE1rWXlKVEl5SlRkRUpUVkVKVGRFSlRKREpUSXlRWEpHZDBaU1UxVlpRalU0T0RjM05DVXlNaVV6UVNVM1FpVXlNbWxrSlRJeUpUTkJKVEl5UVhKR2QwWlNVMVZaUWpVNE9EYzNOQ1V5TWlVeVF5VXlNbTVoYldVbE1qSWxNMEVsTWpKeVpXTjBZVzVuYkdVbE1qSWxNa01sTWpKMGFYUnNaU1V5TWlVelFTVXlNaVZGTnlVNVJpVkJPU1ZGTlNWQ1JDVkJNaVV5TWlVeVF5VXlNbU5oZEdWbmIzSjVKVEl5SlROQkpUSXlZbUZ6YVdNbE1qSWxNa01sTWpKbmNtOTFjQ1V5TWlVelFTVXlNaVV5TWlVeVF5VXlNbWR5YjNWd1RtRnRaU1V5TWlVelFXNTFiR3dsTWtNbE1qSnNiMk5yWldRbE1qSWxNMEZtWVd4elpTVXlReVV5TW14cGJtc2xNaklsTTBFbE1qSWxNaklsTWtNbE1qSmphR2xzWkhKbGJpVXlNaVV6UVNVMVFpVTFSQ1V5UXlVeU1uQmhjbVZ1ZENVeU1pVXpRU1V5TWlVeU1pVXlReVV5TW5KbGMybDZaVVJwY2lVeU1pVXpRU1UxUWlVeU1uUnNKVEl5SlRKREpUSXlkSElsTWpJbE1rTWxNakppY2lVeU1pVXlReVV5TW1Kc0pUSXlKVEpESlRJeWJDVXlNaVV5UXlVeU1uUWxNaklsTWtNbE1qSnlKVEl5SlRKREpUSXlZaVV5TWlVMVJDVXlReVV5TW1GMGRISnBZblYwWlNVeU1pVXpRU1UzUWlVeU1tTnZiblJoYVc1bGNpVXlNaVV6UVdaaGJITmxKVEpESlRJeWRtbHphV0pzWlNVeU1pVXpRWFJ5ZFdVbE1rTWxNakp5YjNSaGRHRmliR1VsTWpJbE0wRjBjblZsSlRKREpUSXliR2x1YTJGaWJHVWxNaklsTTBGMGNuVmxKVEpESlRJeVkyOXNiR0Z3YzJGaWJHVWxNaklsTTBGbVlXeHpaU1V5UXlVeU1tTnZiR3hoY0hObFpDVXlNaVV6UVdaaGJITmxKVEpESlRJeVptbDRaV1JNYVc1ckpUSXlKVE5CWm1Gc2MyVWxNa01sTWpKdFlYSnJaWEpQWm1aelpYUWxNaklsTTBFMUpUZEVKVEpESlRJeVpHRjBZVUYwZEhKcFluVjBaWE1sTWpJbE0wRWxOVUlsTjBJbE1qSnVZVzFsSlRJeUpUTkJKVEl5SlVVMUpVSkJKVGhHSlVVMUpUaEdKVUkzSlRJeUpUSkRKVEl5ZEhsd1pTVXlNaVV6UVNVeU1tNTFiV0psY2lVeU1pVXlReVV5TW5aaGJIVmxKVEl5SlROQkpUSXlKVEl5SlRKREpUSXlZMkYwWldkdmNua2xNaklsTTBFbE1qSmtaV1poZFd4MEpUSXlKVEpESlRJeWFXUWxNaklsTTBFbE1qSnZUVWwwY1d4TVJsUlpNemMyTlRVM0pUSXlKVGRFSlRKREpUZENKVEl5Ym1GdFpTVXlNaVV6UVNVeU1pVkZOU1U1TUNVNFJDVkZOeVZCTnlWQ01DVXlNaVV5UXlVeU1uUjVjR1VsTWpJbE0wRWxNakp6ZEhKcGJtY2xNaklsTWtNbE1qSjJZV3gxWlNVeU1pVXpRU1V5TWlVeU1pVXlReVV5TW1OaGRHVm5iM0o1SlRJeUpUTkJKVEl5WkdWbVlYVnNkQ1V5TWlVeVF5VXlNbWxrSlRJeUpUTkJKVEl5ZVUxVVozQkhaV055VXpZME5qVXhNaVV5TWlVM1JDVXlReVUzUWlVeU1tNWhiV1VsTWpJbE0wRWxNaklsUlRZbE9Ea2xPREFsUlRZbE9VTWxPRGtsUlRnbE9EQWxPRFVsTWpJbE1rTWxNakowZVhCbEpUSXlKVE5CSlRJeWMzUnlhVzVuSlRJeUpUSkRKVEl5ZG1Gc2RXVWxNaklsTTBFbE1qSWxNaklsTWtNbE1qSmpZWFJsWjI5eWVTVXlNaVV6UVNVeU1tUmxabUYxYkhRbE1qSWxNa01sTWpKcFpDVXlNaVV6UVNVeU1sRk5WbEZyVEhGTVZuWTFOamd6TXpZbE1qSWxOMFFsTWtNbE4wSWxNakp1WVcxbEpUSXlKVE5CSlRJeUpVVTRKVUpHSlRsRkpVVTJKVGhGSlVFMUpUSXlKVEpESlRJeWRIbHdaU1V5TWlVelFTVXlNbXhwYm1zbE1qSWxNa01sTWpKMllXeDFaU1V5TWlVelFTVXlNaVV5TWlVeVF5VXlNbU5oZEdWbmIzSjVKVEl5SlROQkpUSXlaR1ZtWVhWc2RDVXlNaVV5UXlVeU1tbGtKVEl5SlROQkpUSXlUMVp2V2t0YWVVbFFTVFE1TXpJeE55VXlNaVUzUkNVeVF5VTNRaVV5TW01aGJXVWxNaklsTTBFbE1qSWxSVFFsUWtVbFFrWWxSVGNsUVVNbFFrRWxNaklsTWtNbE1qSjBlWEJsSlRJeUpUTkJKVEl5YzNSeWFXNW5KVEl5SlRKREpUSXlkbUZzZFdVbE1qSWxNMEVsTWpJbE1qSWxNa01sTWpKallYUmxaMjl5ZVNVeU1pVXpRU1V5TW1SbFptRjFiSFFsTWpJbE1rTWxNakpwWkNVeU1pVXpRU1V5TW10M1VtcEpUbXQwWlZVeU9EVTNOekVsTWpJbE4wUWxOVVFsTWtNbE1qSndjbTl3Y3lVeU1pVXpRU1UzUWlVeU1uZ2xNaklsTTBFME1UTWxNa01sTWpKNUpUSXlKVE5CTlRNekpUSkRKVEl5ZHlVeU1pVXpRVE16TUNVeVF5VXlNbWdsTWpJbE0wRTFPQ1V5UXlVeU1ucHBibVJsZUNVeU1pVXpRVFlsTWtNbE1qSmhibWRzWlNVeU1pVXpRVEFsTjBRbE1rTWxNakp6YUdGd1pWTjBlV3hsSlRJeUpUTkJKVGRDSlRJeVlXeHdhR0VsTWpJbE0wRXhKVGRFSlRKREpUSXliR2x1WlZOMGVXeGxKVEl5SlROQkpUZENKVEl5YkdsdVpWZHBaSFJvSlRJeUpUTkJNUzQxSlRkRUpUSkRKVEl5Wm1sc2JGTjBlV3hsSlRJeUpUTkJKVGRDSlRJeVkyOXNiM0lsTWpJbE0wRWxNakl5TkRVbE1rTXhPRFVsTWtNeE9ETWxNaklsTWtNbE1qSmtjbUYzVkhsd1pTVXlNaVV6UVNVeU1tNXZibVVsTWpJbE4wUWxNa01sTWpKMGFHVnRaU1V5TWlVelFTVTNRaVUzUkNVeVF5VXlNbkJoZEdnbE1qSWxNMEVsTlVJbE4wSWxNakpoWTNScGIyNXpKVEl5SlROQkpUVkNKVGRDSlRJeVlXTjBhVzl1SlRJeUpUTkJKVEl5Ylc5MlpTVXlNaVV5UXlVeU1uZ2xNaklsTTBFbE1qSXdKVEl5SlRKREpUSXllU1V5TWlVelFTVXlNakFsTWpJbE4wUWxNa01sTjBJbE1qSmhZM1JwYjI0bE1qSWxNMEVsTWpKc2FXNWxKVEl5SlRKREpUSXllQ1V5TWlVelFTVXlNbmNsTWpJbE1rTWxNako1SlRJeUpUTkJKVEl5TUNVeU1pVTNSQ1V5UXlVM1FpVXlNbUZqZEdsdmJpVXlNaVV6UVNVeU1teHBibVVsTWpJbE1rTWxNako0SlRJeUpUTkJKVEl5ZHlVeU1pVXlReVV5TW5rbE1qSWxNMEVsTWpKb0pUSXlKVGRFSlRKREpUZENKVEl5WVdOMGFXOXVKVEl5SlROQkpUSXliR2x1WlNVeU1pVXlReVV5TW5nbE1qSWxNMEVsTWpJd0pUSXlKVEpESlRJeWVTVXlNaVV6UVNVeU1tZ2xNaklsTjBRbE1rTWxOMElsTWpKaFkzUnBiMjRsTWpJbE0wRWxNakpqYkc5elpTVXlNaVUzUkNVMVJDVTNSQ1UxUkNVeVF5VXlNbVp2Ym5SVGRIbHNaU1V5TWlVelFTVTNRaVV5TW1KdmJHUWxNaklsTTBGMGNuVmxKVGRFSlRKREpUSXlkR1Y0ZEVKc2IyTnJKVEl5SlROQkpUVkNKVGRDSlRJeWNHOXphWFJwYjI0bE1qSWxNMEVsTjBJbE1qSjRKVEl5SlROQk1UQWxNa01sTWpKNUpUSXlKVE5CTUNVeVF5VXlNbmNsTWpJbE0wRWxNakozTFRJd0pUSXlKVEpESlRJeWFDVXlNaVV6UVNVeU1tZ2xNaklsTjBRbE1rTWxNakowWlhoMEpUSXlKVE5CSlRJeUpVVTBKVUk0SlVKQ0pVVTFKVGhCSlRsQ0pVVTBKVUk0SlRoRkpVVTRKVUkxSlRnMEpVVTVKVGczSlRreEpVVTVKVGxFSlVFeUpUSXlKVGRFSlRWRUpUSkRKVEl5WVc1amFHOXljeVV5TWlVelFTVTFRaVUzUWlVeU1uZ2xNaklsTTBFbE1qSjNKVEpHTWlVeU1pVXlReVV5TW5rbE1qSWxNMEVsTWpJd0pUSXlKVGRFSlRKREpUZENKVEl5ZUNVeU1pVXpRU1V5TW5jbE1rWXlKVEl5SlRKREpUSXllU1V5TWlVelFTVXlNbWdsTWpJbE4wUWxNa01sTjBJbE1qSjRKVEl5SlROQkpUSXlNQ1V5TWlVeVF5VXlNbmtsTWpJbE0wRWxNakpvSlRKR01pVXlNaVUzUkNVeVF5VTNRaVV5TW5nbE1qSWxNMEVsTWpKM0pUSXlKVEpESlRJeWVTVXlNaVV6UVNVeU1tZ2xNa1l5SlRJeUpUZEVKVFZFSlRkRUpUSkRKVEl5VlVocFMxWk9hV2Q0UWpRek56QTBOU1V5TWlVelFTVTNRaVV5TW1sa0pUSXlKVE5CSlRJeVZVaHBTMVpPYVdkNFFqUXpOekEwTlNVeU1pVXlReVV5TW01aGJXVWxNaklsTTBFbE1qSnlaV04wWVc1bmJHVWxNaklsTWtNbE1qSjBhWFJzWlNVeU1pVXpRU1V5TWlWRk55VTVSaVZCT1NWRk5TVkNSQ1ZCTWlVeU1pVXlReVV5TW1OaGRHVm5iM0o1SlRJeUpUTkJKVEl5WW1GemFXTWxNaklsTWtNbE1qSm5jbTkxY0NVeU1pVXpRU1V5TWlVeU1pVXlReVV5TW1keWIzVndUbUZ0WlNVeU1pVXpRVzUxYkd3bE1rTWxNakpzYjJOclpXUWxNaklsTTBGbVlXeHpaU1V5UXlVeU1teHBibXNsTWpJbE0wRWxNaklsTWpJbE1rTWxNakpqYUdsc1pISmxiaVV5TWlVelFTVTFRaVUxUkNVeVF5VXlNbkJoY21WdWRDVXlNaVV6UVNVeU1pVXlNaVV5UXlVeU1uSmxjMmw2WlVScGNpVXlNaVV6UVNVMVFpVXlNblJzSlRJeUpUSkRKVEl5ZEhJbE1qSWxNa01sTWpKaWNpVXlNaVV5UXlVeU1tSnNKVEl5SlRKREpUSXliQ1V5TWlVeVF5VXlNblFsTWpJbE1rTWxNakp5SlRJeUpUSkRKVEl5WWlVeU1pVTFSQ1V5UXlVeU1tRjBkSEpwWW5WMFpTVXlNaVV6UVNVM1FpVXlNbU52Ym5SaGFXNWxjaVV5TWlVelFXWmhiSE5sSlRKREpUSXlkbWx6YVdKc1pTVXlNaVV6UVhSeWRXVWxNa01sTWpKeWIzUmhkR0ZpYkdVbE1qSWxNMEYwY25WbEpUSkRKVEl5YkdsdWEyRmliR1VsTWpJbE0wRjBjblZsSlRKREpUSXlZMjlzYkdGd2MyRmliR1VsTWpJbE0wRm1ZV3h6WlNVeVF5VXlNbU52Ykd4aGNITmxaQ1V5TWlVelFXWmhiSE5sSlRKREpUSXlabWw0WldSTWFXNXJKVEl5SlROQlptRnNjMlVsTWtNbE1qSnRZWEpyWlhKUFptWnpaWFFsTWpJbE0wRTFKVGRFSlRKREpUSXlaR0YwWVVGMGRISnBZblYwWlhNbE1qSWxNMEVsTlVJbE4wSWxNakp1WVcxbEpUSXlKVE5CSlRJeUpVVTFKVUpCSlRoR0pVVTFKVGhHSlVJM0pUSXlKVEpESlRJeWRIbHdaU1V5TWlVelFTVXlNbTUxYldKbGNpVXlNaVV5UXlVeU1uWmhiSFZsSlRJeUpUTkJKVEl5SlRJeUpUSkRKVEl5WTJGMFpXZHZjbmtsTWpJbE0wRWxNakprWldaaGRXeDBKVEl5SlRKREpUSXlhV1FsTWpJbE0wRWxNakp4VGtsMmFGWlZVMnA1TmpVM01EUTRKVEl5SlRkRUpUSkRKVGRDSlRJeWJtRnRaU1V5TWlVelFTVXlNaVZGTlNVNU1DVTRSQ1ZGTnlWQk55VkNNQ1V5TWlVeVF5VXlNblI1Y0dVbE1qSWxNMEVsTWpKemRISnBibWNsTWpJbE1rTWxNakoyWVd4MVpTVXlNaVV6UVNVeU1pVXlNaVV5UXlVeU1tTmhkR1ZuYjNKNUpUSXlKVE5CSlRJeVpHVm1ZWFZzZENVeU1pVXlReVV5TW1sa0pUSXlKVE5CSlRJeVdXdENUSFZGZG1KRllqSTBNVEF3TmlVeU1pVTNSQ1V5UXlVM1FpVXlNbTVoYldVbE1qSWxNMEVsTWpJbFJUWWxPRGtsT0RBbFJUWWxPVU1sT0RrbFJUZ2xPREFsT0RVbE1qSWxNa01sTWpKMGVYQmxKVEl5SlROQkpUSXljM1J5YVc1bkpUSXlKVEpESlRJeWRtRnNkV1VsTWpJbE0wRWxNaklsTWpJbE1rTWxNakpqWVhSbFoyOXllU1V5TWlVelFTVXlNbVJsWm1GMWJIUWxNaklsTWtNbE1qSnBaQ1V5TWlVelFTVXlNa2xrY1d0b1luVkdTbUkyTmpnNU56SWxNaklsTjBRbE1rTWxOMElsTWpKdVlXMWxKVEl5SlROQkpUSXlKVVU0SlVKR0pUbEZKVVUySlRoRkpVRTFKVEl5SlRKREpUSXlkSGx3WlNVeU1pVXpRU1V5TW14cGJtc2xNaklsTWtNbE1qSjJZV3gxWlNVeU1pVXpRU1V5TWlVeU1pVXlReVV5TW1OaGRHVm5iM0o1SlRJeUpUTkJKVEl5WkdWbVlYVnNkQ1V5TWlVeVF5VXlNbWxrSlRJeUpUTkJKVEl5WjBkYWFHWlViV2g1Y3pJNE9UWTNOeVV5TWlVM1JDVXlReVUzUWlVeU1tNWhiV1VsTWpJbE0wRWxNaklsUlRRbFFrVWxRa1lsUlRjbFFVTWxRa0VsTWpJbE1rTWxNakowZVhCbEpUSXlKVE5CSlRJeWMzUnlhVzVuSlRJeUpUSkRKVEl5ZG1Gc2RXVWxNaklsTTBFbE1qSWxNaklsTWtNbE1qSmpZWFJsWjI5eWVTVXlNaVV6UVNVeU1tUmxabUYxYkhRbE1qSWxNa01sTWpKcFpDVXlNaVV6UVNVeU1teDNjVnBCZDNkaVlXc3lOamM1TkRNbE1qSWxOMFFsTlVRbE1rTWxNakp3Y205d2N5VXlNaVV6UVNVM1FpVXlNbmdsTWpJbE0wRTBNVE1sTWtNbE1qSjVKVEl5SlROQk5qTTNKVEpESlRJeWR5VXlNaVV6UVRNek1DVXlReVV5TW1nbE1qSWxNMEUxT0NVeVF5VXlNbnBwYm1SbGVDVXlNaVV6UVRnbE1rTWxNakpoYm1kc1pTVXlNaVV6UVRBbE4wUWxNa01sTWpKemFHRndaVk4wZVd4bEpUSXlKVE5CSlRkQ0pUSXlZV3h3YUdFbE1qSWxNMEV4SlRkRUpUSkRKVEl5YkdsdVpWTjBlV3hsSlRJeUpUTkJKVGRDSlRJeWJHbHVaVmRwWkhSb0pUSXlKVE5CTVM0MUpUZEVKVEpESlRJeVptbHNiRk4wZVd4bEpUSXlKVE5CSlRkQ0pUSXlZMjlzYjNJbE1qSWxNMEVsTWpJeU5UQWxNa015TWpBbE1rTXlNVGtsTWpJbE1rTWxNakprY21GM1ZIbHdaU1V5TWlVelFTVXlNbTV2Ym1VbE1qSWxOMFFsTWtNbE1qSjBhR1Z0WlNVeU1pVXpRU1UzUWlVM1JDVXlReVV5TW5CaGRHZ2xNaklsTTBFbE5VSWxOMElsTWpKaFkzUnBiMjV6SlRJeUpUTkJKVFZDSlRkQ0pUSXlZV04wYVc5dUpUSXlKVE5CSlRJeWJXOTJaU1V5TWlVeVF5VXlNbmdsTWpJbE0wRWxNakl3SlRJeUpUSkRKVEl5ZVNVeU1pVXpRU1V5TWpBbE1qSWxOMFFsTWtNbE4wSWxNakpoWTNScGIyNGxNaklsTTBFbE1qSnNhVzVsSlRJeUpUSkRKVEl5ZUNVeU1pVXpRU1V5TW5jbE1qSWxNa01sTWpKNUpUSXlKVE5CSlRJeU1DVXlNaVUzUkNVeVF5VTNRaVV5TW1GamRHbHZiaVV5TWlVelFTVXlNbXhwYm1VbE1qSWxNa01sTWpKNEpUSXlKVE5CSlRJeWR5VXlNaVV5UXlVeU1ua2xNaklsTTBFbE1qSm9KVEl5SlRkRUpUSkRKVGRDSlRJeVlXTjBhVzl1SlRJeUpUTkJKVEl5YkdsdVpTVXlNaVV5UXlVeU1uZ2xNaklsTTBFbE1qSXdKVEl5SlRKREpUSXllU1V5TWlVelFTVXlNbWdsTWpJbE4wUWxNa01sTjBJbE1qSmhZM1JwYjI0bE1qSWxNMEVsTWpKamJHOXpaU1V5TWlVM1JDVTFSQ1UzUkNVMVJDVXlReVV5TW1admJuUlRkSGxzWlNVeU1pVXpRU1UzUWlVeU1tSnZiR1FsTWpJbE0wRjBjblZsSlRkRUpUSkRKVEl5ZEdWNGRFSnNiMk5ySlRJeUpUTkJKVFZDSlRkQ0pUSXljRzl6YVhScGIyNGxNaklsTTBFbE4wSWxNako0SlRJeUpUTkJNVEFsTWtNbE1qSjVKVEl5SlROQk1DVXlReVV5TW5jbE1qSWxNMEVsTWpKM0xUSXdKVEl5SlRKREpUSXlhQ1V5TWlVelFTVXlNbWdsTWpJbE4wUWxNa01sTWpKMFpYaDBKVEl5SlROQkpUSXlKVVUxSlVKRUpVRXlKVVUySlRnd0pUZ3hKVVUwSlVJNEpUaEZKVVUySlRoQkpUZ3dKVVUySlRsREpVRkdKVVU1SlRsRUpVRXlKVEl5SlRkRUpUVkVKVEpESlRJeVlXNWphRzl5Y3lVeU1pVXpRU1UxUWlVM1FpVXlNbmdsTWpJbE0wRWxNakozSlRKR01pVXlNaVV5UXlVeU1ua2xNaklsTTBFbE1qSXdKVEl5SlRkRUpUSkRKVGRDSlRJeWVDVXlNaVV6UVNVeU1uY2xNa1l5SlRJeUpUSkRKVEl5ZVNVeU1pVXpRU1V5TW1nbE1qSWxOMFFsTWtNbE4wSWxNako0SlRJeUpUTkJKVEl5TUNVeU1pVXlReVV5TW5rbE1qSWxNMEVsTWpKb0pUSkdNaVV5TWlVM1JDVXlReVUzUWlVeU1uZ2xNaklsTTBFbE1qSjNKVEl5SlRKREpUSXllU1V5TWlVelFTVXlNbWdsTWtZeUpUSXlKVGRFSlRWRUpUZEVKVEpESlRJeVRFWmFTR05CVjNCRFpqa3pNalkyTkNVeU1pVXpRU1UzUWlVeU1tbGtKVEl5SlROQkpUSXlURVphU0dOQlYzQkRaamt6TWpZMk5DVXlNaVV5UXlVeU1tNWhiV1VsTWpJbE0wRWxNakpzYVc1clpYSWxNaklsTWtNbE1qSjBaWGgwSlRJeUpUTkJKVEl5SlRJeUpUSkRKVEl5WjNKdmRYQWxNaklsTTBFbE1qSWxNaklsTWtNbE1qSnNhVzVyWlhKVWVYQmxKVEl5SlROQkpUSXlZbkp2YTJWdUpUSXlKVEpESlRJeWNHOXBiblJ6SlRJeUpUTkJKVFZDSlRWRUpUSkRKVEl5Ykc5amEyVmtKVEl5SlROQlptRnNjMlVsTWtNbE1qSmtZWFJoUVhSMGNtbGlkWFJsY3lVeU1pVXpRU1UxUWlVMVJDVXlReVV5TW5CeWIzQnpKVEl5SlROQkpUZENKVEl5ZW1sdVpHVjRKVEl5SlROQk15VTNSQ1V5UXlVeU1teHBibVZUZEhsc1pTVXlNaVV6UVNVM1FpVXlNbXhwYm1WWGFXUjBhQ1V5TWlVelFURXVOU1UzUkNVeVF5VXlNbVp5YjIwbE1qSWxNMEVsTjBJbE1qSjRKVEl5SlROQk5UYzRKVEpESlRJeWVTVXlNaVV6UVRJM09DVXlReVV5TW1GdVoyeGxKVEl5SlROQk5DNDNNVEl6T0RnNU9EQXpPRFEyT1NVeVF5VXlNbWxrSlRJeUpUTkJKVEl5U1VWS1JuSk1lRmw2U0RFNE1EVXlNeVV5TWlVM1JDVXlReVV5TW5SdkpUSXlKVE5CSlRkQ0pUSXlhV1FsTWpJbE0wRWxNakpxWjJoUmMzQnBlR1prTmpBd05ESTNKVEl5SlRKREpUSXllQ1V5TWlVelFUVTNPQ1V5UXlVeU1ua2xNaklsTTBFek1qUWxNa01sTWpKaGJtZHNaU1V5TWlVelFURXVOVGN3TnprMk16STJOemswT0RrM0pUZEVKVEpESlRJeWRHVjRkRUpzYjJOckpUSXlKVE5CSlRWQ0pUVkVKVGRFSlRKREpUSXllbXhEWWtSaFRteEdUVEkwTXpNME5DVXlNaVV6UVNVM1FpVXlNbWxrSlRJeUpUTkJKVEl5ZW14RFlrUmhUbXhHVFRJME16TTBOQ1V5TWlVeVF5VXlNbTVoYldVbE1qSWxNMEVsTWpKc2FXNXJaWElsTWpJbE1rTWxNakowWlhoMEpUSXlKVE5CSlRJeUpUSXlKVEpESlRJeVozSnZkWEFsTWpJbE0wRWxNaklsTWpJbE1rTWxNakpzYVc1clpYSlVlWEJsSlRJeUpUTkJKVEl5WW5KdmEyVnVKVEl5SlRKREpUSXljRzlwYm5SekpUSXlKVE5CSlRWQ0pUZENKVEl5ZUNVeU1pVXpRVFUzT0NVeVF5VXlNbmtsTWpJbE0wRTBNRFV1TlRJNE9EUTJNVFV6T0RRMk1pVTNSQ1V5UXlVM1FpVXlNbmdsTWpJbE0wRTFOemdsTWtNbE1qSjVKVEl5SlROQk5EQTFMalV5T0RnME5qRTFNemcwTmpJbE4wUWxOVVFsTWtNbE1qSnNiMk5yWldRbE1qSWxNMEZtWVd4elpTVXlReVV5TW1SaGRHRkJkSFJ5YVdKMWRHVnpKVEl5SlROQkpUVkNKVFZFSlRKREpUSXljSEp2Y0hNbE1qSWxNMEVsTjBJbE1qSjZhVzVrWlhnbE1qSWxNMEUxSlRKREpUSXllQ1V5TWlVelFXNTFiR3dsTWtNbE1qSjVKVEl5SlROQmJuVnNiQ1UzUkNVeVF5VXlNbXhwYm1WVGRIbHNaU1V5TWlVelFTVTNRaVV5TW14cGJtVlhhV1IwYUNVeU1pVXpRVEV1TlNVM1JDVXlReVV5TW1aeWIyMGxNaklsTTBFbE4wSWxNako0SlRJeUpUTkJOVGM0SlRKREpUSXllU1V5TWlVelFUTTRNaVV5UXlVeU1tRnVaMnhsSlRJeUpUTkJOQzQzTVRJek9EZzVPREF6T0RRMk9TVXlReVV5TW1sa0pUSXlKVE5CSlRJeWFtZG9VWE53YVhobVpEWXdNRFF5TnlVeU1pVTNSQ1V5UXlVeU1uUnZKVEl5SlROQkpUZENKVEl5YVdRbE1qSWxNMEVsTWpKV1dVTllWMFJFVlVsSU56RTNPVEl6SlRJeUpUSkRKVEl5ZUNVeU1pVXpRVFUzT0NVeVF5VXlNbmtsTWpJbE0wRTBNamt1TURVM05qa3lNekEzTmpreU15VXlReVV5TW1GdVoyeGxKVEl5SlROQk1TNDFOekEzT1RZek1qWTNPVFE0T1RjbE4wUWxNa01sTWpKMFpYaDBRbXh2WTJzbE1qSWxNMEVsTlVJbE5VUWxOMFFsTWtNbE1qSlFVWFJWUm1KVFlscHNOalF5TkRJekpUSXlKVE5CSlRkQ0pUSXlhV1FsTWpJbE0wRWxNakpRVVhSVlJtSlRZbHBzTmpReU5ESXpKVEl5SlRKREpUSXlibUZ0WlNVeU1pVXpRU1V5TW14cGJtdGxjaVV5TWlVeVF5VXlNblJsZUhRbE1qSWxNMEVsTWpJbE1qSWxNa01sTWpKbmNtOTFjQ1V5TWlVelFTVXlNaVV5TWlVeVF5VXlNbXhwYm10bGNsUjVjR1VsTWpJbE0wRWxNakppY205clpXNGxNaklsTWtNbE1qSndiMmx1ZEhNbE1qSWxNMEVsTlVJbE5VUWxNa01sTWpKc2IyTnJaV1FsTWpJbE0wRm1ZV3h6WlNVeVF5VXlNbVJoZEdGQmRIUnlhV0oxZEdWekpUSXlKVE5CSlRWQ0pUVkVKVEpESlRJeWNISnZjSE1sTWpJbE0wRWxOMElsTWpKNmFXNWtaWGdsTWpJbE0wRTNKVEpESlRJeWVDVXlNaVV6UVc1MWJHd2xNa01sTWpKNUpUSXlKVE5CYm5Wc2JDVTNSQ1V5UXlVeU1teHBibVZUZEhsc1pTVXlNaVV6UVNVM1FpVXlNbXhwYm1WWGFXUjBhQ1V5TWlVelFURXVOU1UzUkNVeVF5VXlNbVp5YjIwbE1qSWxNMEVsTjBJbE1qSnBaQ1V5TWlVelFTVXlNbFpaUTFoWFJFUlZTVWczTVRjNU1qTWxNaklsTWtNbE1qSjRKVEl5SlROQk5UYzRKVEpESlRJeWVTVXlNaVV6UVRRNE5TNDVOREkyT1RJek1EYzJPVEl6SlRKREpUSXlZVzVuYkdVbE1qSWxNMEUwTGpjeE1qTTRPRGs0TURNNE5EWTVKVGRFSlRKREpUSXlkRzhsTWpJbE0wRWxOMElsTWpKcFpDVXlNaVV6UVNVeU1rRnlSbmRHVWxOVldVSTFPRGczTnpRbE1qSWxNa01sTWpKNEpUSXlKVE5CTlRjNEpUSkRKVEl5ZVNVeU1pVXpRVFV6TWk0ME56RXhOVE00TkRZeE5UTTRKVEpESlRJeVlXNW5iR1VsTWpJbE0wRXhMalUzTURjNU5qTXlOamM1TkRnNU55VTNSQ1V5UXlVeU1uUmxlSFJDYkc5amF5VXlNaVV6UVNVMVFpVTFSQ1UzUkNVeVF5VXlNbmxDWm5kMGFVNURTbTA1TXpRd01EUWxNaklsTTBFbE4wSWxNakpwWkNVeU1pVXpRU1V5TW5sQ1puZDBhVTVEU20wNU16UXdNRFFsTWpJbE1rTWxNakp1WVcxbEpUSXlKVE5CSlRJeWJHbHVhMlZ5SlRJeUpUSkRKVEl5ZEdWNGRDVXlNaVV6UVNVeU1pVXlNaVV5UXlVeU1tZHliM1Z3SlRJeUpUTkJKVEl5SlRJeUpUSkRKVEl5YkdsdWEyVnlWSGx3WlNVeU1pVXpRU1V5TW1KeWIydGxiaVV5TWlVeVF5VXlNbkJ2YVc1MGN5VXlNaVV6UVNVMVFpVTNRaVV5TW5nbE1qSWxNMEUxTnpnbE1rTWxNako1SlRJeUpUTkJOVGt4SlRkRUpUVkVKVEpESlRJeWJHOWphMlZrSlRJeUpUTkJabUZzYzJVbE1rTWxNakprWVhSaFFYUjBjbWxpZFhSbGN5VXlNaVV6UVNVMVFpVTFSQ1V5UXlVeU1uQnliM0J6SlRJeUpUTkJKVGRDSlRJeWVtbHVaR1Y0SlRJeUpUTkJPU1V5UXlVeU1uZ2xNaklsTTBGdWRXeHNKVEpESlRJeWVTVXlNaVV6UVc1MWJHd2xOMFFsTWtNbE1qSnNhVzVsVTNSNWJHVWxNaklsTTBFbE4wSWxNakpzYVc1bFYybGtkR2dsTWpJbE0wRXhMalVsTjBRbE1rTWxNakptY205dEpUSXlKVE5CSlRkQ0pUSXllQ1V5TWlVelFUVXhOQ1V5UXlVeU1ua2xNaklsTTBFMU9URWxNa01sTWpKaGJtZHNaU1V5TWlVelFXNTFiR3dsTWtNbE1qSnBaQ1V5TWlVelFXNTFiR3dsTjBRbE1rTWxNakowYnlVeU1pVXpRU1UzUWlVeU1tbGtKVEl5SlROQkpUSXlWVWhwUzFaT2FXZDRRalF6TnpBME5TVXlNaVV5UXlVeU1uZ2xNaklsTTBFMU56Z2xNa01sTWpKNUpUSXlKVE5CTmpNM0pUSkRKVEl5WVc1bmJHVWxNaklsTTBFeExqVTNNRGM1TmpNeU5qYzVORGc1TnlVM1JDVXlReVV5TW5SbGVIUkNiRzlqYXlVeU1pVXpRU1UxUWlVMVJDVTNSQ1UzUkNVeVF5VXlNbU52YlcxbGJuUnpKVEl5SlROQkpUVkNKVFZFSlRKREpUSXljR3gxWjJsdWN5VXlNaVV6UVNVM1FpVTNSQ1V5UXlVeU1tRnBRMjl1ZEdGcGJtVnljeVV5TWlVelFTVTNRaVUzUkNVeVF5VXlNbWx1YzJWeWRGQmhaMlZQY0hSekpUSXlKVE5CSlRkQ0pUZEVKVEpESlRJeWNHOXpkRkJoZVcxbGJuUWxNaklsTTBFbE4wSWxOMFFsTWtNbE1qSjBhR1Z0WlNVeU1pVXpRU1UzUWlVeU1uQmhaMlVsTWpJbE0wRWxOMElsTWpKaVlXTnJaM0p2ZFc1a1EyOXNiM0lsTWpJbE0wRWxNakowY21GdWMzQmhjbVZ1ZENVeU1pVTNSQ1UzUkNVM1JBPT0iLAoJIkZpbGVJZCIgOiAiNmRlYmZlN2ItZTVjZS00MDBmLWJkMzEtMzg2NTZjNWRhMmJhIgp9Cg=="/>
    </extobj>
  </extobjs>
</s:customData>
</file>

<file path=customXml/itemProps4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802</Words>
  <Application>WPS 演示</Application>
  <PresentationFormat>宽屏</PresentationFormat>
  <Paragraphs>122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Light</vt:lpstr>
      <vt:lpstr>思源黑体 CN Bold</vt:lpstr>
      <vt:lpstr>Noto Sans S Chinese Medium</vt:lpstr>
      <vt:lpstr>Arial</vt:lpstr>
      <vt:lpstr>思源黑体 CN Regular</vt:lpstr>
      <vt:lpstr>Impact</vt:lpstr>
      <vt:lpstr>思源黑体 CN Medium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752</cp:revision>
  <dcterms:created xsi:type="dcterms:W3CDTF">2019-06-19T02:08:00Z</dcterms:created>
  <dcterms:modified xsi:type="dcterms:W3CDTF">2026-07-06T10:01:18Z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A261E34B89BC465186F7E7A671C17B9A_13</vt:lpwstr>
  </property>
</Properties>
</file>