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5"/>
  </p:notesMasterIdLst>
  <p:handoutMasterIdLst>
    <p:handoutMasterId r:id="rId26"/>
  </p:handoutMasterIdLst>
  <p:sldIdLst>
    <p:sldId id="4166" r:id="rId4"/>
    <p:sldId id="4167" r:id="rId5"/>
    <p:sldId id="4168" r:id="rId6"/>
    <p:sldId id="4506" r:id="rId7"/>
    <p:sldId id="4510" r:id="rId8"/>
    <p:sldId id="4511" r:id="rId9"/>
    <p:sldId id="4515" r:id="rId10"/>
    <p:sldId id="4518" r:id="rId11"/>
    <p:sldId id="4517" r:id="rId12"/>
    <p:sldId id="4229" r:id="rId13"/>
    <p:sldId id="4509" r:id="rId14"/>
    <p:sldId id="4507" r:id="rId15"/>
    <p:sldId id="4519" r:id="rId16"/>
    <p:sldId id="4183" r:id="rId17"/>
    <p:sldId id="4426" r:id="rId18"/>
    <p:sldId id="4184" r:id="rId19"/>
    <p:sldId id="4209" r:id="rId20"/>
    <p:sldId id="4241" r:id="rId21"/>
    <p:sldId id="4401" r:id="rId22"/>
    <p:sldId id="4402" r:id="rId23"/>
    <p:sldId id="4443" r:id="rId24"/>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6" userDrawn="1">
          <p15:clr>
            <a:srgbClr val="A4A3A4"/>
          </p15:clr>
        </p15:guide>
        <p15:guide id="2" pos="385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66"/>
        <p:guide pos="385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161.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7.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9.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0.xml"/><Relationship Id="rId2" Type="http://schemas.openxmlformats.org/officeDocument/2006/relationships/image" Target="../media/image45.png"/><Relationship Id="rId1"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8.xml"/><Relationship Id="rId6" Type="http://schemas.openxmlformats.org/officeDocument/2006/relationships/image" Target="../media/image55.png"/><Relationship Id="rId5" Type="http://schemas.openxmlformats.org/officeDocument/2006/relationships/tags" Target="../tags/tag147.xml"/><Relationship Id="rId4" Type="http://schemas.openxmlformats.org/officeDocument/2006/relationships/image" Target="../media/image3.png"/><Relationship Id="rId3" Type="http://schemas.openxmlformats.org/officeDocument/2006/relationships/tags" Target="../tags/tag146.xml"/><Relationship Id="rId2" Type="http://schemas.openxmlformats.org/officeDocument/2006/relationships/image" Target="../media/image1.png"/><Relationship Id="rId1" Type="http://schemas.openxmlformats.org/officeDocument/2006/relationships/tags" Target="../tags/tag145.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2.xml"/><Relationship Id="rId6" Type="http://schemas.openxmlformats.org/officeDocument/2006/relationships/image" Target="../media/image56.png"/><Relationship Id="rId5" Type="http://schemas.openxmlformats.org/officeDocument/2006/relationships/tags" Target="../tags/tag151.xml"/><Relationship Id="rId4" Type="http://schemas.openxmlformats.org/officeDocument/2006/relationships/image" Target="../media/image3.png"/><Relationship Id="rId3" Type="http://schemas.openxmlformats.org/officeDocument/2006/relationships/tags" Target="../tags/tag150.xml"/><Relationship Id="rId2" Type="http://schemas.openxmlformats.org/officeDocument/2006/relationships/image" Target="../media/image1.png"/><Relationship Id="rId1" Type="http://schemas.openxmlformats.org/officeDocument/2006/relationships/tags" Target="../tags/tag149.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6.xml"/><Relationship Id="rId6" Type="http://schemas.openxmlformats.org/officeDocument/2006/relationships/image" Target="../media/image57.png"/><Relationship Id="rId5" Type="http://schemas.openxmlformats.org/officeDocument/2006/relationships/tags" Target="../tags/tag155.xml"/><Relationship Id="rId4" Type="http://schemas.openxmlformats.org/officeDocument/2006/relationships/image" Target="../media/image3.png"/><Relationship Id="rId3" Type="http://schemas.openxmlformats.org/officeDocument/2006/relationships/tags" Target="../tags/tag154.xml"/><Relationship Id="rId2" Type="http://schemas.openxmlformats.org/officeDocument/2006/relationships/image" Target="../media/image1.png"/><Relationship Id="rId1" Type="http://schemas.openxmlformats.org/officeDocument/2006/relationships/tags" Target="../tags/tag153.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image" Target="../media/image3.png"/><Relationship Id="rId3" Type="http://schemas.openxmlformats.org/officeDocument/2006/relationships/tags" Target="../tags/tag158.xml"/><Relationship Id="rId2" Type="http://schemas.openxmlformats.org/officeDocument/2006/relationships/image" Target="../media/image1.png"/><Relationship Id="rId1" Type="http://schemas.openxmlformats.org/officeDocument/2006/relationships/tags" Target="../tags/tag15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3" Type="http://schemas.openxmlformats.org/officeDocument/2006/relationships/slideLayout" Target="../slideLayouts/slideLayout2.xml"/><Relationship Id="rId12" Type="http://schemas.openxmlformats.org/officeDocument/2006/relationships/tags" Target="../tags/tag132.xml"/><Relationship Id="rId11" Type="http://schemas.openxmlformats.org/officeDocument/2006/relationships/image" Target="../media/image21.png"/><Relationship Id="rId10" Type="http://schemas.openxmlformats.org/officeDocument/2006/relationships/image" Target="../media/image20.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3.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4.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5.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6.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七月市场看点（</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7.1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311150" y="886460"/>
            <a:ext cx="6849110" cy="368109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659130" y="3781425"/>
            <a:ext cx="6298565" cy="258826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6957695" y="1025525"/>
            <a:ext cx="4797425" cy="3187700"/>
          </a:xfrm>
          <a:prstGeom prst="rect">
            <a:avLst/>
          </a:prstGeom>
          <a:ln>
            <a:solidFill>
              <a:schemeClr val="accent1"/>
            </a:solidFill>
          </a:ln>
        </p:spPr>
      </p:pic>
      <p:sp>
        <p:nvSpPr>
          <p:cNvPr id="6" name="文本框 5"/>
          <p:cNvSpPr txBox="1"/>
          <p:nvPr/>
        </p:nvSpPr>
        <p:spPr>
          <a:xfrm>
            <a:off x="7394575" y="4695190"/>
            <a:ext cx="4084320" cy="1198880"/>
          </a:xfrm>
          <a:prstGeom prst="rect">
            <a:avLst/>
          </a:prstGeom>
          <a:noFill/>
        </p:spPr>
        <p:txBody>
          <a:bodyPr wrap="square" rtlCol="0">
            <a:spAutoFit/>
          </a:bodyPr>
          <a:p>
            <a:r>
              <a:rPr lang="zh-CN" altLang="en-US">
                <a:highlight>
                  <a:srgbClr val="FFFF00"/>
                </a:highlight>
              </a:rPr>
              <a:t>历史上超过</a:t>
            </a:r>
            <a:r>
              <a:rPr lang="en-US" altLang="zh-CN">
                <a:highlight>
                  <a:srgbClr val="FFFF00"/>
                </a:highlight>
              </a:rPr>
              <a:t>200</a:t>
            </a:r>
            <a:r>
              <a:rPr lang="zh-CN" altLang="en-US">
                <a:highlight>
                  <a:srgbClr val="FFFF00"/>
                </a:highlight>
              </a:rPr>
              <a:t>家涨停，会进入到高潮震荡，指数急跌是机会</a:t>
            </a:r>
            <a:r>
              <a:rPr lang="zh-CN" altLang="en-US"/>
              <a:t>。</a:t>
            </a:r>
            <a:endParaRPr lang="zh-CN" altLang="en-US"/>
          </a:p>
          <a:p>
            <a:endParaRPr lang="zh-CN" altLang="en-US"/>
          </a:p>
          <a:p>
            <a:r>
              <a:rPr lang="zh-CN" altLang="en-US">
                <a:solidFill>
                  <a:srgbClr val="0029DA"/>
                </a:solidFill>
              </a:rPr>
              <a:t>（预留仓位给</a:t>
            </a:r>
            <a:r>
              <a:rPr lang="zh-CN" altLang="en-US">
                <a:solidFill>
                  <a:srgbClr val="FF0000"/>
                </a:solidFill>
              </a:rPr>
              <a:t>七月下旬</a:t>
            </a:r>
            <a:r>
              <a:rPr lang="zh-CN" altLang="en-US">
                <a:solidFill>
                  <a:srgbClr val="0029DA"/>
                </a:solidFill>
              </a:rPr>
              <a:t>的牛线下移）</a:t>
            </a:r>
            <a:endParaRPr lang="zh-CN" altLang="en-US">
              <a:solidFill>
                <a:srgbClr val="0029DA"/>
              </a:solidFill>
            </a:endParaRPr>
          </a:p>
        </p:txBody>
      </p:sp>
      <p:sp>
        <p:nvSpPr>
          <p:cNvPr id="7" name="文本框 6"/>
          <p:cNvSpPr txBox="1"/>
          <p:nvPr/>
        </p:nvSpPr>
        <p:spPr>
          <a:xfrm>
            <a:off x="8311515" y="2812415"/>
            <a:ext cx="2785745" cy="645160"/>
          </a:xfrm>
          <a:prstGeom prst="rect">
            <a:avLst/>
          </a:prstGeom>
          <a:noFill/>
        </p:spPr>
        <p:txBody>
          <a:bodyPr wrap="square" rtlCol="0">
            <a:spAutoFit/>
          </a:bodyPr>
          <a:p>
            <a:r>
              <a:rPr lang="zh-CN" altLang="en-US" u="sng">
                <a:highlight>
                  <a:srgbClr val="FFFF00"/>
                </a:highlight>
              </a:rPr>
              <a:t>指数进入宽幅震荡</a:t>
            </a:r>
            <a:endParaRPr lang="zh-CN" altLang="en-US" u="sng">
              <a:highlight>
                <a:srgbClr val="FFFF00"/>
              </a:highlight>
            </a:endParaRPr>
          </a:p>
          <a:p>
            <a:r>
              <a:rPr lang="zh-CN" altLang="en-US" u="sng">
                <a:highlight>
                  <a:srgbClr val="FFFF00"/>
                </a:highlight>
              </a:rPr>
              <a:t>急跌可以做</a:t>
            </a:r>
            <a:r>
              <a:rPr lang="en-US" altLang="zh-CN" u="sng">
                <a:highlight>
                  <a:srgbClr val="FFFF00"/>
                </a:highlight>
              </a:rPr>
              <a:t>ETF</a:t>
            </a:r>
            <a:r>
              <a:rPr lang="zh-CN" altLang="en-US" u="sng">
                <a:highlight>
                  <a:srgbClr val="FFFF00"/>
                </a:highlight>
              </a:rPr>
              <a:t>价差</a:t>
            </a:r>
            <a:endParaRPr lang="zh-CN" altLang="en-US" u="sng">
              <a:highlight>
                <a:srgbClr val="FFFF00"/>
              </a:highlight>
            </a:endParaRPr>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新异动（机器人）</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7.5</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07950" y="840740"/>
            <a:ext cx="4450080" cy="532130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3710940" y="924560"/>
            <a:ext cx="3719195" cy="3064510"/>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6228080" y="1497330"/>
            <a:ext cx="3790950" cy="3206115"/>
          </a:xfrm>
          <a:prstGeom prst="rect">
            <a:avLst/>
          </a:prstGeom>
          <a:ln>
            <a:solidFill>
              <a:schemeClr val="accent1"/>
            </a:solidFill>
          </a:ln>
        </p:spPr>
      </p:pic>
      <p:pic>
        <p:nvPicPr>
          <p:cNvPr id="10" name="图片 9"/>
          <p:cNvPicPr>
            <a:picLocks noChangeAspect="1"/>
          </p:cNvPicPr>
          <p:nvPr/>
        </p:nvPicPr>
        <p:blipFill>
          <a:blip r:embed="rId4"/>
          <a:stretch>
            <a:fillRect/>
          </a:stretch>
        </p:blipFill>
        <p:spPr>
          <a:xfrm>
            <a:off x="8630920" y="2944495"/>
            <a:ext cx="3561080" cy="2987675"/>
          </a:xfrm>
          <a:prstGeom prst="rect">
            <a:avLst/>
          </a:prstGeom>
          <a:ln>
            <a:solidFill>
              <a:schemeClr val="accent1"/>
            </a:solidFill>
          </a:ln>
        </p:spPr>
      </p:pic>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新异动（机器人）</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1"/>
          <a:stretch>
            <a:fillRect/>
          </a:stretch>
        </p:blipFill>
        <p:spPr>
          <a:xfrm>
            <a:off x="4810760" y="1098550"/>
            <a:ext cx="4145915" cy="3952875"/>
          </a:xfrm>
          <a:prstGeom prst="rect">
            <a:avLst/>
          </a:prstGeom>
          <a:ln>
            <a:solidFill>
              <a:schemeClr val="accent1"/>
            </a:solidFill>
          </a:ln>
        </p:spPr>
      </p:pic>
      <p:pic>
        <p:nvPicPr>
          <p:cNvPr id="9" name="图片 8"/>
          <p:cNvPicPr>
            <a:picLocks noChangeAspect="1"/>
          </p:cNvPicPr>
          <p:nvPr/>
        </p:nvPicPr>
        <p:blipFill>
          <a:blip r:embed="rId2"/>
          <a:srcRect t="6100"/>
          <a:stretch>
            <a:fillRect/>
          </a:stretch>
        </p:blipFill>
        <p:spPr>
          <a:xfrm>
            <a:off x="295275" y="882650"/>
            <a:ext cx="4145915" cy="4681855"/>
          </a:xfrm>
          <a:prstGeom prst="rect">
            <a:avLst/>
          </a:prstGeom>
          <a:ln>
            <a:solidFill>
              <a:schemeClr val="accent1"/>
            </a:solidFill>
          </a:ln>
        </p:spPr>
      </p:pic>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主题猎手1920_1080_1775972650761"/>
          <p:cNvPicPr>
            <a:picLocks noChangeAspect="1"/>
          </p:cNvPicPr>
          <p:nvPr/>
        </p:nvPicPr>
        <p:blipFill>
          <a:blip r:embed="rId6"/>
          <a:stretch>
            <a:fillRect/>
          </a:stretch>
        </p:blipFill>
        <p:spPr>
          <a:xfrm>
            <a:off x="-9525"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已开户海报_1775972664518"/>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热点切换</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补涨轮动</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2026.7.6</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1920_1080_1775972681250"/>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业绩披露窗口</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descr="业绩公布时间"/>
          <p:cNvPicPr>
            <a:picLocks noChangeAspect="1"/>
          </p:cNvPicPr>
          <p:nvPr/>
        </p:nvPicPr>
        <p:blipFill>
          <a:blip r:embed="rId1"/>
          <a:stretch>
            <a:fillRect/>
          </a:stretch>
        </p:blipFill>
        <p:spPr>
          <a:xfrm>
            <a:off x="69215" y="911860"/>
            <a:ext cx="8117840" cy="4744720"/>
          </a:xfrm>
          <a:prstGeom prst="rect">
            <a:avLst/>
          </a:prstGeom>
          <a:ln>
            <a:solidFill>
              <a:schemeClr val="accent1"/>
            </a:solidFill>
          </a:ln>
        </p:spPr>
      </p:pic>
      <p:sp>
        <p:nvSpPr>
          <p:cNvPr id="4" name="椭圆 3"/>
          <p:cNvSpPr/>
          <p:nvPr/>
        </p:nvSpPr>
        <p:spPr>
          <a:xfrm>
            <a:off x="3951605" y="1229995"/>
            <a:ext cx="1437005" cy="1183005"/>
          </a:xfrm>
          <a:prstGeom prst="ellipse">
            <a:avLst/>
          </a:prstGeom>
          <a:solidFill>
            <a:schemeClr val="accent1">
              <a:alpha val="42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8321675" y="832485"/>
            <a:ext cx="3758565" cy="1753235"/>
          </a:xfrm>
          <a:prstGeom prst="rect">
            <a:avLst/>
          </a:prstGeom>
          <a:noFill/>
        </p:spPr>
        <p:txBody>
          <a:bodyPr wrap="square" rtlCol="0">
            <a:spAutoFit/>
          </a:bodyPr>
          <a:p>
            <a:r>
              <a:rPr lang="zh-CN" altLang="en-US">
                <a:solidFill>
                  <a:srgbClr val="FF0000"/>
                </a:solidFill>
              </a:rPr>
              <a:t>七月上旬：</a:t>
            </a:r>
            <a:endParaRPr lang="zh-CN" altLang="en-US">
              <a:solidFill>
                <a:srgbClr val="FF0000"/>
              </a:solidFill>
            </a:endParaRPr>
          </a:p>
          <a:p>
            <a:r>
              <a:rPr lang="zh-CN" altLang="en-US"/>
              <a:t>①公布业绩大幅涨跌个股</a:t>
            </a:r>
            <a:endParaRPr lang="zh-CN" altLang="en-US"/>
          </a:p>
          <a:p>
            <a:r>
              <a:rPr lang="zh-CN" altLang="en-US"/>
              <a:t>②周线金叉进入末期</a:t>
            </a:r>
            <a:endParaRPr lang="zh-CN" altLang="en-US"/>
          </a:p>
          <a:p>
            <a:endParaRPr lang="zh-CN" altLang="en-US"/>
          </a:p>
          <a:p>
            <a:r>
              <a:rPr lang="zh-CN" altLang="en-US">
                <a:solidFill>
                  <a:srgbClr val="0029DA"/>
                </a:solidFill>
              </a:rPr>
              <a:t>导致：涨幅较大个股</a:t>
            </a:r>
            <a:r>
              <a:rPr lang="zh-CN" altLang="en-US">
                <a:solidFill>
                  <a:srgbClr val="F315F3"/>
                </a:solidFill>
              </a:rPr>
              <a:t>套现需求</a:t>
            </a:r>
            <a:r>
              <a:rPr lang="zh-CN" altLang="en-US">
                <a:solidFill>
                  <a:srgbClr val="0029DA"/>
                </a:solidFill>
              </a:rPr>
              <a:t>增多。</a:t>
            </a:r>
            <a:endParaRPr lang="zh-CN" altLang="en-US">
              <a:solidFill>
                <a:srgbClr val="0029DA"/>
              </a:solidFill>
            </a:endParaRPr>
          </a:p>
          <a:p>
            <a:endParaRPr lang="zh-CN" altLang="en-US">
              <a:solidFill>
                <a:srgbClr val="0029DA"/>
              </a:solidFill>
            </a:endParaRPr>
          </a:p>
        </p:txBody>
      </p:sp>
      <p:sp>
        <p:nvSpPr>
          <p:cNvPr id="6" name="矩形 5"/>
          <p:cNvSpPr/>
          <p:nvPr/>
        </p:nvSpPr>
        <p:spPr>
          <a:xfrm>
            <a:off x="69215" y="4547870"/>
            <a:ext cx="7833995" cy="254000"/>
          </a:xfrm>
          <a:prstGeom prst="rect">
            <a:avLst/>
          </a:prstGeom>
          <a:solidFill>
            <a:schemeClr val="accent1">
              <a:alpha val="23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椭圆 6"/>
          <p:cNvSpPr/>
          <p:nvPr/>
        </p:nvSpPr>
        <p:spPr>
          <a:xfrm>
            <a:off x="5022850" y="4547870"/>
            <a:ext cx="1483995" cy="349250"/>
          </a:xfrm>
          <a:prstGeom prst="ellipse">
            <a:avLst/>
          </a:prstGeom>
          <a:solidFill>
            <a:schemeClr val="accent5">
              <a:lumMod val="75000"/>
              <a:alpha val="21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8" name="图片 7"/>
          <p:cNvPicPr/>
          <p:nvPr/>
        </p:nvPicPr>
        <p:blipFill>
          <a:blip r:embed="rId2"/>
          <a:stretch>
            <a:fillRect/>
          </a:stretch>
        </p:blipFill>
        <p:spPr>
          <a:xfrm>
            <a:off x="7402830" y="2412365"/>
            <a:ext cx="4676775" cy="3950335"/>
          </a:xfrm>
          <a:prstGeom prst="rect">
            <a:avLst/>
          </a:prstGeom>
          <a:ln>
            <a:solidFill>
              <a:schemeClr val="accent1"/>
            </a:solidFill>
          </a:ln>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 </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收缩仓位应对七月初兑现潮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11" name="图片 10"/>
          <p:cNvPicPr>
            <a:picLocks noChangeAspect="1"/>
          </p:cNvPicPr>
          <p:nvPr/>
        </p:nvPicPr>
        <p:blipFill>
          <a:blip r:embed="rId1"/>
          <a:stretch>
            <a:fillRect/>
          </a:stretch>
        </p:blipFill>
        <p:spPr>
          <a:xfrm>
            <a:off x="8588375" y="768350"/>
            <a:ext cx="3527425" cy="1577975"/>
          </a:xfrm>
          <a:prstGeom prst="rect">
            <a:avLst/>
          </a:prstGeom>
          <a:ln>
            <a:solidFill>
              <a:schemeClr val="accent1"/>
            </a:solidFill>
          </a:ln>
        </p:spPr>
      </p:pic>
      <p:pic>
        <p:nvPicPr>
          <p:cNvPr id="12" name="图片 11"/>
          <p:cNvPicPr>
            <a:picLocks noChangeAspect="1"/>
          </p:cNvPicPr>
          <p:nvPr/>
        </p:nvPicPr>
        <p:blipFill>
          <a:blip r:embed="rId2"/>
          <a:stretch>
            <a:fillRect/>
          </a:stretch>
        </p:blipFill>
        <p:spPr>
          <a:xfrm>
            <a:off x="8588375" y="3700780"/>
            <a:ext cx="3528060" cy="1476375"/>
          </a:xfrm>
          <a:prstGeom prst="rect">
            <a:avLst/>
          </a:prstGeom>
          <a:ln>
            <a:solidFill>
              <a:schemeClr val="accent1"/>
            </a:solidFill>
          </a:ln>
        </p:spPr>
      </p:pic>
      <p:pic>
        <p:nvPicPr>
          <p:cNvPr id="13" name="图片 12"/>
          <p:cNvPicPr>
            <a:picLocks noChangeAspect="1"/>
          </p:cNvPicPr>
          <p:nvPr/>
        </p:nvPicPr>
        <p:blipFill>
          <a:blip r:embed="rId3"/>
          <a:stretch>
            <a:fillRect/>
          </a:stretch>
        </p:blipFill>
        <p:spPr>
          <a:xfrm>
            <a:off x="8588375" y="5230495"/>
            <a:ext cx="3528060" cy="1087120"/>
          </a:xfrm>
          <a:prstGeom prst="rect">
            <a:avLst/>
          </a:prstGeom>
          <a:ln>
            <a:solidFill>
              <a:schemeClr val="accent1"/>
            </a:solidFill>
          </a:ln>
        </p:spPr>
      </p:pic>
      <p:pic>
        <p:nvPicPr>
          <p:cNvPr id="14" name="图片 13"/>
          <p:cNvPicPr>
            <a:picLocks noChangeAspect="1"/>
          </p:cNvPicPr>
          <p:nvPr/>
        </p:nvPicPr>
        <p:blipFill>
          <a:blip r:embed="rId4"/>
          <a:stretch>
            <a:fillRect/>
          </a:stretch>
        </p:blipFill>
        <p:spPr>
          <a:xfrm>
            <a:off x="8588375" y="2399665"/>
            <a:ext cx="3528060" cy="1247775"/>
          </a:xfrm>
          <a:prstGeom prst="rect">
            <a:avLst/>
          </a:prstGeom>
          <a:ln>
            <a:solidFill>
              <a:schemeClr val="accent1"/>
            </a:solidFill>
          </a:ln>
        </p:spPr>
      </p:pic>
      <p:pic>
        <p:nvPicPr>
          <p:cNvPr id="15" name="图片 14"/>
          <p:cNvPicPr>
            <a:picLocks noChangeAspect="1"/>
          </p:cNvPicPr>
          <p:nvPr/>
        </p:nvPicPr>
        <p:blipFill>
          <a:blip r:embed="rId5"/>
          <a:stretch>
            <a:fillRect/>
          </a:stretch>
        </p:blipFill>
        <p:spPr>
          <a:xfrm>
            <a:off x="4664710" y="3097530"/>
            <a:ext cx="3048635" cy="1047750"/>
          </a:xfrm>
          <a:prstGeom prst="rect">
            <a:avLst/>
          </a:prstGeom>
          <a:ln>
            <a:solidFill>
              <a:schemeClr val="accent1"/>
            </a:solidFill>
          </a:ln>
        </p:spPr>
      </p:pic>
      <p:pic>
        <p:nvPicPr>
          <p:cNvPr id="16" name="图片 15"/>
          <p:cNvPicPr>
            <a:picLocks noChangeAspect="1"/>
          </p:cNvPicPr>
          <p:nvPr/>
        </p:nvPicPr>
        <p:blipFill>
          <a:blip r:embed="rId6"/>
          <a:stretch>
            <a:fillRect/>
          </a:stretch>
        </p:blipFill>
        <p:spPr>
          <a:xfrm>
            <a:off x="4662805" y="1950720"/>
            <a:ext cx="3049270" cy="1061720"/>
          </a:xfrm>
          <a:prstGeom prst="rect">
            <a:avLst/>
          </a:prstGeom>
          <a:ln>
            <a:solidFill>
              <a:schemeClr val="accent1"/>
            </a:solidFill>
          </a:ln>
        </p:spPr>
      </p:pic>
      <p:pic>
        <p:nvPicPr>
          <p:cNvPr id="17" name="图片 16"/>
          <p:cNvPicPr>
            <a:picLocks noChangeAspect="1"/>
          </p:cNvPicPr>
          <p:nvPr/>
        </p:nvPicPr>
        <p:blipFill>
          <a:blip r:embed="rId7"/>
          <a:stretch>
            <a:fillRect/>
          </a:stretch>
        </p:blipFill>
        <p:spPr>
          <a:xfrm>
            <a:off x="4664710" y="768350"/>
            <a:ext cx="3048635" cy="1097280"/>
          </a:xfrm>
          <a:prstGeom prst="rect">
            <a:avLst/>
          </a:prstGeom>
          <a:ln>
            <a:solidFill>
              <a:schemeClr val="accent1"/>
            </a:solidFill>
          </a:ln>
        </p:spPr>
      </p:pic>
      <p:pic>
        <p:nvPicPr>
          <p:cNvPr id="18" name="图片 17"/>
          <p:cNvPicPr>
            <a:picLocks noChangeAspect="1"/>
          </p:cNvPicPr>
          <p:nvPr/>
        </p:nvPicPr>
        <p:blipFill>
          <a:blip r:embed="rId8"/>
          <a:stretch>
            <a:fillRect/>
          </a:stretch>
        </p:blipFill>
        <p:spPr>
          <a:xfrm>
            <a:off x="4662805" y="4230370"/>
            <a:ext cx="3048000" cy="962025"/>
          </a:xfrm>
          <a:prstGeom prst="rect">
            <a:avLst/>
          </a:prstGeom>
          <a:ln>
            <a:solidFill>
              <a:schemeClr val="accent1"/>
            </a:solidFill>
          </a:ln>
        </p:spPr>
      </p:pic>
      <p:pic>
        <p:nvPicPr>
          <p:cNvPr id="19" name="图片 18"/>
          <p:cNvPicPr>
            <a:picLocks noChangeAspect="1"/>
          </p:cNvPicPr>
          <p:nvPr/>
        </p:nvPicPr>
        <p:blipFill>
          <a:blip r:embed="rId9"/>
          <a:stretch>
            <a:fillRect/>
          </a:stretch>
        </p:blipFill>
        <p:spPr>
          <a:xfrm>
            <a:off x="4662170" y="5277485"/>
            <a:ext cx="3048635" cy="895350"/>
          </a:xfrm>
          <a:prstGeom prst="rect">
            <a:avLst/>
          </a:prstGeom>
          <a:ln>
            <a:solidFill>
              <a:schemeClr val="accent1"/>
            </a:solidFill>
          </a:ln>
        </p:spPr>
      </p:pic>
      <p:pic>
        <p:nvPicPr>
          <p:cNvPr id="20" name="图片 19"/>
          <p:cNvPicPr>
            <a:picLocks noChangeAspect="1"/>
          </p:cNvPicPr>
          <p:nvPr/>
        </p:nvPicPr>
        <p:blipFill>
          <a:blip r:embed="rId10"/>
          <a:stretch>
            <a:fillRect/>
          </a:stretch>
        </p:blipFill>
        <p:spPr>
          <a:xfrm>
            <a:off x="133985" y="2125345"/>
            <a:ext cx="3700145" cy="3796665"/>
          </a:xfrm>
          <a:prstGeom prst="rect">
            <a:avLst/>
          </a:prstGeom>
          <a:ln>
            <a:solidFill>
              <a:schemeClr val="accent1"/>
            </a:solidFill>
          </a:ln>
        </p:spPr>
      </p:pic>
      <p:pic>
        <p:nvPicPr>
          <p:cNvPr id="21" name="图片 20"/>
          <p:cNvPicPr>
            <a:picLocks noChangeAspect="1"/>
          </p:cNvPicPr>
          <p:nvPr/>
        </p:nvPicPr>
        <p:blipFill>
          <a:blip r:embed="rId11"/>
          <a:stretch>
            <a:fillRect/>
          </a:stretch>
        </p:blipFill>
        <p:spPr>
          <a:xfrm>
            <a:off x="133985" y="717550"/>
            <a:ext cx="3700780" cy="4248150"/>
          </a:xfrm>
          <a:prstGeom prst="rect">
            <a:avLst/>
          </a:prstGeom>
          <a:ln>
            <a:solidFill>
              <a:schemeClr val="accent1"/>
            </a:solidFill>
          </a:ln>
        </p:spPr>
      </p:pic>
    </p:spTree>
    <p:custDataLst>
      <p:tags r:id="rId1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少量科技控盘突破强者恒强</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8" name="图片 7"/>
          <p:cNvPicPr>
            <a:picLocks noChangeAspect="1"/>
          </p:cNvPicPr>
          <p:nvPr/>
        </p:nvPicPr>
        <p:blipFill>
          <a:blip r:embed="rId1"/>
          <a:stretch>
            <a:fillRect/>
          </a:stretch>
        </p:blipFill>
        <p:spPr>
          <a:xfrm>
            <a:off x="4744720" y="842645"/>
            <a:ext cx="3716020" cy="517334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8522970" y="842645"/>
            <a:ext cx="3526155" cy="517271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247650" y="894080"/>
            <a:ext cx="4368800" cy="5121910"/>
          </a:xfrm>
          <a:prstGeom prst="rect">
            <a:avLst/>
          </a:prstGeom>
          <a:ln>
            <a:solidFill>
              <a:schemeClr val="accent1"/>
            </a:solidFill>
          </a:ln>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大多科技类开始盘弱</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9" name="文本框 8"/>
          <p:cNvSpPr txBox="1"/>
          <p:nvPr/>
        </p:nvSpPr>
        <p:spPr>
          <a:xfrm>
            <a:off x="144780" y="5384800"/>
            <a:ext cx="5340985" cy="1004570"/>
          </a:xfrm>
          <a:prstGeom prst="rect">
            <a:avLst/>
          </a:prstGeom>
          <a:noFill/>
        </p:spPr>
        <p:txBody>
          <a:bodyPr wrap="square" rtlCol="0">
            <a:spAutoFit/>
          </a:bodyPr>
          <a:p>
            <a:pPr>
              <a:lnSpc>
                <a:spcPct val="110000"/>
              </a:lnSpc>
            </a:pPr>
            <a:r>
              <a:rPr lang="en-US" altLang="zh-CN">
                <a:solidFill>
                  <a:schemeClr val="tx1"/>
                </a:solidFill>
                <a:highlight>
                  <a:srgbClr val="FFFF00"/>
                </a:highlight>
              </a:rPr>
              <a:t>1.</a:t>
            </a:r>
            <a:r>
              <a:rPr lang="zh-CN" altLang="en-US">
                <a:solidFill>
                  <a:schemeClr val="tx1"/>
                </a:solidFill>
                <a:highlight>
                  <a:srgbClr val="FFFF00"/>
                </a:highlight>
              </a:rPr>
              <a:t>七月初科技</a:t>
            </a:r>
            <a:r>
              <a:rPr lang="zh-CN" altLang="en-US">
                <a:solidFill>
                  <a:srgbClr val="0029DA"/>
                </a:solidFill>
                <a:highlight>
                  <a:srgbClr val="FFFF00"/>
                </a:highlight>
              </a:rPr>
              <a:t>套现潮</a:t>
            </a:r>
            <a:r>
              <a:rPr lang="en-US" altLang="zh-CN">
                <a:solidFill>
                  <a:srgbClr val="0029DA"/>
                </a:solidFill>
                <a:highlight>
                  <a:srgbClr val="FFFF00"/>
                </a:highlight>
              </a:rPr>
              <a:t>/</a:t>
            </a:r>
            <a:r>
              <a:rPr lang="zh-CN" altLang="en-US">
                <a:solidFill>
                  <a:srgbClr val="0029DA"/>
                </a:solidFill>
                <a:highlight>
                  <a:srgbClr val="FFFF00"/>
                </a:highlight>
              </a:rPr>
              <a:t>周线死叉潮</a:t>
            </a:r>
            <a:r>
              <a:rPr lang="en-US" altLang="zh-CN">
                <a:solidFill>
                  <a:srgbClr val="0029DA"/>
                </a:solidFill>
                <a:highlight>
                  <a:srgbClr val="FFFF00"/>
                </a:highlight>
              </a:rPr>
              <a:t>/</a:t>
            </a:r>
            <a:r>
              <a:rPr lang="zh-CN" altLang="en-US">
                <a:solidFill>
                  <a:srgbClr val="0029DA"/>
                </a:solidFill>
                <a:highlight>
                  <a:srgbClr val="FFFF00"/>
                </a:highlight>
              </a:rPr>
              <a:t>破位潮</a:t>
            </a:r>
            <a:endParaRPr lang="zh-CN" altLang="en-US">
              <a:solidFill>
                <a:schemeClr val="tx1"/>
              </a:solidFill>
              <a:highlight>
                <a:srgbClr val="FFFF00"/>
              </a:highlight>
            </a:endParaRPr>
          </a:p>
          <a:p>
            <a:pPr>
              <a:lnSpc>
                <a:spcPct val="110000"/>
              </a:lnSpc>
            </a:pPr>
            <a:r>
              <a:rPr lang="en-US" altLang="zh-CN">
                <a:solidFill>
                  <a:schemeClr val="tx1"/>
                </a:solidFill>
                <a:highlight>
                  <a:srgbClr val="FFFF00"/>
                </a:highlight>
              </a:rPr>
              <a:t>2.</a:t>
            </a:r>
            <a:r>
              <a:rPr lang="zh-CN" altLang="en-US">
                <a:solidFill>
                  <a:schemeClr val="tx1"/>
                </a:solidFill>
                <a:highlight>
                  <a:srgbClr val="FFFF00"/>
                </a:highlight>
              </a:rPr>
              <a:t>高控盘类有反复，但爆发力减弱，反抽为主。</a:t>
            </a:r>
            <a:endParaRPr lang="zh-CN" altLang="en-US">
              <a:solidFill>
                <a:schemeClr val="tx1"/>
              </a:solidFill>
              <a:highlight>
                <a:srgbClr val="FFFF00"/>
              </a:highlight>
            </a:endParaRPr>
          </a:p>
          <a:p>
            <a:pPr>
              <a:lnSpc>
                <a:spcPct val="110000"/>
              </a:lnSpc>
            </a:pPr>
            <a:r>
              <a:rPr lang="en-US" altLang="zh-CN">
                <a:solidFill>
                  <a:schemeClr val="tx1"/>
                </a:solidFill>
                <a:highlight>
                  <a:srgbClr val="FFFF00"/>
                </a:highlight>
              </a:rPr>
              <a:t>3.</a:t>
            </a:r>
            <a:r>
              <a:rPr lang="zh-CN" altLang="en-US">
                <a:solidFill>
                  <a:schemeClr val="tx1"/>
                </a:solidFill>
                <a:highlight>
                  <a:srgbClr val="FFFF00"/>
                </a:highlight>
              </a:rPr>
              <a:t>走弱形式有所不同，收缩仓位应对。</a:t>
            </a:r>
            <a:r>
              <a:rPr lang="en-US" altLang="zh-CN">
                <a:solidFill>
                  <a:schemeClr val="tx1"/>
                </a:solidFill>
                <a:highlight>
                  <a:srgbClr val="FFFF00"/>
                </a:highlight>
              </a:rPr>
              <a:t>(</a:t>
            </a:r>
            <a:r>
              <a:rPr lang="zh-CN" altLang="en-US">
                <a:solidFill>
                  <a:schemeClr val="tx1"/>
                </a:solidFill>
                <a:highlight>
                  <a:srgbClr val="FFFF00"/>
                </a:highlight>
              </a:rPr>
              <a:t>只卖不买）</a:t>
            </a:r>
            <a:endParaRPr lang="zh-CN" altLang="en-US">
              <a:solidFill>
                <a:schemeClr val="tx1"/>
              </a:solidFill>
              <a:highlight>
                <a:srgbClr val="FFFF00"/>
              </a:highlight>
            </a:endParaRPr>
          </a:p>
        </p:txBody>
      </p:sp>
      <p:pic>
        <p:nvPicPr>
          <p:cNvPr id="3" name="图片 2"/>
          <p:cNvPicPr>
            <a:picLocks noChangeAspect="1"/>
          </p:cNvPicPr>
          <p:nvPr/>
        </p:nvPicPr>
        <p:blipFill>
          <a:blip r:embed="rId1"/>
          <a:stretch>
            <a:fillRect/>
          </a:stretch>
        </p:blipFill>
        <p:spPr>
          <a:xfrm>
            <a:off x="7412355" y="2736850"/>
            <a:ext cx="4596130" cy="1721485"/>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7412355" y="768350"/>
            <a:ext cx="4595495" cy="1813560"/>
          </a:xfrm>
          <a:prstGeom prst="rect">
            <a:avLst/>
          </a:prstGeom>
          <a:ln>
            <a:solidFill>
              <a:schemeClr val="accent1"/>
            </a:solidFill>
          </a:ln>
        </p:spPr>
      </p:pic>
      <p:sp>
        <p:nvSpPr>
          <p:cNvPr id="10" name="文本框 9"/>
          <p:cNvSpPr txBox="1"/>
          <p:nvPr/>
        </p:nvSpPr>
        <p:spPr>
          <a:xfrm>
            <a:off x="7671435" y="981710"/>
            <a:ext cx="1913890" cy="368300"/>
          </a:xfrm>
          <a:prstGeom prst="rect">
            <a:avLst/>
          </a:prstGeom>
          <a:noFill/>
        </p:spPr>
        <p:txBody>
          <a:bodyPr wrap="square" rtlCol="0">
            <a:spAutoFit/>
          </a:bodyPr>
          <a:p>
            <a:r>
              <a:rPr lang="zh-CN" altLang="en-US">
                <a:highlight>
                  <a:srgbClr val="FFFF00"/>
                </a:highlight>
              </a:rPr>
              <a:t>业绩披露上涨</a:t>
            </a:r>
            <a:endParaRPr lang="zh-CN" altLang="en-US">
              <a:highlight>
                <a:srgbClr val="FFFF00"/>
              </a:highlight>
            </a:endParaRPr>
          </a:p>
        </p:txBody>
      </p:sp>
      <p:sp>
        <p:nvSpPr>
          <p:cNvPr id="11" name="文本框 10"/>
          <p:cNvSpPr txBox="1"/>
          <p:nvPr/>
        </p:nvSpPr>
        <p:spPr>
          <a:xfrm>
            <a:off x="7671435" y="2821940"/>
            <a:ext cx="2715260" cy="368300"/>
          </a:xfrm>
          <a:prstGeom prst="rect">
            <a:avLst/>
          </a:prstGeom>
          <a:noFill/>
        </p:spPr>
        <p:txBody>
          <a:bodyPr wrap="square" rtlCol="0">
            <a:spAutoFit/>
          </a:bodyPr>
          <a:p>
            <a:r>
              <a:rPr lang="zh-CN" altLang="en-US">
                <a:highlight>
                  <a:srgbClr val="FFFF00"/>
                </a:highlight>
              </a:rPr>
              <a:t>反抽不过二次盘弱</a:t>
            </a:r>
            <a:endParaRPr lang="zh-CN" altLang="en-US">
              <a:highlight>
                <a:srgbClr val="FFFF00"/>
              </a:highlight>
            </a:endParaRPr>
          </a:p>
        </p:txBody>
      </p:sp>
      <p:pic>
        <p:nvPicPr>
          <p:cNvPr id="12" name="图片 11"/>
          <p:cNvPicPr>
            <a:picLocks noChangeAspect="1"/>
          </p:cNvPicPr>
          <p:nvPr/>
        </p:nvPicPr>
        <p:blipFill>
          <a:blip r:embed="rId3"/>
          <a:stretch>
            <a:fillRect/>
          </a:stretch>
        </p:blipFill>
        <p:spPr>
          <a:xfrm>
            <a:off x="7412355" y="4662170"/>
            <a:ext cx="4594860" cy="1631950"/>
          </a:xfrm>
          <a:prstGeom prst="rect">
            <a:avLst/>
          </a:prstGeom>
          <a:ln>
            <a:solidFill>
              <a:schemeClr val="accent1"/>
            </a:solidFill>
          </a:ln>
        </p:spPr>
      </p:pic>
      <p:sp>
        <p:nvSpPr>
          <p:cNvPr id="13" name="文本框 12"/>
          <p:cNvSpPr txBox="1"/>
          <p:nvPr/>
        </p:nvSpPr>
        <p:spPr>
          <a:xfrm>
            <a:off x="7506970" y="4828540"/>
            <a:ext cx="3977005" cy="368300"/>
          </a:xfrm>
          <a:prstGeom prst="rect">
            <a:avLst/>
          </a:prstGeom>
          <a:noFill/>
        </p:spPr>
        <p:txBody>
          <a:bodyPr wrap="square" rtlCol="0">
            <a:spAutoFit/>
          </a:bodyPr>
          <a:p>
            <a:r>
              <a:rPr lang="zh-CN" altLang="en-US">
                <a:highlight>
                  <a:srgbClr val="FFFF00"/>
                </a:highlight>
              </a:rPr>
              <a:t>大趋势跌破</a:t>
            </a:r>
            <a:r>
              <a:rPr lang="en-US" altLang="zh-CN">
                <a:highlight>
                  <a:srgbClr val="FFFF00"/>
                </a:highlight>
              </a:rPr>
              <a:t>60</a:t>
            </a:r>
            <a:r>
              <a:rPr lang="zh-CN" altLang="en-US">
                <a:highlight>
                  <a:srgbClr val="FFFF00"/>
                </a:highlight>
              </a:rPr>
              <a:t>日线（月、周线死叉</a:t>
            </a:r>
            <a:r>
              <a:rPr lang="zh-CN" altLang="en-US"/>
              <a:t>）</a:t>
            </a:r>
            <a:endParaRPr lang="zh-CN" altLang="en-US"/>
          </a:p>
        </p:txBody>
      </p:sp>
      <p:pic>
        <p:nvPicPr>
          <p:cNvPr id="14" name="图片 13"/>
          <p:cNvPicPr/>
          <p:nvPr/>
        </p:nvPicPr>
        <p:blipFill>
          <a:blip r:embed="rId4"/>
          <a:srcRect t="5232"/>
          <a:stretch>
            <a:fillRect/>
          </a:stretch>
        </p:blipFill>
        <p:spPr>
          <a:xfrm>
            <a:off x="46355" y="768350"/>
            <a:ext cx="7242810" cy="4616450"/>
          </a:xfrm>
          <a:prstGeom prst="rect">
            <a:avLst/>
          </a:prstGeom>
        </p:spPr>
      </p:pic>
      <p:sp>
        <p:nvSpPr>
          <p:cNvPr id="15" name="文本框 14"/>
          <p:cNvSpPr txBox="1"/>
          <p:nvPr/>
        </p:nvSpPr>
        <p:spPr>
          <a:xfrm>
            <a:off x="2112645" y="2731135"/>
            <a:ext cx="2343785" cy="922020"/>
          </a:xfrm>
          <a:prstGeom prst="rect">
            <a:avLst/>
          </a:prstGeom>
          <a:noFill/>
        </p:spPr>
        <p:txBody>
          <a:bodyPr wrap="square" rtlCol="0">
            <a:spAutoFit/>
          </a:bodyPr>
          <a:p>
            <a:r>
              <a:rPr lang="zh-CN" altLang="en-US">
                <a:highlight>
                  <a:srgbClr val="FFFF00"/>
                </a:highlight>
              </a:rPr>
              <a:t>科技类早盘的拉升</a:t>
            </a:r>
            <a:endParaRPr lang="zh-CN" altLang="en-US">
              <a:highlight>
                <a:srgbClr val="FFFF00"/>
              </a:highlight>
            </a:endParaRPr>
          </a:p>
          <a:p>
            <a:r>
              <a:rPr lang="zh-CN" altLang="en-US">
                <a:highlight>
                  <a:srgbClr val="FFFF00"/>
                </a:highlight>
              </a:rPr>
              <a:t>都不持续会形成</a:t>
            </a:r>
            <a:endParaRPr lang="zh-CN" altLang="en-US">
              <a:highlight>
                <a:srgbClr val="FFFF00"/>
              </a:highlight>
            </a:endParaRPr>
          </a:p>
          <a:p>
            <a:r>
              <a:rPr lang="zh-CN" altLang="en-US">
                <a:highlight>
                  <a:srgbClr val="FFFF00"/>
                </a:highlight>
              </a:rPr>
              <a:t>错误的加仓点</a:t>
            </a:r>
            <a:endParaRPr lang="zh-CN" altLang="en-US">
              <a:highlight>
                <a:srgbClr val="FFFF00"/>
              </a:highlight>
            </a:endParaRPr>
          </a:p>
        </p:txBody>
      </p:sp>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新方向异动（机器人）</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65735" y="879475"/>
            <a:ext cx="4712970" cy="537654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4928235" y="879475"/>
            <a:ext cx="6974840" cy="3256280"/>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5243195" y="3925570"/>
            <a:ext cx="5739765" cy="958215"/>
          </a:xfrm>
          <a:prstGeom prst="rect">
            <a:avLst/>
          </a:prstGeom>
          <a:ln>
            <a:solidFill>
              <a:schemeClr val="accent1"/>
            </a:solidFill>
          </a:ln>
        </p:spPr>
      </p:pic>
      <p:pic>
        <p:nvPicPr>
          <p:cNvPr id="9" name="图片 8"/>
          <p:cNvPicPr>
            <a:picLocks noChangeAspect="1"/>
          </p:cNvPicPr>
          <p:nvPr/>
        </p:nvPicPr>
        <p:blipFill>
          <a:blip r:embed="rId4"/>
          <a:srcRect t="10964" b="9115"/>
          <a:stretch>
            <a:fillRect/>
          </a:stretch>
        </p:blipFill>
        <p:spPr>
          <a:xfrm>
            <a:off x="6332220" y="4760595"/>
            <a:ext cx="5739130" cy="768350"/>
          </a:xfrm>
          <a:prstGeom prst="rect">
            <a:avLst/>
          </a:prstGeom>
          <a:ln>
            <a:solidFill>
              <a:schemeClr val="accent1"/>
            </a:solidFill>
          </a:ln>
        </p:spPr>
      </p:pic>
      <p:pic>
        <p:nvPicPr>
          <p:cNvPr id="10" name="图片 9"/>
          <p:cNvPicPr>
            <a:picLocks noChangeAspect="1"/>
          </p:cNvPicPr>
          <p:nvPr/>
        </p:nvPicPr>
        <p:blipFill>
          <a:blip r:embed="rId5"/>
          <a:srcRect t="14091" b="11558"/>
          <a:stretch>
            <a:fillRect/>
          </a:stretch>
        </p:blipFill>
        <p:spPr>
          <a:xfrm>
            <a:off x="4746625" y="5528945"/>
            <a:ext cx="4761230" cy="801370"/>
          </a:xfrm>
          <a:prstGeom prst="rect">
            <a:avLst/>
          </a:prstGeom>
          <a:ln>
            <a:solidFill>
              <a:schemeClr val="accent1"/>
            </a:solidFill>
          </a:ln>
        </p:spPr>
      </p:pic>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新方向异动（医药）</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rcRect l="2314" r="19843" b="11111"/>
          <a:stretch>
            <a:fillRect/>
          </a:stretch>
        </p:blipFill>
        <p:spPr>
          <a:xfrm>
            <a:off x="3225165" y="5291455"/>
            <a:ext cx="4337685" cy="1087755"/>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742950" y="767715"/>
            <a:ext cx="4418330" cy="446532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5468620" y="768350"/>
            <a:ext cx="4203700" cy="4464685"/>
          </a:xfrm>
          <a:prstGeom prst="rect">
            <a:avLst/>
          </a:prstGeom>
          <a:ln>
            <a:solidFill>
              <a:schemeClr val="accent1"/>
            </a:solidFill>
          </a:ln>
        </p:spPr>
      </p:pic>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wm#"/>
  <p:tag name="KSO_WM_TEMPLATE_CATEGORY" val="custom"/>
  <p:tag name="KSO_WM_TEMPLATE_INDEX" val="20205081"/>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wm#"/>
  <p:tag name="KSO_WM_TEMPLATE_CATEGORY" val="custom"/>
  <p:tag name="KSO_WM_TEMPLATE_INDEX" val="20205081"/>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wm#"/>
  <p:tag name="KSO_WM_TEMPLATE_CATEGORY" val="custom"/>
  <p:tag name="KSO_WM_TEMPLATE_INDEX" val="20205081"/>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205081"/>
</p:tagLst>
</file>

<file path=ppt/tags/tag161.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1731</Words>
  <Application>WPS 演示</Application>
  <PresentationFormat>宽屏</PresentationFormat>
  <Paragraphs>149</Paragraphs>
  <Slides>21</Slides>
  <Notes>4</Notes>
  <HiddenSlides>0</HiddenSlides>
  <MMClips>0</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21</vt:i4>
      </vt:variant>
    </vt:vector>
  </HeadingPairs>
  <TitlesOfParts>
    <vt:vector size="47" baseType="lpstr">
      <vt:lpstr>Arial</vt:lpstr>
      <vt:lpstr>宋体</vt:lpstr>
      <vt:lpstr>Wingdings</vt:lpstr>
      <vt:lpstr>Wingdings</vt:lpstr>
      <vt:lpstr>思源黑体 CN Normal</vt:lpstr>
      <vt:lpstr>黑体</vt:lpstr>
      <vt:lpstr>Noto Sans S Chinese Black</vt:lpstr>
      <vt:lpstr>思源黑体 CN Medium</vt:lpstr>
      <vt:lpstr>思源黑体 CN Bold</vt:lpstr>
      <vt:lpstr>微软雅黑</vt:lpstr>
      <vt:lpstr>KSOFDDF4E7ED</vt:lpstr>
      <vt:lpstr>Segoe Print</vt:lpstr>
      <vt:lpstr>Arial Unicode MS</vt:lpstr>
      <vt:lpstr>Calibri</vt:lpstr>
      <vt:lpstr>KSOF954951BB</vt:lpstr>
      <vt:lpstr>KSOFDDF55C4C</vt:lpstr>
      <vt:lpstr>Noto Sans S Chinese Black</vt:lpstr>
      <vt:lpstr>思源黑体 CN Bold</vt:lpstr>
      <vt:lpstr>思源黑体 CN Medium</vt:lpstr>
      <vt:lpstr>思源黑体 CN Normal</vt:lpstr>
      <vt:lpstr>KSOFD723FC5D</vt:lpstr>
      <vt:lpstr>方正大黑体_GBK</vt:lpstr>
      <vt:lpstr>Comic Sans Pro</vt:lpstr>
      <vt:lpstr>方正宝黑体 简 Medium</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孙</cp:lastModifiedBy>
  <cp:revision>1301</cp:revision>
  <dcterms:created xsi:type="dcterms:W3CDTF">2019-06-19T02:08:00Z</dcterms:created>
  <dcterms:modified xsi:type="dcterms:W3CDTF">2026-07-06T09:06:30Z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67F8E99CA25843CDBAFD0150A9FB820A</vt:lpwstr>
  </property>
</Properties>
</file>