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138" r:id="rId8"/>
    <p:sldId id="1090" r:id="rId9"/>
    <p:sldId id="607" r:id="rId10"/>
    <p:sldId id="1133" r:id="rId11"/>
    <p:sldId id="1143" r:id="rId12"/>
    <p:sldId id="1153" r:id="rId13"/>
    <p:sldId id="614" r:id="rId14"/>
    <p:sldId id="1157" r:id="rId15"/>
    <p:sldId id="1152" r:id="rId16"/>
    <p:sldId id="1136" r:id="rId17"/>
    <p:sldId id="1154" r:id="rId18"/>
    <p:sldId id="1159" r:id="rId19"/>
    <p:sldId id="1156" r:id="rId20"/>
    <p:sldId id="1160" r:id="rId21"/>
    <p:sldId id="1161" r:id="rId22"/>
    <p:sldId id="1162" r:id="rId23"/>
    <p:sldId id="1145" r:id="rId24"/>
    <p:sldId id="1163" r:id="rId25"/>
    <p:sldId id="1029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3956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74"/>
        <p:guide pos="3956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0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分析航运走弱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猎手有奖征文提交链接：</a:t>
            </a:r>
            <a:r>
              <a:rPr lang="en-US" altLang="zh-CN"/>
              <a:t>https://gsh.n8n8.cn/huodong/userarticle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猎手有奖征文提交链接：</a:t>
            </a:r>
            <a:r>
              <a:rPr lang="en-US" altLang="zh-CN"/>
              <a:t>https://gsh.n8n8.cn/huodong/userarticle</a:t>
            </a:r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猎手有奖征文提交链接：</a:t>
            </a:r>
            <a:r>
              <a:rPr lang="en-US" altLang="zh-CN"/>
              <a:t>https://gsh.n8n8.cn/huodong/userarticle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猎手有奖征文提交链接：</a:t>
            </a:r>
            <a:r>
              <a:rPr lang="en-US" altLang="zh-CN"/>
              <a:t>https://gsh.n8n8.cn/huodong/userarticle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启动龙头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双龙起爆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电力进入风口浪尖</a:t>
            </a:r>
            <a:endParaRPr lang="en-US" altLang="zh-CN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5944235"/>
            <a:ext cx="10402570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电力有政策支持，目前突破平台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资金进场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龙头股带动，是当前小热点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8770" y="1440180"/>
            <a:ext cx="11802745" cy="3857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3825" y="831215"/>
            <a:ext cx="9580880" cy="4927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启动龙头双龙起爆战法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为什么做启动龙头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.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双龙个股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56615" y="1480820"/>
            <a:ext cx="9741535" cy="5045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战法含义：</a:t>
            </a:r>
            <a:r>
              <a:rPr lang="zh-CN" altLang="en-US">
                <a:sym typeface="+mn-ea"/>
              </a:rPr>
              <a:t>该战法结合趋势理论、资金推动轮、顶底理论以及筹码分析而形成一套超短线盈利模型，同时结合当下热点风口、热点轮动节奏更好把握低吸与高抛操作，并且在单一涨停复制模型下，做了进一步升级，精选出双涨停板个股，更快更稳把握主升浪起爆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战法逻辑：</a:t>
            </a:r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、个股底部放量大阳启动，解决了投资者买在顶部的问题</a:t>
            </a:r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、中期趋势向上以及底部筹码集中，上涨更有持续性</a:t>
            </a:r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、在确定市场风口下精选，节奏踩更准</a:t>
            </a:r>
            <a:endParaRPr lang="zh-CN" altLang="en-US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、双龙个股主力资金介入更深，有涨停因子，抓涨停胜率更高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适用环境：从横向样本统计上看，短线上攻数值大于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的行情，结合市场热点风口，筛选出双龙双紫且首次启动回踩的个股，从中捕捉启动龙头股继续涨停机会。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57270" y="131445"/>
            <a:ext cx="4491990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选龙头股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7615" y="6207760"/>
            <a:ext cx="5946140" cy="178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8945" y="979170"/>
            <a:ext cx="8753475" cy="5414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龙头精选要素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9965" y="1306830"/>
            <a:ext cx="11075670" cy="5053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、实体涨停板，双龙更佳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、底部筹码集中，没松动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、震荡回调过程中资金红肥绿瘦，控盘增加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、优选第一波启动后回踩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买点信号（水下低吸）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、回踩支撑，强势行情回踩</a:t>
            </a:r>
            <a:r>
              <a:rPr lang="en-US" altLang="zh-CN"/>
              <a:t>5</a:t>
            </a:r>
            <a:r>
              <a:rPr lang="zh-CN" altLang="en-US"/>
              <a:t>日线</a:t>
            </a:r>
            <a:r>
              <a:rPr lang="en-US" altLang="zh-CN"/>
              <a:t>/</a:t>
            </a:r>
            <a:r>
              <a:rPr lang="zh-CN" altLang="en-US"/>
              <a:t>蓝线</a:t>
            </a:r>
            <a:r>
              <a:rPr lang="en-US" altLang="zh-CN"/>
              <a:t>/</a:t>
            </a:r>
            <a:r>
              <a:rPr lang="zh-CN" altLang="en-US"/>
              <a:t>缺口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、金叉、蓝线</a:t>
            </a:r>
            <a:r>
              <a:rPr lang="en-US" altLang="zh-CN"/>
              <a:t>/</a:t>
            </a:r>
            <a:r>
              <a:rPr lang="zh-CN" altLang="en-US"/>
              <a:t>熊线上移代表启动，是加仓信号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、盘中</a:t>
            </a:r>
            <a:r>
              <a:rPr lang="en-US" altLang="zh-CN"/>
              <a:t>T0</a:t>
            </a:r>
            <a:r>
              <a:rPr lang="zh-CN" altLang="en-US"/>
              <a:t>买点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卖点信号（有盈利卖出都是正确）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/>
              <a:t>1</a:t>
            </a:r>
            <a:r>
              <a:rPr lang="zh-CN" altLang="en-US"/>
              <a:t>、若是把握到涨停板个股，第二天不能继续封板，则是减仓信号</a:t>
            </a:r>
            <a:endParaRPr lang="zh-CN" altLang="en-US"/>
          </a:p>
          <a:p>
            <a:r>
              <a:rPr lang="en-US" altLang="zh-CN"/>
              <a:t>(</a:t>
            </a:r>
            <a:r>
              <a:rPr lang="zh-CN" altLang="en-US"/>
              <a:t>当日反复炸板，尾盘封板也是减仓信号，第二天容易闷杀</a:t>
            </a:r>
            <a:r>
              <a:rPr lang="en-US" altLang="zh-CN"/>
              <a:t>)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、前高压力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、熊线兜底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24050" y="5903595"/>
            <a:ext cx="8214995" cy="73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165" y="917575"/>
            <a:ext cx="4663440" cy="4413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57270" y="131445"/>
            <a:ext cx="4491990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7615" y="6207760"/>
            <a:ext cx="5946140" cy="178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以上为特定客户、特定时间区间的历史业绩，个别情况不代表普遍现象，个股历史涨幅不预示其未来表现，过往收益亦不代表未来收益承诺。市场有风险，投资需谨慎</a:t>
            </a:r>
            <a:r>
              <a:rPr lang="en-US" altLang="zh-CN" sz="1200"/>
              <a:t>!</a:t>
            </a:r>
            <a:endParaRPr lang="en-US" altLang="zh-CN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8865"/>
            <a:ext cx="6564630" cy="421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30" y="908050"/>
            <a:ext cx="3298825" cy="497332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8394065" y="908050"/>
            <a:ext cx="3676650" cy="5041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99080" y="131445"/>
            <a:ext cx="6956425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gradFill>
                  <a:gsLst>
                    <a:gs pos="0">
                      <a:srgbClr val="FFF8E4"/>
                    </a:gs>
                    <a:gs pos="100000">
                      <a:srgbClr val="F1DAAC"/>
                    </a:gs>
                  </a:gsLst>
                  <a:lin ang="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启动龙头双龙起爆战法买点</a:t>
            </a:r>
            <a:endParaRPr lang="zh-CN" altLang="en-US" sz="36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3600" spc="-200" dirty="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7615" y="6207760"/>
            <a:ext cx="5946140" cy="178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1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" y="958850"/>
            <a:ext cx="7600315" cy="42043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835" y="6007100"/>
            <a:ext cx="10002520" cy="467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买点</a:t>
            </a:r>
            <a:r>
              <a:rPr lang="en-US" altLang="zh-CN"/>
              <a:t>1</a:t>
            </a:r>
            <a:r>
              <a:rPr lang="zh-CN" altLang="en-US"/>
              <a:t>：个股符合启动</a:t>
            </a:r>
            <a:r>
              <a:rPr lang="zh-CN" altLang="en-US">
                <a:sym typeface="+mn-ea"/>
              </a:rPr>
              <a:t>龙头双龙起爆模型，个股在洗盘过程中出现</a:t>
            </a:r>
            <a:r>
              <a:rPr lang="en-US" altLang="zh-CN">
                <a:sym typeface="+mn-ea"/>
              </a:rPr>
              <a:t>T0</a:t>
            </a:r>
            <a:r>
              <a:rPr lang="zh-CN" altLang="en-US">
                <a:sym typeface="+mn-ea"/>
              </a:rPr>
              <a:t>买点信号，是一个试仓点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20" y="1877695"/>
            <a:ext cx="6881495" cy="4051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965" y="784225"/>
            <a:ext cx="9878060" cy="49568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1895" y="5924550"/>
            <a:ext cx="9712960" cy="1061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买点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：个股符合启动龙头双龙起爆战法模型，在震荡回调过程中，回踩短线支撑点（缺口、熊线、蓝线、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日线等），双支撑更佳。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21025" y="156845"/>
            <a:ext cx="6159500" cy="95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gradFill>
                  <a:gsLst>
                    <a:gs pos="0">
                      <a:srgbClr val="FFF8E4"/>
                    </a:gs>
                    <a:gs pos="100000">
                      <a:srgbClr val="F1DAAC"/>
                    </a:gs>
                  </a:gsLst>
                  <a:lin ang="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启动龙头双龙起爆战法买点</a:t>
            </a:r>
            <a:endParaRPr lang="zh-CN" altLang="en-US" sz="32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32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1895" y="5741035"/>
            <a:ext cx="9712960" cy="1244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、涨停板第二天不能继续涨停，收阴线，则是减半仓，熊线兜底</a:t>
            </a:r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、涨停板当天反复炸板或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点半后封板，则减半仓，熊线兜底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995" y="716280"/>
            <a:ext cx="10280015" cy="4987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6010" y="200025"/>
            <a:ext cx="6038215" cy="916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gradFill>
                  <a:gsLst>
                    <a:gs pos="0">
                      <a:srgbClr val="FFF8E4"/>
                    </a:gs>
                    <a:gs pos="100000">
                      <a:srgbClr val="F1DAAC"/>
                    </a:gs>
                  </a:gsLst>
                  <a:lin ang="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启动龙头双龙起爆战法卖点</a:t>
            </a:r>
            <a:endParaRPr lang="zh-CN" altLang="en-US" sz="28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28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1895" y="6102350"/>
            <a:ext cx="9712960" cy="883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龙头一旦跌破熊线，短线趋势走坏，容易走横盘或者震荡下行走势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930275"/>
            <a:ext cx="11357610" cy="5172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1875" y="156845"/>
            <a:ext cx="5654040" cy="932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gradFill>
                  <a:gsLst>
                    <a:gs pos="0">
                      <a:srgbClr val="FFF8E4"/>
                    </a:gs>
                    <a:gs pos="100000">
                      <a:srgbClr val="F1DAAC"/>
                    </a:gs>
                  </a:gsLst>
                  <a:lin ang="0" scaled="0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启动龙头双龙起爆战法卖点</a:t>
            </a:r>
            <a:endParaRPr lang="zh-CN" altLang="en-US" sz="28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2800">
              <a:gradFill>
                <a:gsLst>
                  <a:gs pos="0">
                    <a:srgbClr val="FFF8E4"/>
                  </a:gs>
                  <a:gs pos="100000">
                    <a:srgbClr val="F1DAAC"/>
                  </a:gs>
                </a:gsLst>
                <a:lin ang="0" scaled="0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主题热点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龙头选股模型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1895" y="5741035"/>
            <a:ext cx="9712960" cy="1244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021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44095" cy="6783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死叉末端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震荡分化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9605" y="6089015"/>
            <a:ext cx="10918190" cy="483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平均股价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资金绿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死叉末端，仓位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3-5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成，只做减仓，不做加仓，当资金翻绿行情，说明震荡分化加剧，跟对主线则是好行情，否则是弱势震荡。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919480"/>
            <a:ext cx="5927090" cy="5019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70" y="1607185"/>
            <a:ext cx="5989955" cy="4010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数字货币</a:t>
            </a:r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+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电力领涨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5733415"/>
            <a:ext cx="10743565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2520" y="256794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740" y="5137150"/>
            <a:ext cx="8634095" cy="1306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9627235" y="1601470"/>
            <a:ext cx="2564765" cy="39458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）跨境支付：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日，央行就《人民币跨境支付系统业务规则（征求意见稿）》公开征求意见。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）电力：近日，国内多地出现持续高温，带动用电负荷快速增长，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日全国最大电力负荷达到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14.65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亿千瓦，创历史新高。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）国家发展改革委办公厅等四部门发布《关于促进大功率充电设施科学规划建设的通知》。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电力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储能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特高压一起涨了。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1093470"/>
            <a:ext cx="9282430" cy="3490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780" y="3098165"/>
            <a:ext cx="4440555" cy="3239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MACD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金叉酝酿大行情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969645"/>
            <a:ext cx="11199495" cy="448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5965" y="5834380"/>
            <a:ext cx="11028045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按历史几波大牛市来看，每一轮月线</a:t>
            </a:r>
            <a:r>
              <a:rPr lang="en-US" altLang="zh-CN"/>
              <a:t>MACD</a:t>
            </a:r>
            <a:r>
              <a:rPr lang="zh-CN" altLang="en-US"/>
              <a:t>金叉，容易走出一波大行情，目前还在金叉区域，保持信心！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风口方向</a:t>
            </a:r>
            <a:endParaRPr lang="zh-CN" altLang="en-US" sz="24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9585" y="5385435"/>
            <a:ext cx="7110095" cy="387350"/>
          </a:xfrm>
          <a:prstGeom prst="rect">
            <a:avLst/>
          </a:prstGeom>
          <a:gradFill>
            <a:gsLst>
              <a:gs pos="50000">
                <a:schemeClr val="accent3"/>
              </a:gs>
              <a:gs pos="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主线：区块链细分炒作（数字货币、金融科技、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RWA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285" y="5022215"/>
            <a:ext cx="3684905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判断短线热点标准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、反复上榜，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、排名前五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、周线金叉区域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706120"/>
            <a:ext cx="10918825" cy="4427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9435" y="5930900"/>
            <a:ext cx="5967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老热点：军工、固态电池有走弱迹象（等资金回流）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新热点：电力、创新药、光伏（留意风口回踩低吸机会）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军工</a:t>
            </a:r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固态电池分析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265" y="5824855"/>
            <a:ext cx="11183620" cy="57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3770" y="6036310"/>
            <a:ext cx="10943590" cy="65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军工、固态电池趋势依然向上，死叉震荡回调过程中，交投低迷，资金还没回流，所以赚钱效应不明显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904240"/>
            <a:ext cx="5161280" cy="4886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080" y="911860"/>
            <a:ext cx="4620260" cy="4918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WPS 演示</Application>
  <PresentationFormat>宽屏</PresentationFormat>
  <Paragraphs>148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婵&amp;HO</cp:lastModifiedBy>
  <cp:revision>940</cp:revision>
  <dcterms:created xsi:type="dcterms:W3CDTF">2019-06-19T02:08:00Z</dcterms:created>
  <dcterms:modified xsi:type="dcterms:W3CDTF">2025-07-07T10:08:49Z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98B0645011BC43B0BFB9BFC8374894E3</vt:lpwstr>
  </property>
</Properties>
</file>