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354" r:id="rId6"/>
    <p:sldId id="1501" r:id="rId8"/>
    <p:sldId id="1507" r:id="rId9"/>
    <p:sldId id="1397" r:id="rId10"/>
    <p:sldId id="1424" r:id="rId11"/>
    <p:sldId id="607" r:id="rId12"/>
    <p:sldId id="1494" r:id="rId13"/>
    <p:sldId id="1508" r:id="rId14"/>
    <p:sldId id="1493" r:id="rId15"/>
    <p:sldId id="1486" r:id="rId16"/>
    <p:sldId id="1509" r:id="rId17"/>
    <p:sldId id="1510" r:id="rId18"/>
    <p:sldId id="1511" r:id="rId19"/>
    <p:sldId id="1513" r:id="rId20"/>
    <p:sldId id="1459" r:id="rId21"/>
    <p:sldId id="614" r:id="rId22"/>
    <p:sldId id="615" r:id="rId23"/>
    <p:sldId id="635" r:id="rId24"/>
    <p:sldId id="616" r:id="rId25"/>
    <p:sldId id="1514" r:id="rId26"/>
    <p:sldId id="1515" r:id="rId27"/>
    <p:sldId id="1516" r:id="rId28"/>
    <p:sldId id="1447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76"/>
        <p:guide pos="3840"/>
        <p:guide pos="4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78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53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4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8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7.xml"/><Relationship Id="rId6" Type="http://schemas.openxmlformats.org/officeDocument/2006/relationships/image" Target="../media/image35.png"/><Relationship Id="rId5" Type="http://schemas.openxmlformats.org/officeDocument/2006/relationships/tags" Target="../tags/tag66.xml"/><Relationship Id="rId4" Type="http://schemas.openxmlformats.org/officeDocument/2006/relationships/image" Target="../media/image34.png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72.xml"/><Relationship Id="rId7" Type="http://schemas.openxmlformats.org/officeDocument/2006/relationships/image" Target="../media/image38.png"/><Relationship Id="rId6" Type="http://schemas.openxmlformats.org/officeDocument/2006/relationships/tags" Target="../tags/tag71.xml"/><Relationship Id="rId5" Type="http://schemas.openxmlformats.org/officeDocument/2006/relationships/image" Target="../media/image37.png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3.xml"/><Relationship Id="rId1" Type="http://schemas.openxmlformats.org/officeDocument/2006/relationships/tags" Target="../tags/tag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4.xml"/><Relationship Id="rId1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5.xml"/><Relationship Id="rId1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6.xml"/><Relationship Id="rId1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9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7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7245" y="1034415"/>
            <a:ext cx="85115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54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第二讲</a:t>
            </a:r>
            <a:endParaRPr lang="zh-CN" altLang="en-US" sz="54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54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涨停棱镜复制涨停</a:t>
            </a:r>
            <a:endParaRPr lang="zh-CN" altLang="en-US" sz="54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10460" y="59055"/>
            <a:ext cx="699897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涨停棱镜（湘财股份）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305" y="769620"/>
            <a:ext cx="10296525" cy="59042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" y="1327785"/>
            <a:ext cx="3597910" cy="2542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5" y="3870325"/>
            <a:ext cx="6156960" cy="2209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1925320" y="6248400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涨停棱镜锁定热点，控盘向上，资金翻红，熊线兜底支撑上，突破回踩的机会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6380" y="796925"/>
            <a:ext cx="9950450" cy="58312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410460" y="59055"/>
            <a:ext cx="699897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涨停棱镜（华盛锂电）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25320" y="6248400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涨停棱镜锁定热点，控盘向上，资金翻红，熊线兜底支撑上，突破回踩的机会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3813175"/>
            <a:ext cx="5681345" cy="2088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2987040"/>
            <a:ext cx="5681345" cy="8261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1757680"/>
            <a:ext cx="3820160" cy="12293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406140" y="87630"/>
            <a:ext cx="537972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涨停棱镜功能展示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3455" y="808355"/>
            <a:ext cx="9786620" cy="58432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55" y="808355"/>
            <a:ext cx="2529840" cy="22974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558925" y="4311015"/>
            <a:ext cx="8921115" cy="2026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【涨停棱镜】操作步骤：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</a:t>
            </a: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快速进行热点回溯（前5名上榜）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②涨停股梳理（筛选符合涨停回档模式）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③强势风口，当天资金异动，再次拉升表现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5680" y="769620"/>
            <a:ext cx="10200640" cy="5880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295015" y="106680"/>
            <a:ext cx="635063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7.8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号涨停棱镜选股（国产芯片）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0310" y="4121150"/>
            <a:ext cx="8921115" cy="2026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【涨停棱镜】操作步骤：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①回溯</a:t>
            </a: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筛选国产芯片（</a:t>
            </a:r>
            <a:r>
              <a:rPr lang="en-US" altLang="zh-CN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7.1</a:t>
            </a: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号涨停上榜）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②涨停股梳理（筛选符合涨停回档模式）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③强势风口，当天资金异动，再次拉升表现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6155" y="745490"/>
            <a:ext cx="10048875" cy="58997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111375" y="6232525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控盘向上，资金翻红，主力动向大单，熊线兜底支撑上，突破回踩的机会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33090" y="87630"/>
            <a:ext cx="635063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7.8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号涨停棱镜选股（国产芯片）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875" y="770890"/>
            <a:ext cx="10153650" cy="58896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295015" y="106680"/>
            <a:ext cx="635063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7.8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号涨停棱镜选股（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RWA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稳定币）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0310" y="4121150"/>
            <a:ext cx="8921115" cy="2026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【涨停棱镜】操作步骤：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①回溯</a:t>
            </a: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筛选</a:t>
            </a:r>
            <a:r>
              <a:rPr lang="en-US" altLang="zh-CN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RWA</a:t>
            </a: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7.4/7.7</a:t>
            </a: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号涨停上榜）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②涨停股梳理（筛选符合涨停回档模式）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③强势风口，当天资金异动，再次拉升表现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8865" y="726440"/>
            <a:ext cx="10033635" cy="58750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467610" y="6232525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控盘向上，资金翻红，主力动向大单，熊线兜底支撑上，突破回踩的机会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33090" y="87630"/>
            <a:ext cx="635063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7.8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号涨停棱镜选股（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RWA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稳定币）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970" y="2819400"/>
            <a:ext cx="3049270" cy="10344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7085" y="825500"/>
            <a:ext cx="10301605" cy="57994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467610" y="6232525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控盘向上，资金翻红，主力动向大单，熊线兜底支撑上，突破回踩的机会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33090" y="87630"/>
            <a:ext cx="635063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7.8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号涨停棱镜选股（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RWA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稳定币）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31465" y="106680"/>
            <a:ext cx="623824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买卖点技巧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7650" y="1462405"/>
            <a:ext cx="1019937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ClrTx/>
              <a:buSzTx/>
              <a:buFont typeface="Wingdings" panose="05000000000000000000" charset="0"/>
              <a:buNone/>
            </a:pP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涨停棱镜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风口龙头，选对主题风口再选股，增加炒作胜率，有赚不贪减少过山车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强势股买法：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1、涨停突破后，熊线兜底是关键（首次回踩最佳获利区域）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2、洗盘回踩过程中---主力控盘连续增加、资金红肥绿瘦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3、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死叉调整2-3天：关注熊线 / 智能交易蓝线 / BBI支撑位附近低吸机会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稳健买法：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熊线兜底分批建仓，结合浮仓做波段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刚开始熟悉该战法操作，原则拿到5个点以上执行一次止盈，让交易信心进入良性循环；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一旦跌破熊线/涨停平台的强支撑，结合K线形态或卖出信号操作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涨停棱镜功能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497070" y="129540"/>
            <a:ext cx="5001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消息面</a:t>
            </a:r>
            <a:endParaRPr 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32000" y="137922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消息来源财联社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5645" y="1833245"/>
            <a:ext cx="8221345" cy="3819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600" b="1"/>
              <a:t>1</a:t>
            </a:r>
            <a:r>
              <a:rPr lang="zh-CN" altLang="en-US" sz="1600" b="1"/>
              <a:t>）跨境支付：</a:t>
            </a:r>
            <a:r>
              <a:rPr lang="en-US" altLang="zh-CN" sz="1600" b="1"/>
              <a:t>7</a:t>
            </a:r>
            <a:r>
              <a:rPr lang="zh-CN" altLang="en-US" sz="1600" b="1"/>
              <a:t>月</a:t>
            </a:r>
            <a:r>
              <a:rPr lang="en-US" altLang="zh-CN" sz="1600" b="1"/>
              <a:t>4</a:t>
            </a:r>
            <a:r>
              <a:rPr lang="zh-CN" altLang="en-US" sz="1600" b="1"/>
              <a:t>日，央行就《人民币跨境支付系统业务规则（征求意见稿）》公开征求意见。</a:t>
            </a:r>
            <a:endParaRPr lang="zh-CN" altLang="en-US" sz="1600" b="1"/>
          </a:p>
          <a:p>
            <a:endParaRPr lang="zh-CN" altLang="en-US" sz="1600" b="1"/>
          </a:p>
          <a:p>
            <a:r>
              <a:rPr lang="en-US" altLang="zh-CN" sz="1600" b="1"/>
              <a:t>2</a:t>
            </a:r>
            <a:r>
              <a:rPr lang="zh-CN" altLang="en-US" sz="1600" b="1"/>
              <a:t>）</a:t>
            </a:r>
            <a:r>
              <a:rPr lang="en-US" altLang="zh-CN" sz="1600" b="1"/>
              <a:t>PCB</a:t>
            </a:r>
            <a:r>
              <a:rPr lang="zh-CN" altLang="en-US" sz="1600" b="1"/>
              <a:t>：机构测算，</a:t>
            </a:r>
            <a:r>
              <a:rPr lang="en-US" altLang="zh-CN" sz="1600" b="1"/>
              <a:t>2029 </a:t>
            </a:r>
            <a:r>
              <a:rPr lang="zh-CN" altLang="en-US" sz="1600" b="1"/>
              <a:t>年全球</a:t>
            </a:r>
            <a:r>
              <a:rPr lang="en-US" altLang="zh-CN" sz="1600" b="1"/>
              <a:t>PCB</a:t>
            </a:r>
            <a:r>
              <a:rPr lang="zh-CN" altLang="en-US" sz="1600" b="1"/>
              <a:t>产值将增长至</a:t>
            </a:r>
            <a:r>
              <a:rPr lang="en-US" altLang="zh-CN" sz="1600" b="1"/>
              <a:t>947</a:t>
            </a:r>
            <a:r>
              <a:rPr lang="zh-CN" altLang="en-US" sz="1600" b="1"/>
              <a:t>亿美元；</a:t>
            </a:r>
            <a:r>
              <a:rPr lang="en-US" altLang="zh-CN" sz="1600" b="1"/>
              <a:t>AI</a:t>
            </a:r>
            <a:r>
              <a:rPr lang="zh-CN" altLang="en-US" sz="1600" b="1"/>
              <a:t>服务器及高频通信需求推动</a:t>
            </a:r>
            <a:r>
              <a:rPr lang="en-US" altLang="zh-CN" sz="1600" b="1"/>
              <a:t>Low-Dk</a:t>
            </a:r>
            <a:r>
              <a:rPr lang="zh-CN" altLang="en-US" sz="1600" b="1"/>
              <a:t>电子纱供不应求，电子纱价格上涨。</a:t>
            </a:r>
            <a:endParaRPr lang="zh-CN" altLang="en-US" sz="1600" b="1"/>
          </a:p>
          <a:p>
            <a:endParaRPr lang="zh-CN" altLang="en-US" sz="1600" b="1"/>
          </a:p>
          <a:p>
            <a:r>
              <a:rPr lang="en-US" altLang="zh-CN" sz="1600" b="1"/>
              <a:t>3</a:t>
            </a:r>
            <a:r>
              <a:rPr lang="zh-CN" altLang="en-US" sz="1600" b="1"/>
              <a:t>）芯片：长鑫存储宣布开启上市辅导的消息引发了关注，这意味着国内存储芯片巨头将正式冲击</a:t>
            </a:r>
            <a:r>
              <a:rPr lang="en-US" altLang="zh-CN" sz="1600" b="1"/>
              <a:t>A</a:t>
            </a:r>
            <a:r>
              <a:rPr lang="zh-CN" altLang="en-US" sz="1600" b="1"/>
              <a:t>股，且大概率会登陆科创板。</a:t>
            </a:r>
            <a:r>
              <a:rPr lang="en-US" altLang="zh-CN" sz="1600" b="1"/>
              <a:t> </a:t>
            </a:r>
            <a:endParaRPr lang="en-US" altLang="zh-CN" sz="1600" b="1"/>
          </a:p>
          <a:p>
            <a:endParaRPr lang="en-US" altLang="zh-CN" sz="1600" b="1"/>
          </a:p>
          <a:p>
            <a:r>
              <a:rPr lang="en-US" altLang="zh-CN" sz="1600" b="1"/>
              <a:t>4</a:t>
            </a:r>
            <a:r>
              <a:rPr lang="zh-CN" altLang="en-US" sz="1600" b="1"/>
              <a:t>）业绩预告：目前共有</a:t>
            </a:r>
            <a:r>
              <a:rPr lang="en-US" altLang="zh-CN" sz="1600" b="1"/>
              <a:t>70</a:t>
            </a:r>
            <a:r>
              <a:rPr lang="zh-CN" altLang="en-US" sz="1600" b="1"/>
              <a:t>家</a:t>
            </a:r>
            <a:r>
              <a:rPr lang="en-US" altLang="zh-CN" sz="1600" b="1"/>
              <a:t>A</a:t>
            </a:r>
            <a:r>
              <a:rPr lang="zh-CN" altLang="en-US" sz="1600" b="1"/>
              <a:t>股上市公司发布</a:t>
            </a:r>
            <a:r>
              <a:rPr lang="en-US" altLang="zh-CN" sz="1600" b="1"/>
              <a:t>2025</a:t>
            </a:r>
            <a:r>
              <a:rPr lang="zh-CN" altLang="en-US" sz="1600" b="1"/>
              <a:t>年上半年业绩预告，</a:t>
            </a:r>
            <a:r>
              <a:rPr lang="en-US" altLang="zh-CN" sz="1600" b="1"/>
              <a:t>13</a:t>
            </a:r>
            <a:r>
              <a:rPr lang="zh-CN" altLang="en-US" sz="1600" b="1"/>
              <a:t>只个股净利同比预增上限超</a:t>
            </a:r>
            <a:r>
              <a:rPr lang="en-US" altLang="zh-CN" sz="1600" b="1"/>
              <a:t>100%</a:t>
            </a:r>
            <a:r>
              <a:rPr lang="zh-CN" altLang="en-US" sz="1600" b="1"/>
              <a:t>。其中包括，华银电力、惠而浦、兄弟科技、广大特材、圣诺生物、泰凌微、芯动联科、美诺华、三棵树、芯朋微、国脉科技、孩子王、宗申动力等。</a:t>
            </a:r>
            <a:endParaRPr lang="zh-CN" altLang="en-US" sz="1600" b="1"/>
          </a:p>
          <a:p>
            <a:endParaRPr lang="zh-CN" altLang="en-US" sz="1600" b="1"/>
          </a:p>
          <a:p>
            <a:r>
              <a:rPr lang="en-US" altLang="zh-CN" sz="1600" b="1"/>
              <a:t>5</a:t>
            </a:r>
            <a:r>
              <a:rPr lang="zh-CN" altLang="en-US" sz="1600" b="1"/>
              <a:t>）</a:t>
            </a:r>
            <a:r>
              <a:rPr lang="zh-CN" altLang="en-US" sz="1600" b="1">
                <a:solidFill>
                  <a:srgbClr val="00B050"/>
                </a:solidFill>
              </a:rPr>
              <a:t>未名医药</a:t>
            </a:r>
            <a:r>
              <a:rPr lang="zh-CN" altLang="en-US" sz="1600" b="1"/>
              <a:t>公告，股票自</a:t>
            </a:r>
            <a:r>
              <a:rPr lang="en-US" altLang="zh-CN" sz="1600" b="1"/>
              <a:t>7</a:t>
            </a:r>
            <a:r>
              <a:rPr lang="zh-CN" altLang="en-US" sz="1600" b="1"/>
              <a:t>月</a:t>
            </a:r>
            <a:r>
              <a:rPr lang="en-US" altLang="zh-CN" sz="1600" b="1"/>
              <a:t>8</a:t>
            </a:r>
            <a:r>
              <a:rPr lang="zh-CN" altLang="en-US" sz="1600" b="1"/>
              <a:t>日开市起被实施其他风险警示，简称变更为</a:t>
            </a:r>
            <a:r>
              <a:rPr lang="en-US" altLang="zh-CN" sz="1600" b="1"/>
              <a:t>“ST</a:t>
            </a:r>
            <a:r>
              <a:rPr lang="zh-CN" altLang="en-US" sz="1600" b="1"/>
              <a:t>未名</a:t>
            </a:r>
            <a:r>
              <a:rPr lang="en-US" altLang="zh-CN" sz="1600" b="1"/>
              <a:t>”</a:t>
            </a:r>
            <a:r>
              <a:rPr lang="zh-CN" altLang="en-US" sz="1600" b="1"/>
              <a:t>；</a:t>
            </a:r>
            <a:endParaRPr lang="zh-CN" altLang="en-US" sz="1600" b="1"/>
          </a:p>
          <a:p>
            <a:r>
              <a:rPr lang="zh-CN" altLang="en-US" sz="1600" b="1">
                <a:solidFill>
                  <a:srgbClr val="00B050"/>
                </a:solidFill>
              </a:rPr>
              <a:t>华铭智能</a:t>
            </a:r>
            <a:r>
              <a:rPr lang="zh-CN" altLang="en-US" sz="1600" b="1"/>
              <a:t>公告，公司股票将被实施其他风险警示，股票简称变更为</a:t>
            </a:r>
            <a:r>
              <a:rPr lang="en-US" altLang="zh-CN" sz="1600" b="1"/>
              <a:t>“ST</a:t>
            </a:r>
            <a:r>
              <a:rPr lang="zh-CN" altLang="en-US" sz="1600" b="1"/>
              <a:t>华铭</a:t>
            </a:r>
            <a:r>
              <a:rPr lang="en-US" altLang="zh-CN" sz="1600" b="1"/>
              <a:t>”</a:t>
            </a:r>
            <a:r>
              <a:rPr lang="zh-CN" altLang="en-US" sz="1600" b="1"/>
              <a:t>。</a:t>
            </a:r>
            <a:endParaRPr lang="zh-CN" altLang="en-US" sz="1600" b="1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820" y="798195"/>
            <a:ext cx="10697845" cy="57943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大盘金叉，珍惜阳线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1970" y="4280535"/>
            <a:ext cx="9035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highlight>
                  <a:srgbClr val="FFFF00"/>
                </a:highlight>
              </a:rPr>
              <a:t>平均股价</a:t>
            </a:r>
            <a:r>
              <a:rPr lang="en-US" b="1">
                <a:highlight>
                  <a:srgbClr val="FFFF00"/>
                </a:highlight>
              </a:rPr>
              <a:t>B</a:t>
            </a:r>
            <a:r>
              <a:rPr lang="zh-CN" altLang="en-US" b="1">
                <a:highlight>
                  <a:srgbClr val="FFFF00"/>
                </a:highlight>
              </a:rPr>
              <a:t>点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资金红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金叉初期，资金流入，做对主题选对股！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endParaRPr lang="en-US" altLang="zh-CN" b="1">
              <a:highlight>
                <a:srgbClr val="FFFF00"/>
              </a:highlight>
            </a:endParaRPr>
          </a:p>
          <a:p>
            <a:pPr algn="ctr"/>
            <a:r>
              <a:rPr lang="zh-CN" altLang="en-US" b="1">
                <a:highlight>
                  <a:srgbClr val="FFFF00"/>
                </a:highlight>
              </a:rPr>
              <a:t>高低切换，科技再起，做好成本优势，跟热点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做短线博弈！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endParaRPr lang="en-US" altLang="zh-CN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924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行情启动，慢牛逐渐清晰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855" y="796925"/>
            <a:ext cx="10726420" cy="5810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3965575" y="4509135"/>
            <a:ext cx="59594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每次倒车接人，总是错过？总是上涨再准备？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当机会再来一次，你还是会错过，还是犹豫停滞！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站在当下，看懂未来，改变思维，要做好准备！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主题牛，个股牛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125" y="1633220"/>
            <a:ext cx="6856730" cy="34283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525" y="1195070"/>
            <a:ext cx="4543425" cy="43046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570865" y="5365750"/>
            <a:ext cx="63785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方向对，选股对，做好成本优势，波段差价，稳健止盈落袋</a:t>
            </a:r>
            <a:endParaRPr lang="zh-CN" altLang="en-US" b="1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635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仓位策略图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 descr="仓位控制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490" y="895350"/>
            <a:ext cx="11209655" cy="55581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涨停棱镜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2066</Words>
  <Application>WPS 演示</Application>
  <PresentationFormat>宽屏</PresentationFormat>
  <Paragraphs>157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ksdb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1646</cp:revision>
  <dcterms:created xsi:type="dcterms:W3CDTF">2019-06-19T02:08:00Z</dcterms:created>
  <dcterms:modified xsi:type="dcterms:W3CDTF">2025-07-08T09:56:32Z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98B0645011BC43B0BFB9BFC8374894E3</vt:lpwstr>
  </property>
</Properties>
</file>