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21" r:id="rId4"/>
    <p:sldId id="322" r:id="rId5"/>
    <p:sldId id="328" r:id="rId6"/>
    <p:sldId id="327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78.xml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87.xml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9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20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3.png"/><Relationship Id="rId7" Type="http://schemas.openxmlformats.org/officeDocument/2006/relationships/tags" Target="../tags/tag96.xml"/><Relationship Id="rId6" Type="http://schemas.openxmlformats.org/officeDocument/2006/relationships/image" Target="../media/image22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21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4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14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均衡轮动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52006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短线上攻，中线上攻；</a:t>
            </a:r>
            <a:r>
              <a:rPr lang="zh-CN" altLang="en-US" sz="2200" b="1">
                <a:solidFill>
                  <a:schemeClr val="tx1"/>
                </a:solidFill>
              </a:rPr>
              <a:t>流动资金。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主线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持续性。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个股：</a:t>
            </a:r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资金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流动资金翻红；红肥绿瘦。</a:t>
            </a:r>
            <a:endParaRPr lang="zh-CN" altLang="en-US" sz="2200" b="1">
              <a:solidFill>
                <a:schemeClr val="tx1"/>
              </a:solidFill>
            </a:endParaRPr>
          </a:p>
          <a:p>
            <a:r>
              <a:rPr lang="zh-CN" altLang="en-US" sz="2200" b="1">
                <a:solidFill>
                  <a:schemeClr val="tx1"/>
                </a:solidFill>
              </a:rPr>
              <a:t>趋势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智能辅助之上。</a:t>
            </a:r>
            <a:endParaRPr lang="zh-CN" altLang="en-US" sz="2200" b="1">
              <a:solidFill>
                <a:schemeClr val="tx1"/>
              </a:solidFill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红色区域</a:t>
            </a:r>
            <a:r>
              <a:rPr lang="en-US" altLang="zh-CN" sz="1200" b="1">
                <a:solidFill>
                  <a:srgbClr val="FF0000"/>
                </a:solidFill>
              </a:rPr>
              <a:t>=</a:t>
            </a:r>
            <a:r>
              <a:rPr lang="zh-CN" altLang="en-US" sz="1200" b="1">
                <a:solidFill>
                  <a:srgbClr val="FF0000"/>
                </a:solidFill>
              </a:rPr>
              <a:t>短线强势</a:t>
            </a:r>
            <a:r>
              <a:rPr lang="zh-CN" altLang="en-US" sz="1200"/>
              <a:t>阶段：机会大于风险，可以操作；</a:t>
            </a:r>
            <a:endParaRPr lang="zh-CN" altLang="en-US" sz="1200"/>
          </a:p>
          <a:p>
            <a:r>
              <a:rPr lang="zh-CN" altLang="en-US" sz="1200">
                <a:solidFill>
                  <a:srgbClr val="00B050"/>
                </a:solidFill>
              </a:rPr>
              <a:t>绿色区域</a:t>
            </a:r>
            <a:r>
              <a:rPr lang="en-US" altLang="zh-CN" sz="1200">
                <a:solidFill>
                  <a:srgbClr val="00B050"/>
                </a:solidFill>
              </a:rPr>
              <a:t>=</a:t>
            </a:r>
            <a:r>
              <a:rPr lang="zh-CN" altLang="en-US" sz="1200">
                <a:solidFill>
                  <a:srgbClr val="00B050"/>
                </a:solidFill>
              </a:rPr>
              <a:t>短线弱势</a:t>
            </a:r>
            <a:r>
              <a:rPr lang="zh-CN" altLang="en-US" sz="1200"/>
              <a:t>阶段：风险大于机会，尽量观望。</a:t>
            </a:r>
            <a:endParaRPr lang="zh-CN" altLang="en-US" sz="1200"/>
          </a:p>
          <a:p>
            <a:r>
              <a:rPr lang="zh-CN" altLang="en-US" sz="1200" b="1"/>
              <a:t>短线</a:t>
            </a:r>
            <a:r>
              <a:rPr lang="zh-CN" altLang="en-US" sz="1200" b="1">
                <a:solidFill>
                  <a:srgbClr val="FF0000"/>
                </a:solidFill>
              </a:rPr>
              <a:t>启动点</a:t>
            </a:r>
            <a:r>
              <a:rPr lang="en-US" altLang="en-US" sz="1200" b="1"/>
              <a:t>→</a:t>
            </a:r>
            <a:r>
              <a:rPr lang="zh-CN" altLang="en-US" sz="1200" b="1"/>
              <a:t>波段先锋出「</a:t>
            </a:r>
            <a:r>
              <a:rPr lang="zh-CN" altLang="en-US" sz="1200" b="1">
                <a:solidFill>
                  <a:srgbClr val="FF0000"/>
                </a:solidFill>
              </a:rPr>
              <a:t>进</a:t>
            </a:r>
            <a:r>
              <a:rPr lang="zh-CN" altLang="en-US" sz="1200" b="1"/>
              <a:t>」信号；</a:t>
            </a:r>
            <a:endParaRPr lang="zh-CN" altLang="en-US" sz="1200"/>
          </a:p>
          <a:p>
            <a:r>
              <a:rPr lang="zh-CN" altLang="en-US" sz="1200"/>
              <a:t>短线</a:t>
            </a:r>
            <a:r>
              <a:rPr lang="zh-CN" altLang="en-US" sz="1200">
                <a:solidFill>
                  <a:srgbClr val="00B050"/>
                </a:solidFill>
              </a:rPr>
              <a:t>兑现点</a:t>
            </a:r>
            <a:r>
              <a:rPr lang="en-US" altLang="en-US" sz="1200"/>
              <a:t>→</a:t>
            </a:r>
            <a:r>
              <a:rPr lang="zh-CN" altLang="en-US" sz="1200"/>
              <a:t>波段先锋出「</a:t>
            </a:r>
            <a:r>
              <a:rPr lang="zh-CN" altLang="en-US" sz="1200">
                <a:solidFill>
                  <a:srgbClr val="00B050"/>
                </a:solidFill>
              </a:rPr>
              <a:t>出</a:t>
            </a:r>
            <a:r>
              <a:rPr lang="zh-CN" altLang="en-US" sz="1200"/>
              <a:t>」信号。</a:t>
            </a:r>
            <a:endParaRPr lang="zh-CN" altLang="en-US" sz="1200"/>
          </a:p>
          <a:p>
            <a:r>
              <a:rPr lang="zh-CN" altLang="en-US" sz="1200" b="1"/>
              <a:t>短线操作频率越高，越要遵循交易模式，波段先锋高胜率信号：</a:t>
            </a:r>
            <a:r>
              <a:rPr lang="zh-CN" altLang="en-US" sz="1200" b="1">
                <a:solidFill>
                  <a:srgbClr val="FF0000"/>
                </a:solidFill>
              </a:rPr>
              <a:t>红阶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进！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5509895"/>
            <a:ext cx="116071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周年庆叠加618月限时优惠，订购即享：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季度版：218元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年度版</a:t>
            </a:r>
            <a:r>
              <a:rPr lang="en-US" altLang="zh-CN" sz="1600" b="1">
                <a:solidFill>
                  <a:srgbClr val="FF0000"/>
                </a:solidFill>
              </a:rPr>
              <a:t>:</a:t>
            </a:r>
            <a:r>
              <a:rPr lang="zh-CN" altLang="en-US" sz="1600" b="1">
                <a:solidFill>
                  <a:srgbClr val="FF0000"/>
                </a:solidFill>
              </a:rPr>
              <a:t>872元</a:t>
            </a:r>
            <a:r>
              <a:rPr lang="en-US" altLang="zh-CN" sz="1600" b="1">
                <a:solidFill>
                  <a:srgbClr val="FF0000"/>
                </a:solidFill>
              </a:rPr>
              <a:t>+</a:t>
            </a:r>
            <a:r>
              <a:rPr lang="zh-CN" altLang="en-US" sz="1600" b="1">
                <a:solidFill>
                  <a:srgbClr val="FF0000"/>
                </a:solidFill>
              </a:rPr>
              <a:t>送</a:t>
            </a:r>
            <a:r>
              <a:rPr lang="en-US" altLang="zh-CN" sz="1600" b="1">
                <a:solidFill>
                  <a:srgbClr val="FF0000"/>
                </a:solidFill>
              </a:rPr>
              <a:t>2</a:t>
            </a:r>
            <a:r>
              <a:rPr lang="zh-CN" altLang="en-US" sz="1600" b="1">
                <a:solidFill>
                  <a:srgbClr val="FF0000"/>
                </a:solidFill>
              </a:rPr>
              <a:t>个月！！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0730" y="4375785"/>
            <a:ext cx="3790950" cy="226187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04760" y="1605280"/>
            <a:ext cx="4586605" cy="3094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创业板开始震荡，科创板加速高潮--短线交易角度来看，板块一旦出现集体加速的行情走势，短期便不再适合追高参与。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放量分歧日，资金从科技股撤离，转向保险、券商、医药和微盘股。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未来的市场节奏大概率呈现科技与传统板块的轮动态势。科技方面聚焦活跃支线，传统板块同样关注具备趋势与逻辑的细分方向。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81990"/>
            <a:ext cx="7406005" cy="2660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606800"/>
            <a:ext cx="7406005" cy="25838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均衡轮动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57480" y="520065"/>
            <a:ext cx="4119880" cy="4314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8760" y="776605"/>
            <a:ext cx="8000365" cy="381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文本框 21"/>
          <p:cNvSpPr txBox="1"/>
          <p:nvPr/>
        </p:nvSpPr>
        <p:spPr>
          <a:xfrm>
            <a:off x="377825" y="5139055"/>
            <a:ext cx="10273665" cy="10147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当前阶段不应再极端地将市场划分为“科技线”与“非科技线”。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关注那些同时满足两个条件的板块与个股：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走势活跃并已形成趋势，且背后具备一定的逻辑支撑。无论是科技还是传统行业（券商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医药），只要符合这一标准，就值得纳入观察。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0555"/>
            <a:ext cx="4319905" cy="5844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195" y="4213225"/>
            <a:ext cx="3790950" cy="2261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1180</Words>
  <Application>WPS 演示</Application>
  <PresentationFormat>宽屏</PresentationFormat>
  <Paragraphs>150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KSOFBD28ECAF</vt:lpstr>
      <vt:lpstr>KSOFDDF4E7ED</vt:lpstr>
      <vt:lpstr>Calibri</vt:lpstr>
      <vt:lpstr>KSOFD723FC5D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309</cp:revision>
  <dcterms:created xsi:type="dcterms:W3CDTF">2019-06-19T02:08:00Z</dcterms:created>
  <dcterms:modified xsi:type="dcterms:W3CDTF">2026-07-01T12:22:13Z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28B607717CB4468785E63494C1A9A1EB_13</vt:lpwstr>
  </property>
</Properties>
</file>