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3"/>
  </p:handoutMasterIdLst>
  <p:sldIdLst>
    <p:sldId id="868" r:id="rId3"/>
    <p:sldId id="877" r:id="rId5"/>
    <p:sldId id="869" r:id="rId6"/>
    <p:sldId id="1227" r:id="rId7"/>
    <p:sldId id="1559" r:id="rId8"/>
    <p:sldId id="1560" r:id="rId9"/>
    <p:sldId id="1347" r:id="rId10"/>
    <p:sldId id="1570" r:id="rId11"/>
    <p:sldId id="1567" r:id="rId12"/>
    <p:sldId id="1564" r:id="rId13"/>
    <p:sldId id="1565" r:id="rId14"/>
    <p:sldId id="1566" r:id="rId15"/>
    <p:sldId id="1568" r:id="rId16"/>
    <p:sldId id="1541" r:id="rId17"/>
    <p:sldId id="1547" r:id="rId18"/>
    <p:sldId id="1546" r:id="rId19"/>
    <p:sldId id="1553" r:id="rId20"/>
    <p:sldId id="1554" r:id="rId21"/>
    <p:sldId id="1556" r:id="rId22"/>
    <p:sldId id="1557" r:id="rId23"/>
    <p:sldId id="1558" r:id="rId24"/>
    <p:sldId id="1571" r:id="rId25"/>
    <p:sldId id="878" r:id="rId26"/>
    <p:sldId id="1514" r:id="rId27"/>
    <p:sldId id="1555" r:id="rId28"/>
    <p:sldId id="1507" r:id="rId29"/>
    <p:sldId id="1426" r:id="rId30"/>
    <p:sldId id="1545" r:id="rId31"/>
    <p:sldId id="1355" r:id="rId32"/>
  </p:sldIdLst>
  <p:sldSz cx="12192000" cy="6858000"/>
  <p:notesSz cx="6858000" cy="9144000"/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559"/>
            <p14:sldId id="1560"/>
            <p14:sldId id="1347"/>
            <p14:sldId id="1570"/>
            <p14:sldId id="1567"/>
            <p14:sldId id="1564"/>
            <p14:sldId id="1565"/>
            <p14:sldId id="1566"/>
            <p14:sldId id="1568"/>
            <p14:sldId id="1541"/>
            <p14:sldId id="1547"/>
            <p14:sldId id="1546"/>
            <p14:sldId id="1553"/>
            <p14:sldId id="1554"/>
            <p14:sldId id="1556"/>
            <p14:sldId id="1557"/>
            <p14:sldId id="1558"/>
            <p14:sldId id="1571"/>
          </p14:sldIdLst>
        </p14:section>
        <p14:section name="市场节奏" id="{D8B0A2C5-1F55-4F56-9B21-CF550DA541C3}">
          <p14:sldIdLst>
            <p14:sldId id="878"/>
            <p14:sldId id="1514"/>
            <p14:sldId id="1555"/>
            <p14:sldId id="1507"/>
            <p14:sldId id="1426"/>
            <p14:sldId id="1545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94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5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94"/>
        <p:guide pos="710"/>
        <p:guide orient="horz" pos="2159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8" Type="http://schemas.openxmlformats.org/officeDocument/2006/relationships/tags" Target="tags/tag28.xml"/><Relationship Id="rId37" Type="http://schemas.openxmlformats.org/officeDocument/2006/relationships/commentAuthors" Target="commentAuthors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handoutMaster" Target="handoutMasters/handoutMaster1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4.png"/><Relationship Id="rId8" Type="http://schemas.openxmlformats.org/officeDocument/2006/relationships/image" Target="../media/image53.png"/><Relationship Id="rId7" Type="http://schemas.openxmlformats.org/officeDocument/2006/relationships/image" Target="../media/image52.png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55.png"/><Relationship Id="rId1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54.png"/><Relationship Id="rId8" Type="http://schemas.openxmlformats.org/officeDocument/2006/relationships/image" Target="../media/image53.png"/><Relationship Id="rId7" Type="http://schemas.openxmlformats.org/officeDocument/2006/relationships/image" Target="../media/image52.png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2" Type="http://schemas.openxmlformats.org/officeDocument/2006/relationships/slideLayout" Target="../slideLayouts/slideLayout3.xml"/><Relationship Id="rId11" Type="http://schemas.openxmlformats.org/officeDocument/2006/relationships/image" Target="../media/image56.png"/><Relationship Id="rId10" Type="http://schemas.openxmlformats.org/officeDocument/2006/relationships/image" Target="../media/image55.png"/><Relationship Id="rId1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57.png"/><Relationship Id="rId1" Type="http://schemas.openxmlformats.org/officeDocument/2006/relationships/tags" Target="../tags/tag2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95566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厉兵秣马，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</a:t>
            </a: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下半年开启！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115" y="1578610"/>
            <a:ext cx="5039360" cy="46939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7605" y="2270760"/>
            <a:ext cx="5010150" cy="370268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87600" y="1578610"/>
            <a:ext cx="7048500" cy="479044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66900" y="1578610"/>
            <a:ext cx="8667115" cy="485648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2655" y="1635760"/>
            <a:ext cx="9999980" cy="45466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国产芯片概念</a:t>
            </a:r>
            <a:endParaRPr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25395" y="1654175"/>
            <a:ext cx="7465060" cy="457327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6845" y="1578610"/>
            <a:ext cx="1811655" cy="4925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535" y="1707515"/>
            <a:ext cx="7368540" cy="31432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325" y="2870200"/>
            <a:ext cx="3413760" cy="35179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如何购买？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53565" y="1578610"/>
            <a:ext cx="8485505" cy="475742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如何购买？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2380" y="1578610"/>
            <a:ext cx="9780905" cy="458787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如何购买？</a:t>
            </a:r>
            <a:endParaRPr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86940" y="1578610"/>
            <a:ext cx="7818120" cy="467804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如何查看？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4290" y="1918335"/>
            <a:ext cx="3333750" cy="2133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745" y="1578610"/>
            <a:ext cx="3317240" cy="480504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如何查看？</a:t>
            </a:r>
            <a:endParaRPr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91995" y="1658620"/>
            <a:ext cx="8208645" cy="465010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如何签约？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3640" y="1639570"/>
            <a:ext cx="9825355" cy="423037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2730500" y="918210"/>
            <a:ext cx="7087235" cy="660400"/>
          </a:xfrm>
        </p:spPr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如何领取下半年策略报告</a:t>
            </a:r>
            <a:r>
              <a:rPr dirty="0"/>
              <a:t>？</a:t>
            </a:r>
            <a:endParaRPr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17215" y="1578610"/>
            <a:ext cx="5958205" cy="45466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算力租赁</a:t>
            </a:r>
            <a:r>
              <a:rPr dirty="0"/>
              <a:t>概念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3. 26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7235" y="1578610"/>
            <a:ext cx="8315325" cy="15906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6060" y="1659255"/>
            <a:ext cx="7364095" cy="423227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词元</a:t>
            </a:r>
            <a:r>
              <a:rPr dirty="0"/>
              <a:t>概念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3. 26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1540" y="1655445"/>
            <a:ext cx="8220075" cy="1447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930" y="3221355"/>
            <a:ext cx="4522470" cy="26333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995" y="1655445"/>
            <a:ext cx="5046980" cy="419862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符合模式的个股：南京熊猫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和顺电气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1897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69215" y="0"/>
            <a:ext cx="1226375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3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-5</a:t>
            </a:r>
            <a:r>
              <a:rPr b="1">
                <a:solidFill>
                  <a:srgbClr val="FF0000"/>
                </a:solidFill>
              </a:rPr>
              <a:t>成仓，指数弱势震荡中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1060" y="1578610"/>
            <a:ext cx="5161915" cy="44900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3330" y="1578610"/>
            <a:ext cx="4674235" cy="443293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2069156" y="59505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3295" y="1668780"/>
            <a:ext cx="5188585" cy="4191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3520" y="1578610"/>
            <a:ext cx="4647565" cy="468884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2069156" y="59505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07715" y="1584325"/>
            <a:ext cx="5601970" cy="436626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2069156" y="59505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8320" y="1578610"/>
            <a:ext cx="3844925" cy="48069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3690" y="1598295"/>
            <a:ext cx="3771265" cy="478726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38275" y="1628775"/>
            <a:ext cx="9316085" cy="427228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9470" y="1709420"/>
            <a:ext cx="5255895" cy="45923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820" y="1709420"/>
            <a:ext cx="4783455" cy="467868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5560" y="1578610"/>
            <a:ext cx="4368165" cy="47097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5015" y="2015490"/>
            <a:ext cx="5482590" cy="401002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84.76370078740156,&quot;left&quot;:308.1591338582677,&quot;top&quot;:336.1789763779528,&quot;width&quot;:436.8912598425197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866</Words>
  <Application>WPS 演示</Application>
  <PresentationFormat>宽屏</PresentationFormat>
  <Paragraphs>246</Paragraphs>
  <Slides>29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56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KSOFBD29610E</vt:lpstr>
      <vt:lpstr>Segoe Print</vt:lpstr>
      <vt:lpstr>KSOFDDF4E7ED</vt:lpstr>
      <vt:lpstr>Arial Unicode MS</vt:lpstr>
      <vt:lpstr>等线</vt:lpstr>
      <vt:lpstr>思源黑体 CN Bold</vt:lpstr>
      <vt:lpstr>Times New Roman</vt:lpstr>
      <vt:lpstr>KSOF954951BB</vt:lpstr>
      <vt:lpstr>KSOFD723FC5D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1632</cp:revision>
  <dcterms:created xsi:type="dcterms:W3CDTF">2019-06-19T02:08:00Z</dcterms:created>
  <dcterms:modified xsi:type="dcterms:W3CDTF">2026-07-01T00:47:58Z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2052-12.1.0.26895</vt:lpwstr>
  </property>
  <property fmtid="{D5CDD505-2E9C-101B-9397-08002B2CF9AE}" pid="3" name="ICV">
    <vt:lpwstr>4C45C9CC1DFF434C94BBABF282D0EAA1_13</vt:lpwstr>
  </property>
</Properties>
</file>