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938" r:id="rId3"/>
    <p:sldId id="602" r:id="rId4"/>
    <p:sldId id="603" r:id="rId5"/>
    <p:sldId id="1205" r:id="rId6"/>
    <p:sldId id="1273" r:id="rId8"/>
    <p:sldId id="894" r:id="rId9"/>
    <p:sldId id="1290" r:id="rId10"/>
    <p:sldId id="607" r:id="rId11"/>
    <p:sldId id="1275" r:id="rId12"/>
    <p:sldId id="1276" r:id="rId13"/>
    <p:sldId id="1288" r:id="rId14"/>
    <p:sldId id="1287" r:id="rId15"/>
    <p:sldId id="614" r:id="rId16"/>
    <p:sldId id="1283" r:id="rId17"/>
    <p:sldId id="1289" r:id="rId18"/>
    <p:sldId id="1285" r:id="rId19"/>
    <p:sldId id="1284" r:id="rId20"/>
    <p:sldId id="1281" r:id="rId21"/>
    <p:sldId id="1282" r:id="rId22"/>
    <p:sldId id="1029" r:id="rId23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2" userDrawn="1">
          <p15:clr>
            <a:srgbClr val="A4A3A4"/>
          </p15:clr>
        </p15:guide>
        <p15:guide id="2" pos="3812" userDrawn="1">
          <p15:clr>
            <a:srgbClr val="A4A3A4"/>
          </p15:clr>
        </p15:guide>
        <p15:guide id="3" pos="494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2" clrIdx="1"/>
  <p:cmAuthor id="255442523" name="婵&amp;HO" initials="婵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F75"/>
    <a:srgbClr val="B34500"/>
    <a:srgbClr val="FFD483"/>
    <a:srgbClr val="FFEFCE"/>
    <a:srgbClr val="FFD585"/>
    <a:srgbClr val="FFEFCF"/>
    <a:srgbClr val="FFEFCD"/>
    <a:srgbClr val="FFD983"/>
    <a:srgbClr val="EFDDFF"/>
    <a:srgbClr val="C166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>
    <p:restoredLeft sz="9901" autoAdjust="0"/>
    <p:restoredTop sz="99761" autoAdjust="0"/>
  </p:normalViewPr>
  <p:slideViewPr>
    <p:cSldViewPr snapToGrid="0" showGuides="1">
      <p:cViewPr varScale="1">
        <p:scale>
          <a:sx n="111" d="100"/>
          <a:sy n="111" d="100"/>
        </p:scale>
        <p:origin x="882" y="102"/>
      </p:cViewPr>
      <p:guideLst>
        <p:guide orient="horz" pos="2292"/>
        <p:guide pos="3812"/>
        <p:guide pos="494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8" Type="http://schemas.openxmlformats.org/officeDocument/2006/relationships/tags" Target="tags/tag55.xml"/><Relationship Id="rId27" Type="http://schemas.openxmlformats.org/officeDocument/2006/relationships/commentAuthors" Target="commentAuthors.xml"/><Relationship Id="rId26" Type="http://schemas.openxmlformats.org/officeDocument/2006/relationships/tableStyles" Target="tableStyles.xml"/><Relationship Id="rId25" Type="http://schemas.openxmlformats.org/officeDocument/2006/relationships/viewProps" Target="viewProps.xml"/><Relationship Id="rId24" Type="http://schemas.openxmlformats.org/officeDocument/2006/relationships/presProps" Target="presProps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3.png"/><Relationship Id="rId8" Type="http://schemas.openxmlformats.org/officeDocument/2006/relationships/image" Target="../media/image2.png"/><Relationship Id="rId7" Type="http://schemas.openxmlformats.org/officeDocument/2006/relationships/image" Target="../media/image1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image" Target="../media/image5.png"/><Relationship Id="rId8" Type="http://schemas.openxmlformats.org/officeDocument/2006/relationships/image" Target="../media/image2.png"/><Relationship Id="rId7" Type="http://schemas.openxmlformats.org/officeDocument/2006/relationships/image" Target="../media/image4.png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image" Target="../media/image6.png"/><Relationship Id="rId7" Type="http://schemas.openxmlformats.org/officeDocument/2006/relationships/tags" Target="../tags/tag16.x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1" Type="http://schemas.openxmlformats.org/officeDocument/2006/relationships/image" Target="../media/image5.png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7" Type="http://schemas.openxmlformats.org/officeDocument/2006/relationships/image" Target="../media/image2.png"/><Relationship Id="rId6" Type="http://schemas.openxmlformats.org/officeDocument/2006/relationships/image" Target="../media/image8.png"/><Relationship Id="rId5" Type="http://schemas.openxmlformats.org/officeDocument/2006/relationships/image" Target="../media/image6.png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目录页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7" name="图片 6" descr="组 214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945495" y="6012180"/>
            <a:ext cx="1246505" cy="201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7" name="图片 6" descr="标题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图片 9" descr="经传logo白色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8" name="图片 7" descr="龙头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8" name="图片 7" descr="PPT封面 拷贝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 descr="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78180" y="3141345"/>
            <a:ext cx="8807450" cy="2936240"/>
          </a:xfrm>
          <a:prstGeom prst="rect">
            <a:avLst/>
          </a:prstGeom>
        </p:spPr>
      </p:pic>
      <p:pic>
        <p:nvPicPr>
          <p:cNvPr id="11" name="图片 10" descr="经传logo白色"/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-635" y="800100"/>
            <a:ext cx="12192635" cy="6057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622300" y="6431915"/>
            <a:ext cx="10888345" cy="4425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  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经传多赢投资顾问: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何灶婵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，投顾执业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编号:A1120622050001 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，基金从业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编号：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A20211117003798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 风险提示:观点基于软件数据和理论模型分析，仅供参考，不构成</a:t>
            </a:r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投资</a:t>
            </a:r>
            <a:r>
              <a:rPr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建议，股市有风险，投资需谨慎。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基金的过往业绩并不预示其未来表现，基金管理人管理的其他基金的业绩并不构成基金业绩表现的保证。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6" name="图片 5" descr="PPT封面 拷贝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87513" y="2974340"/>
            <a:ext cx="8816975" cy="2508250"/>
          </a:xfrm>
          <a:prstGeom prst="rect">
            <a:avLst/>
          </a:prstGeom>
        </p:spPr>
      </p:pic>
      <p:sp>
        <p:nvSpPr>
          <p:cNvPr id="8" name="文本框 7"/>
          <p:cNvSpPr txBox="1"/>
          <p:nvPr userDrawn="1"/>
        </p:nvSpPr>
        <p:spPr>
          <a:xfrm>
            <a:off x="2128520" y="3119120"/>
            <a:ext cx="7934325" cy="2059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60000"/>
              </a:lnSpc>
            </a:pPr>
            <a:r>
              <a:rPr lang="zh-CN" altLang="en-US" sz="1600">
                <a:solidFill>
                  <a:schemeClr val="tx1">
                    <a:lumMod val="50000"/>
                    <a:lumOff val="50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</a:rPr>
              <a:t>我司所有工作人员均不允许推荐股票、不允许承诺收益、不允许代客理财、不允许合作分成、不允许私下收款，如您发现有任何违规行为，可联系400-9088-988向我们反馈!风险提示:所有信息及观点均来源于公开信息及经传软件信号显示仅供参考，不构成最终投资依据，软件作为辅助参考工具,无法承诺收益，投资者应正视市场风险，自主作出投资决策并自行承担投资风险。投资有风险，入市须谨慎!</a:t>
            </a:r>
            <a:endParaRPr lang="zh-CN" altLang="en-US" sz="1600">
              <a:solidFill>
                <a:schemeClr val="tx1">
                  <a:lumMod val="50000"/>
                  <a:lumOff val="50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14325" y="281305"/>
            <a:ext cx="1797685" cy="405765"/>
          </a:xfrm>
          <a:prstGeom prst="rect">
            <a:avLst/>
          </a:prstGeom>
        </p:spPr>
      </p:pic>
      <p:sp>
        <p:nvSpPr>
          <p:cNvPr id="9" name="文本框 8"/>
          <p:cNvSpPr txBox="1"/>
          <p:nvPr userDrawn="1"/>
        </p:nvSpPr>
        <p:spPr>
          <a:xfrm>
            <a:off x="1855788" y="1877060"/>
            <a:ext cx="848042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500" b="1">
                <a:gradFill>
                  <a:gsLst>
                    <a:gs pos="0">
                      <a:srgbClr val="FFEFCF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经传多赢,让投资遇见美好!</a:t>
            </a:r>
            <a:endParaRPr lang="zh-CN" altLang="en-US" sz="5500" b="1">
              <a:gradFill>
                <a:gsLst>
                  <a:gs pos="0">
                    <a:srgbClr val="FFEFCF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pic>
        <p:nvPicPr>
          <p:cNvPr id="10" name="图片 9" descr="龙头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0100310" y="234950"/>
            <a:ext cx="1762125" cy="33591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ags" Target="../tags/tag28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tags" Target="../tags/tag33.xml"/><Relationship Id="rId13" Type="http://schemas.openxmlformats.org/officeDocument/2006/relationships/tags" Target="../tags/tag32.xml"/><Relationship Id="rId12" Type="http://schemas.openxmlformats.org/officeDocument/2006/relationships/tags" Target="../tags/tag31.xml"/><Relationship Id="rId11" Type="http://schemas.openxmlformats.org/officeDocument/2006/relationships/tags" Target="../tags/tag30.xml"/><Relationship Id="rId10" Type="http://schemas.openxmlformats.org/officeDocument/2006/relationships/tags" Target="../tags/tag29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1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2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3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3.xml"/><Relationship Id="rId4" Type="http://schemas.openxmlformats.org/officeDocument/2006/relationships/tags" Target="../tags/tag35.xml"/><Relationship Id="rId3" Type="http://schemas.openxmlformats.org/officeDocument/2006/relationships/image" Target="../media/image10.png"/><Relationship Id="rId2" Type="http://schemas.openxmlformats.org/officeDocument/2006/relationships/tags" Target="../tags/tag34.xml"/><Relationship Id="rId1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44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5.xml"/><Relationship Id="rId1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46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8.xml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9.xml"/><Relationship Id="rId1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50.xml"/><Relationship Id="rId1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51.xml"/><Relationship Id="rId1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52.xml"/><Relationship Id="rId1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53.xml"/><Relationship Id="rId1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3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5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38.xml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39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0.xml"/><Relationship Id="rId1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4.xml"/><Relationship Id="rId3" Type="http://schemas.openxmlformats.org/officeDocument/2006/relationships/tags" Target="../tags/tag41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2.xml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43.xml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本框 12"/>
          <p:cNvSpPr txBox="1"/>
          <p:nvPr/>
        </p:nvSpPr>
        <p:spPr>
          <a:xfrm>
            <a:off x="977265" y="3206115"/>
            <a:ext cx="404876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7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月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</a:t>
            </a:r>
            <a:r>
              <a:rPr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日 </a:t>
            </a:r>
            <a:r>
              <a:rPr lang="en-US" sz="3000" dirty="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20:15</a:t>
            </a:r>
            <a:endParaRPr lang="zh-CN" altLang="en-US" sz="3000" dirty="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17500" y="1876425"/>
            <a:ext cx="8763635" cy="13296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48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跟对主题</a:t>
            </a:r>
            <a:r>
              <a:rPr lang="en-US" altLang="zh-CN" sz="48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  </a:t>
            </a:r>
            <a:r>
              <a:rPr lang="zh-CN" altLang="en-US" sz="4800" dirty="0">
                <a:gradFill>
                  <a:gsLst>
                    <a:gs pos="0">
                      <a:srgbClr val="FFEFCE"/>
                    </a:gs>
                    <a:gs pos="100000">
                      <a:srgbClr val="FFD585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Medium" panose="020B0600000000000000" charset="-122"/>
              </a:rPr>
              <a:t>事半功倍①</a:t>
            </a:r>
            <a:endParaRPr lang="zh-CN" altLang="en-US" sz="4800" dirty="0">
              <a:gradFill>
                <a:gsLst>
                  <a:gs pos="0">
                    <a:srgbClr val="FFEFCE"/>
                  </a:gs>
                  <a:gs pos="100000">
                    <a:srgbClr val="FFD585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Medium" panose="020B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54760" y="4012565"/>
            <a:ext cx="134366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600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sym typeface="+mn-ea"/>
              </a:rPr>
              <a:t>何灶婵</a:t>
            </a:r>
            <a:endParaRPr lang="zh-CN" altLang="en-US" sz="2600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553970" y="4074160"/>
            <a:ext cx="34975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执业编号</a:t>
            </a:r>
            <a:r>
              <a:rPr lang="en-US" altLang="zh-CN">
                <a:solidFill>
                  <a:srgbClr val="C1662D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:A1120622050001</a:t>
            </a:r>
            <a:endParaRPr lang="en-US" altLang="zh-CN">
              <a:solidFill>
                <a:srgbClr val="C1662D"/>
              </a:solidFill>
              <a:latin typeface="思源黑体 CN Medium" panose="020B0600000000000000" charset="-122"/>
              <a:ea typeface="思源黑体 CN Medium" panose="020B0600000000000000" charset="-122"/>
              <a:cs typeface="思源黑体 CN Medium" panose="020B0600000000000000" charset="-122"/>
              <a:sym typeface="+mn-ea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265" y="4033520"/>
            <a:ext cx="314325" cy="619125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254760" y="4544695"/>
            <a:ext cx="5708015" cy="12287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just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经传多赢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资深投顾，金融专业出身，专注研究市场</a:t>
            </a:r>
            <a:r>
              <a:rPr lang="en-US" altLang="zh-CN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10</a:t>
            </a:r>
            <a:r>
              <a: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思源黑体 CN Light" panose="020B0300000000000000" charset="-122"/>
                <a:ea typeface="思源黑体 CN Light" panose="020B0300000000000000" charset="-122"/>
                <a:cs typeface="思源黑体 CN Light" panose="020B0300000000000000" charset="-122"/>
                <a:sym typeface="+mn-ea"/>
              </a:rPr>
              <a:t>余年。对大盘研判有独特自我见解。独创翻倍超跌战法、龙头回马枪，方法实用易懂，服务专业用心，深受用户朋友的喜欢。</a:t>
            </a:r>
            <a:endParaRPr lang="zh-CN" altLang="en-US" sz="1600">
              <a:solidFill>
                <a:schemeClr val="tx1">
                  <a:lumMod val="85000"/>
                  <a:lumOff val="15000"/>
                </a:schemeClr>
              </a:solidFill>
              <a:latin typeface="思源黑体 CN Light" panose="020B0300000000000000" charset="-122"/>
              <a:ea typeface="思源黑体 CN Light" panose="020B0300000000000000" charset="-122"/>
              <a:cs typeface="思源黑体 CN Light" panose="020B0300000000000000" charset="-122"/>
              <a:sym typeface="+mn-ea"/>
            </a:endParaRPr>
          </a:p>
        </p:txBody>
      </p:sp>
      <p:pic>
        <p:nvPicPr>
          <p:cNvPr id="11" name="图片 10" descr="132_1725773815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1530" y="727710"/>
            <a:ext cx="3937635" cy="6858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老登迎来春天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30350" y="5666740"/>
            <a:ext cx="10069830" cy="7797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800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太阳底下无新鲜事，一切都是轮回，跌多反弹，涨多回调</a:t>
            </a:r>
            <a:endParaRPr lang="zh-CN" altLang="en-US" sz="2800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2170" y="1214120"/>
            <a:ext cx="9163050" cy="38481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7010" y="3586480"/>
            <a:ext cx="3912870" cy="178498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低位反转主题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5834380"/>
            <a:ext cx="11042015" cy="3848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火电、大消费、酿酒均纷纷走出底部反转行为且流动资金翻红，因上方套牢盘较多，适合买阴卖阳</a:t>
            </a:r>
            <a:r>
              <a:rPr lang="en-US" altLang="zh-CN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       </a:t>
            </a:r>
            <a:endParaRPr lang="zh-CN" altLang="en-US" b="1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98450" y="967740"/>
            <a:ext cx="6222365" cy="48672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7715" y="1036955"/>
            <a:ext cx="10499725" cy="453072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医药有退潮迹象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10665" y="6020435"/>
            <a:ext cx="8315325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180455" y="1369695"/>
            <a:ext cx="5713730" cy="52565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346075" y="5443855"/>
            <a:ext cx="10224135" cy="8718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>
                <a:solidFill>
                  <a:srgbClr val="FF0000"/>
                </a:solidFill>
                <a:highlight>
                  <a:srgbClr val="FFFF00"/>
                </a:highlight>
              </a:rPr>
              <a:t>医药周线金叉末端</a:t>
            </a:r>
            <a:r>
              <a:rPr lang="en-US" altLang="zh-CN" sz="2000">
                <a:solidFill>
                  <a:srgbClr val="FF0000"/>
                </a:solidFill>
                <a:highlight>
                  <a:srgbClr val="FFFF00"/>
                </a:highlight>
              </a:rPr>
              <a:t>+</a:t>
            </a:r>
            <a:r>
              <a:rPr lang="zh-CN" altLang="en-US" sz="2000">
                <a:solidFill>
                  <a:srgbClr val="FF0000"/>
                </a:solidFill>
                <a:highlight>
                  <a:srgbClr val="FFFF00"/>
                </a:highlight>
              </a:rPr>
              <a:t>辅助线压力，同时龙头个股有</a:t>
            </a:r>
            <a:r>
              <a:rPr lang="en-US" altLang="zh-CN" sz="2000">
                <a:solidFill>
                  <a:srgbClr val="FF0000"/>
                </a:solidFill>
                <a:highlight>
                  <a:srgbClr val="FFFF00"/>
                </a:highlight>
              </a:rPr>
              <a:t> </a:t>
            </a:r>
            <a:r>
              <a:rPr lang="zh-CN" altLang="en-US" sz="2000">
                <a:solidFill>
                  <a:srgbClr val="FF0000"/>
                </a:solidFill>
                <a:highlight>
                  <a:srgbClr val="FFFF00"/>
                </a:highlight>
              </a:rPr>
              <a:t>走弱迹象，留意日线回踩辅助线后是否能修复，否则还是以防守为主。</a:t>
            </a:r>
            <a:endParaRPr lang="zh-CN" altLang="en-US" sz="200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59740" y="903605"/>
            <a:ext cx="6729730" cy="42202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4300" y="1014095"/>
            <a:ext cx="3313430" cy="425958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03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506855" y="2926715"/>
            <a:ext cx="951230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操作策略</a:t>
            </a:r>
            <a:endParaRPr lang="zh-CN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操作策略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6042025"/>
            <a:ext cx="11042015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0655" y="1272540"/>
            <a:ext cx="4912360" cy="4063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652905" y="5987415"/>
            <a:ext cx="9730740" cy="4591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835025" y="1388745"/>
            <a:ext cx="9645650" cy="343344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2400"/>
              <a:t>1</a:t>
            </a:r>
            <a:r>
              <a:rPr lang="zh-CN" altLang="en-US" sz="2400"/>
              <a:t>、股票套着，若是跌幅在</a:t>
            </a:r>
            <a:r>
              <a:rPr lang="en-US" altLang="zh-CN" sz="2400"/>
              <a:t>20%+</a:t>
            </a:r>
            <a:r>
              <a:rPr lang="zh-CN" altLang="en-US" sz="2400"/>
              <a:t>，耐心等待止跌反弹做波段交易</a:t>
            </a:r>
            <a:endParaRPr lang="zh-CN" altLang="en-US" sz="2400"/>
          </a:p>
          <a:p>
            <a:endParaRPr lang="zh-CN" altLang="en-US" sz="2400"/>
          </a:p>
          <a:p>
            <a:r>
              <a:rPr lang="en-US" altLang="zh-CN" sz="2400"/>
              <a:t>2</a:t>
            </a:r>
            <a:r>
              <a:rPr lang="zh-CN" altLang="en-US" sz="2400"/>
              <a:t>、空仓投资者，选好标的，等待</a:t>
            </a:r>
            <a:r>
              <a:rPr lang="en-US" altLang="zh-CN" sz="2400"/>
              <a:t>B</a:t>
            </a:r>
            <a:r>
              <a:rPr lang="zh-CN" altLang="en-US" sz="2400"/>
              <a:t>点确定性反转再参与</a:t>
            </a:r>
            <a:endParaRPr lang="zh-CN" altLang="en-US" sz="2400"/>
          </a:p>
          <a:p>
            <a:endParaRPr lang="zh-CN" altLang="en-US" sz="2400"/>
          </a:p>
          <a:p>
            <a:r>
              <a:rPr lang="en-US" altLang="zh-CN" sz="2400"/>
              <a:t>3</a:t>
            </a:r>
            <a:r>
              <a:rPr lang="zh-CN" altLang="en-US" sz="2400"/>
              <a:t>、中期布局可优先指数基金，分批布局，做大波段</a:t>
            </a:r>
            <a:endParaRPr lang="zh-CN" altLang="en-US" sz="2400"/>
          </a:p>
          <a:p>
            <a:endParaRPr lang="zh-CN" altLang="en-US" sz="2400"/>
          </a:p>
          <a:p>
            <a:r>
              <a:rPr lang="en-US" altLang="zh-CN" sz="2400"/>
              <a:t>4</a:t>
            </a:r>
            <a:r>
              <a:rPr lang="zh-CN" altLang="en-US" sz="2400"/>
              <a:t>、筛选近期低位补涨小热点中熊线上移</a:t>
            </a:r>
            <a:r>
              <a:rPr lang="en-US" altLang="zh-CN" sz="2400"/>
              <a:t>+</a:t>
            </a:r>
            <a:r>
              <a:rPr lang="zh-CN" altLang="en-US" sz="2400"/>
              <a:t>资金流入标的</a:t>
            </a:r>
            <a:endParaRPr lang="zh-CN" altLang="en-US" sz="2400"/>
          </a:p>
          <a:p>
            <a:r>
              <a:rPr lang="en-US" altLang="zh-CN" sz="2400"/>
              <a:t>      500</a:t>
            </a:r>
            <a:r>
              <a:rPr lang="zh-CN" altLang="en-US" sz="2400"/>
              <a:t>股练手，短线快进快出</a:t>
            </a:r>
            <a:endParaRPr lang="zh-CN" altLang="en-US" sz="2400"/>
          </a:p>
        </p:txBody>
      </p:sp>
      <p:sp>
        <p:nvSpPr>
          <p:cNvPr id="7" name="文本框 6"/>
          <p:cNvSpPr txBox="1"/>
          <p:nvPr/>
        </p:nvSpPr>
        <p:spPr>
          <a:xfrm>
            <a:off x="994410" y="5143500"/>
            <a:ext cx="914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</a:rPr>
              <a:t>   </a:t>
            </a:r>
            <a:r>
              <a:rPr lang="zh-CN" altLang="en-US" sz="2800" b="1">
                <a:solidFill>
                  <a:srgbClr val="FF0000"/>
                </a:solidFill>
              </a:rPr>
              <a:t>没有只跌不涨的市场，也没有只涨不跌的行情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选股策略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6042025"/>
            <a:ext cx="11042015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0655" y="1272540"/>
            <a:ext cx="4912360" cy="4063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2622550" y="5838825"/>
            <a:ext cx="8761095" cy="6076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rgbClr val="FF0000"/>
                </a:solidFill>
              </a:rPr>
              <a:t>低位启动主题中筛选低位启动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基本面业绩好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熊线上移</a:t>
            </a:r>
            <a:r>
              <a:rPr lang="en-US" altLang="zh-CN" b="1">
                <a:solidFill>
                  <a:srgbClr val="FF0000"/>
                </a:solidFill>
              </a:rPr>
              <a:t>+</a:t>
            </a:r>
            <a:r>
              <a:rPr lang="zh-CN" altLang="en-US" b="1">
                <a:solidFill>
                  <a:srgbClr val="FF0000"/>
                </a:solidFill>
              </a:rPr>
              <a:t>资金流入标的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500</a:t>
            </a:r>
            <a:r>
              <a:rPr lang="zh-CN" altLang="en-US" b="1">
                <a:solidFill>
                  <a:srgbClr val="FF0000"/>
                </a:solidFill>
              </a:rPr>
              <a:t>股练手，短线快进快出</a:t>
            </a:r>
            <a:endParaRPr lang="zh-CN" altLang="en-US"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35025" y="1388745"/>
            <a:ext cx="9645650" cy="28467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/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9335" y="962025"/>
            <a:ext cx="7742555" cy="46824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大金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6042025"/>
            <a:ext cx="11042015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0655" y="1272540"/>
            <a:ext cx="4912360" cy="4063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12521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短线强势股买卖点细节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436245" y="6042025"/>
            <a:ext cx="11042015" cy="4044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6510655" y="1272540"/>
            <a:ext cx="4912360" cy="40633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53440" y="1003300"/>
            <a:ext cx="10842625" cy="52285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755900" y="76587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6176645" y="1549400"/>
            <a:ext cx="5437505" cy="2897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90000"/>
              </a:lnSpc>
            </a:pPr>
            <a:r>
              <a:rPr lang="zh-CN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行情要点</a:t>
            </a:r>
            <a:endParaRPr lang="en-US" altLang="zh-CN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主线热点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  <a:p>
            <a:pPr>
              <a:lnSpc>
                <a:spcPct val="190000"/>
              </a:lnSpc>
            </a:pPr>
            <a:r>
              <a:rPr lang="zh-CN" altLang="en-US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+mn-ea"/>
              </a:rPr>
              <a:t>选股策略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思源黑体 CN Medium" panose="020B0600000000000000" charset="-122"/>
              <a:ea typeface="思源黑体 CN Medium" panose="020B0600000000000000" charset="-122"/>
              <a:cs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137785" y="1588453"/>
            <a:ext cx="955040" cy="459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01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02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r>
              <a:rPr lang="zh-CN" altLang="en-US" sz="35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03</a:t>
            </a:r>
            <a:r>
              <a:rPr lang="en-US" altLang="zh-CN" sz="3200">
                <a:ln>
                  <a:noFill/>
                </a:ln>
                <a:solidFill>
                  <a:srgbClr val="AC5621"/>
                </a:solidFill>
                <a:latin typeface="Noto Sans S Chinese Medium" panose="020B0600000000000000" charset="-122"/>
                <a:ea typeface="Noto Sans S Chinese Medium" panose="020B0600000000000000" charset="-122"/>
                <a:cs typeface="DIN Black" charset="0"/>
              </a:rPr>
              <a:t>/</a:t>
            </a:r>
            <a:endParaRPr lang="zh-CN" altLang="en-US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zh-CN" altLang="en-US" sz="35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  <a:p>
            <a:pPr lvl="0" algn="ctr">
              <a:lnSpc>
                <a:spcPct val="170000"/>
              </a:lnSpc>
            </a:pPr>
            <a:endParaRPr lang="en-US" altLang="zh-CN" sz="3200">
              <a:ln>
                <a:noFill/>
              </a:ln>
              <a:solidFill>
                <a:srgbClr val="AC5621"/>
              </a:solidFill>
              <a:latin typeface="Noto Sans S Chinese Medium" panose="020B0600000000000000" charset="-122"/>
              <a:ea typeface="Noto Sans S Chinese Medium" panose="020B0600000000000000" charset="-122"/>
              <a:cs typeface="DIN Black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01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983105" y="3011170"/>
            <a:ext cx="8473440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660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行情要点</a:t>
            </a:r>
            <a:endParaRPr lang="zh-CN" sz="660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牛穿熊，周内修复反弹概率大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98195" y="5636260"/>
            <a:ext cx="10865485" cy="80073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平均股价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S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点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+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牛线下移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+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资金翻绿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+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死叉状态，依然处于加速下跌状态，静待市场出现反弹；目前牛线继续在熊线下方，进入非理性杀跌状态，按历史数据来看，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2024.1.31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和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20224.25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牛穿熊一周内修复反弹。</a:t>
            </a:r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稳健保守投资者可继续观望等待</a:t>
            </a:r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B</a:t>
            </a:r>
            <a:r>
              <a:rPr lang="zh-CN" altLang="en-US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点再进场，参与抄底轻仓为主，快进快出。</a:t>
            </a:r>
            <a:endParaRPr lang="en-US" altLang="zh-CN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en-US" altLang="zh-CN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.</a:t>
            </a:r>
            <a:endParaRPr lang="en-US" altLang="zh-CN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6140" y="862965"/>
            <a:ext cx="10603230" cy="462026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213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群体超跌，留意止跌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013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70205" y="5627370"/>
            <a:ext cx="11506835" cy="90424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16865" y="904240"/>
            <a:ext cx="2736850" cy="209359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b="1">
                <a:solidFill>
                  <a:srgbClr val="FF0000"/>
                </a:solidFill>
              </a:rPr>
              <a:t>大盘止跌信号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1</a:t>
            </a:r>
            <a:r>
              <a:rPr lang="zh-CN" altLang="en-US" b="1">
                <a:solidFill>
                  <a:srgbClr val="FF0000"/>
                </a:solidFill>
              </a:rPr>
              <a:t>、牛熊两线走平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2</a:t>
            </a:r>
            <a:r>
              <a:rPr lang="zh-CN" altLang="en-US" b="1">
                <a:solidFill>
                  <a:srgbClr val="FF0000"/>
                </a:solidFill>
              </a:rPr>
              <a:t>、短线超跌拐头向下</a:t>
            </a:r>
            <a:endParaRPr lang="zh-CN" altLang="en-US" b="1">
              <a:solidFill>
                <a:srgbClr val="FF0000"/>
              </a:solidFill>
            </a:endParaRPr>
          </a:p>
          <a:p>
            <a:r>
              <a:rPr lang="en-US" altLang="zh-CN" b="1">
                <a:solidFill>
                  <a:srgbClr val="FF0000"/>
                </a:solidFill>
              </a:rPr>
              <a:t>3</a:t>
            </a:r>
            <a:r>
              <a:rPr lang="zh-CN" altLang="en-US" b="1">
                <a:solidFill>
                  <a:srgbClr val="FF0000"/>
                </a:solidFill>
              </a:rPr>
              <a:t>、捕捞季节金叉</a:t>
            </a:r>
            <a:endParaRPr lang="zh-CN" altLang="en-US" b="1">
              <a:solidFill>
                <a:srgbClr val="FF0000"/>
              </a:solidFill>
            </a:endParaRPr>
          </a:p>
          <a:p>
            <a:endParaRPr lang="zh-CN" altLang="en-US" b="1">
              <a:solidFill>
                <a:srgbClr val="FF0000"/>
              </a:solidFill>
            </a:endParaRPr>
          </a:p>
          <a:p>
            <a:r>
              <a:rPr lang="zh-CN" altLang="en-US" b="1">
                <a:solidFill>
                  <a:srgbClr val="FF0000"/>
                </a:solidFill>
              </a:rPr>
              <a:t>不赚最后一个铜板，也不捡最便宜的货</a:t>
            </a:r>
            <a:endParaRPr lang="zh-CN" altLang="en-US"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556635" y="971550"/>
            <a:ext cx="8320405" cy="501269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530" y="3231515"/>
            <a:ext cx="3187065" cy="30289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权重护盘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</a:t>
            </a:r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避险情绪浓厚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-967105" y="6020435"/>
            <a:ext cx="10793095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473315" y="1224915"/>
            <a:ext cx="4382770" cy="522160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1）电力：江苏电网最高用电负荷达1.5759亿千瓦，再度刷新历史纪录，连续第十年站上“亿级台阶”。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2）算力：</a:t>
            </a:r>
            <a:r>
              <a:rPr lang="en-US" altLang="zh-CN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Kimi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发布通知，暂停</a:t>
            </a:r>
            <a:r>
              <a:rPr lang="en-US" altLang="zh-CN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端新用户订阅，将已有算力全部投入于服务已订阅用户；同时，已在全速推进算力扩容。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3）煤炭：截至7月17日秦港动力煤价格升至821元/吨，环比上涨29元/吨，周煤炭指数上涨2.79%；6月全国原煤产量同比骤降9.7%，创近十年最大降幅，晋陕蒙样本煤矿产量同比降幅也扩大至4.4%。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r>
              <a:rPr lang="zh-CN" altLang="en-US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4）油气：美伊冲突再度加剧，全球原油价格近期持续冲高，布油主连重回90美元。</a:t>
            </a:r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4035" y="1144905"/>
            <a:ext cx="6517640" cy="50990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0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指数分化震荡，宽基机构抄底</a:t>
            </a:r>
            <a:endParaRPr lang="zh-CN" altLang="en-US" sz="40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6221730" y="5824220"/>
            <a:ext cx="5817235" cy="6223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科技县相关指数仍未止跌，而权重指数有止跌迹象</a:t>
            </a:r>
            <a:endParaRPr lang="zh-CN" altLang="en-US" sz="20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8124190" y="1254760"/>
            <a:ext cx="3731895" cy="51917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795" y="1033780"/>
            <a:ext cx="5855335" cy="22574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144905"/>
            <a:ext cx="6096000" cy="4580890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200025" y="3535680"/>
            <a:ext cx="5793740" cy="29222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/>
              <a:t>今日多只宽基</a:t>
            </a:r>
            <a:r>
              <a:rPr lang="en-US" altLang="zh-CN"/>
              <a:t>ETF</a:t>
            </a:r>
            <a:r>
              <a:rPr lang="zh-CN" altLang="en-US"/>
              <a:t>成交额明显拉升，科创50</a:t>
            </a:r>
            <a:r>
              <a:rPr lang="en-US" altLang="zh-CN"/>
              <a:t>ETF</a:t>
            </a:r>
            <a:r>
              <a:rPr lang="zh-CN" altLang="en-US"/>
              <a:t>华夏成交额位居</a:t>
            </a:r>
            <a:r>
              <a:rPr lang="en-US" altLang="zh-CN"/>
              <a:t>ETF</a:t>
            </a:r>
            <a:r>
              <a:rPr lang="zh-CN" altLang="en-US"/>
              <a:t>市场之首，为234.53亿元，创业板</a:t>
            </a:r>
            <a:r>
              <a:rPr lang="en-US" altLang="zh-CN"/>
              <a:t>ETF</a:t>
            </a:r>
            <a:r>
              <a:rPr lang="zh-CN" altLang="en-US"/>
              <a:t>易方达成交额也达到194.57亿元；沪深300</a:t>
            </a:r>
            <a:r>
              <a:rPr lang="en-US" altLang="zh-CN"/>
              <a:t>ETF</a:t>
            </a:r>
            <a:r>
              <a:rPr lang="zh-CN" altLang="en-US"/>
              <a:t>华泰柏瑞成交额也到185.62亿元；中证500</a:t>
            </a:r>
            <a:r>
              <a:rPr lang="en-US" altLang="zh-CN"/>
              <a:t>ETF</a:t>
            </a:r>
            <a:r>
              <a:rPr lang="zh-CN" altLang="en-US"/>
              <a:t>南方、中证1000</a:t>
            </a:r>
            <a:r>
              <a:rPr lang="en-US" altLang="zh-CN"/>
              <a:t>ETF</a:t>
            </a:r>
            <a:r>
              <a:rPr lang="zh-CN" altLang="en-US"/>
              <a:t>南方成交额也超过85亿元；中证1000</a:t>
            </a:r>
            <a:r>
              <a:rPr lang="en-US" altLang="zh-CN"/>
              <a:t>ETF</a:t>
            </a:r>
            <a:r>
              <a:rPr lang="zh-CN" altLang="en-US"/>
              <a:t>华夏成交额超过50亿元。</a:t>
            </a:r>
            <a:endParaRPr lang="zh-CN" altLang="en-US"/>
          </a:p>
          <a:p>
            <a:endParaRPr lang="en-US" altLang="zh-CN"/>
          </a:p>
          <a:p>
            <a:r>
              <a:rPr lang="zh-CN" altLang="en-US">
                <a:solidFill>
                  <a:srgbClr val="FF0000"/>
                </a:solidFill>
              </a:rPr>
              <a:t>2026年7月13日至18日，宽基</a:t>
            </a:r>
            <a:r>
              <a:rPr lang="en-US" altLang="zh-CN">
                <a:solidFill>
                  <a:srgbClr val="FF0000"/>
                </a:solidFill>
              </a:rPr>
              <a:t>ETF</a:t>
            </a:r>
            <a:r>
              <a:rPr lang="zh-CN" altLang="en-US">
                <a:solidFill>
                  <a:srgbClr val="FF0000"/>
                </a:solidFill>
              </a:rPr>
              <a:t>净流入创下本轮牛市以来第三高峰——仅次于2024年“924”（日均371亿元）和2025年对等关税（日均562亿元）</a:t>
            </a:r>
            <a:endParaRPr lang="zh-CN" altLang="en-US">
              <a:solidFill>
                <a:srgbClr val="FF0000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5414010" y="1110615"/>
            <a:ext cx="136398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7200">
                <a:solidFill>
                  <a:srgbClr val="EFDDFF"/>
                </a:solidFill>
                <a:latin typeface="思源黑体 CN Medium" panose="020B0600000000000000" charset="-122"/>
                <a:ea typeface="思源黑体 CN Medium" panose="020B0600000000000000" charset="-122"/>
              </a:rPr>
              <a:t>02</a:t>
            </a:r>
            <a:endParaRPr lang="en-US" altLang="zh-CN" sz="7200">
              <a:solidFill>
                <a:srgbClr val="EFDDFF"/>
              </a:solidFill>
              <a:latin typeface="思源黑体 CN Medium" panose="020B0600000000000000" charset="-122"/>
              <a:ea typeface="思源黑体 CN Medium" panose="020B0600000000000000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635125" y="2663190"/>
            <a:ext cx="9072245" cy="10033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zh-CN" sz="6600" dirty="0">
                <a:gradFill>
                  <a:gsLst>
                    <a:gs pos="0">
                      <a:srgbClr val="FFEFCE"/>
                    </a:gs>
                    <a:gs pos="100000">
                      <a:srgbClr val="FFD9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</a:rPr>
              <a:t>主题热点</a:t>
            </a:r>
            <a:endParaRPr lang="zh-CN" sz="6600" dirty="0">
              <a:gradFill>
                <a:gsLst>
                  <a:gs pos="0">
                    <a:srgbClr val="FFEFCE"/>
                  </a:gs>
                  <a:gs pos="100000">
                    <a:srgbClr val="FFD9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9"/>
          <p:cNvSpPr txBox="1"/>
          <p:nvPr/>
        </p:nvSpPr>
        <p:spPr>
          <a:xfrm>
            <a:off x="0" y="32385"/>
            <a:ext cx="12192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主题热点</a:t>
            </a:r>
            <a:r>
              <a:rPr lang="en-US" altLang="zh-CN" sz="4200" spc="-20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 </a:t>
            </a:r>
            <a:endParaRPr lang="zh-CN" altLang="en-US" sz="4200" spc="-200" dirty="0">
              <a:gradFill>
                <a:gsLst>
                  <a:gs pos="0">
                    <a:srgbClr val="FFEFCE"/>
                  </a:gs>
                  <a:gs pos="100000">
                    <a:srgbClr val="FFD483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490585" y="1144905"/>
            <a:ext cx="2893060" cy="8191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b="1" dirty="0">
                <a:solidFill>
                  <a:srgbClr val="FF0000"/>
                </a:solidFill>
              </a:rPr>
              <a:t>     </a:t>
            </a:r>
            <a:endParaRPr lang="zh-CN" altLang="en-US" b="1" dirty="0">
              <a:solidFill>
                <a:srgbClr val="FF0000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510665" y="6020435"/>
            <a:ext cx="8315325" cy="4260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16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180455" y="1369695"/>
            <a:ext cx="5713730" cy="52565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endParaRPr lang="zh-CN" altLang="en-US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408420" y="927100"/>
            <a:ext cx="5784215" cy="452501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1400"/>
              <a:t>*</a:t>
            </a:r>
            <a:endParaRPr lang="zh-CN" altLang="en-US" sz="1400"/>
          </a:p>
        </p:txBody>
      </p:sp>
      <p:sp>
        <p:nvSpPr>
          <p:cNvPr id="4" name="文本框 3"/>
          <p:cNvSpPr txBox="1"/>
          <p:nvPr/>
        </p:nvSpPr>
        <p:spPr>
          <a:xfrm>
            <a:off x="670560" y="5609590"/>
            <a:ext cx="10546715" cy="6305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>
                <a:solidFill>
                  <a:srgbClr val="FF0000"/>
                </a:solidFill>
                <a:highlight>
                  <a:srgbClr val="FFFF00"/>
                </a:highlight>
              </a:rPr>
              <a:t>近期市场无大主线热点，只是小热点，近期三日无涨停板家数大于</a:t>
            </a:r>
            <a:r>
              <a:rPr lang="en-US" altLang="zh-CN">
                <a:solidFill>
                  <a:srgbClr val="FF0000"/>
                </a:solidFill>
                <a:highlight>
                  <a:srgbClr val="FFFF00"/>
                </a:highlight>
              </a:rPr>
              <a:t>15</a:t>
            </a:r>
            <a:r>
              <a:rPr lang="zh-CN" altLang="en-US">
                <a:solidFill>
                  <a:srgbClr val="FF0000"/>
                </a:solidFill>
                <a:highlight>
                  <a:srgbClr val="FFFF00"/>
                </a:highlight>
              </a:rPr>
              <a:t>家主题，短线赚钱效应不明显。</a:t>
            </a:r>
            <a:endParaRPr lang="zh-CN" altLang="en-US">
              <a:solidFill>
                <a:srgbClr val="FF0000"/>
              </a:solidFill>
              <a:highlight>
                <a:srgbClr val="FFFF00"/>
              </a:highlight>
            </a:endParaRPr>
          </a:p>
          <a:p>
            <a:r>
              <a:rPr lang="zh-CN" altLang="en-US">
                <a:solidFill>
                  <a:srgbClr val="FF0000"/>
                </a:solidFill>
                <a:highlight>
                  <a:srgbClr val="FFFF00"/>
                </a:highlight>
              </a:rPr>
              <a:t>反复上榜且资金流入靠前是智能电网（火电）、云计算、医药、大消费。</a:t>
            </a:r>
            <a:endParaRPr lang="zh-CN" altLang="en-US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8485" y="877570"/>
            <a:ext cx="11315700" cy="462343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34.xml><?xml version="1.0" encoding="utf-8"?>
<p:tagLst xmlns:p="http://schemas.openxmlformats.org/presentationml/2006/main">
  <p:tag name="KSO_WM_UNIT_PLACING_PICTURE_USER_VIEWPORT" val="{&quot;height&quot;:2082,&quot;width&quot;:10544}"/>
  <p:tag name="KSO_WM_BEAUTIFY_FLAG" val=""/>
</p:tagLst>
</file>

<file path=ppt/tags/tag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3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5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6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7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49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1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2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3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4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55.xml><?xml version="1.0" encoding="utf-8"?>
<p:tagLst xmlns:p="http://schemas.openxmlformats.org/presentationml/2006/main">
  <p:tag name="COMMONDATA" val="eyJoZGlkIjoiNjJjNmZlMjNkOTJmNDA2NmIwMGRiZmY5MDY5NzA4NDgifQ=="/>
  <p:tag name="KSO_WPP_MARK_KEY" val="257877f6-fe8c-4c47-ab4c-274c99a6a791"/>
  <p:tag name="commondata" val="eyJoZGlkIjoiY2NjMjc2YTM3OTU3MDczMTg5NGExODc2MDBmZmJkNzMifQ==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1404</Words>
  <Application>WPS 演示</Application>
  <PresentationFormat>宽屏</PresentationFormat>
  <Paragraphs>136</Paragraphs>
  <Slides>20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Wingdings</vt:lpstr>
      <vt:lpstr>思源黑体 CN Normal</vt:lpstr>
      <vt:lpstr>黑体</vt:lpstr>
      <vt:lpstr>思源黑体 CN Light</vt:lpstr>
      <vt:lpstr>思源黑体 CN Bold</vt:lpstr>
      <vt:lpstr>思源黑体 CN Medium</vt:lpstr>
      <vt:lpstr>Noto Sans S Chinese Medium</vt:lpstr>
      <vt:lpstr>DIN Black</vt:lpstr>
      <vt:lpstr>楷体</vt:lpstr>
      <vt:lpstr>KSOFDDF4E7ED</vt:lpstr>
      <vt:lpstr>Segoe Print</vt:lpstr>
      <vt:lpstr>KSOF618801C0</vt:lpstr>
      <vt:lpstr>Arial Unicode MS</vt:lpstr>
      <vt:lpstr>Calibri</vt:lpstr>
      <vt:lpstr>KSOF954951BB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俏俏</cp:lastModifiedBy>
  <cp:revision>1032</cp:revision>
  <dcterms:created xsi:type="dcterms:W3CDTF">2019-06-19T02:08:00Z</dcterms:created>
  <dcterms:modified xsi:type="dcterms:W3CDTF">2026-07-20T10:10:32Z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98B0645011BC43B0BFB9BFC8374894E3</vt:lpwstr>
  </property>
</Properties>
</file>