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60" r:id="rId3"/>
    <p:sldId id="321" r:id="rId4"/>
    <p:sldId id="322" r:id="rId5"/>
    <p:sldId id="328" r:id="rId6"/>
    <p:sldId id="333" r:id="rId7"/>
    <p:sldId id="330" r:id="rId8"/>
    <p:sldId id="331" r:id="rId9"/>
    <p:sldId id="332" r:id="rId10"/>
    <p:sldId id="329" r:id="rId11"/>
    <p:sldId id="313" r:id="rId12"/>
    <p:sldId id="314" r:id="rId13"/>
    <p:sldId id="315" r:id="rId14"/>
    <p:sldId id="317" r:id="rId15"/>
    <p:sldId id="264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A" lastIdx="0" clrIdx="0"/>
  <p:cmAuthor id="2" name="十二 猪肠" initials="十二" lastIdx="0" clrIdx="1"/>
  <p:cmAuthor id="3" name="Administra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5CB"/>
    <a:srgbClr val="ED0415"/>
    <a:srgbClr val="E90212"/>
    <a:srgbClr val="644242"/>
    <a:srgbClr val="8D2F2F"/>
    <a:srgbClr val="6A2323"/>
    <a:srgbClr val="571D1D"/>
    <a:srgbClr val="FFFCD8"/>
    <a:srgbClr val="FFF1B7"/>
    <a:srgbClr val="FFE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组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61440" y="2157730"/>
            <a:ext cx="2554605" cy="155956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图片1 拷贝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画板 1 拷贝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3626485" y="65811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 userDrawn="1"/>
        </p:nvSpPr>
        <p:spPr>
          <a:xfrm>
            <a:off x="298450" y="6499225"/>
            <a:ext cx="104120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【经传多赢投资顾问曾文龙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(A1120620070001)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，观点基于软件数据和理论模型分析，仅供参考，不构成投资建议，市场有风险，投资需谨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!</a:t>
            </a:r>
            <a:endParaRPr lang="en-US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44.xml"/><Relationship Id="rId17" Type="http://schemas.openxmlformats.org/officeDocument/2006/relationships/tags" Target="../tags/tag43.xml"/><Relationship Id="rId16" Type="http://schemas.openxmlformats.org/officeDocument/2006/relationships/tags" Target="../tags/tag42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25.xml"/><Relationship Id="rId2" Type="http://schemas.openxmlformats.org/officeDocument/2006/relationships/image" Target="../media/image21.png"/><Relationship Id="rId1" Type="http://schemas.openxmlformats.org/officeDocument/2006/relationships/tags" Target="../tags/tag124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27.xml"/><Relationship Id="rId2" Type="http://schemas.openxmlformats.org/officeDocument/2006/relationships/image" Target="../media/image22.png"/><Relationship Id="rId1" Type="http://schemas.openxmlformats.org/officeDocument/2006/relationships/tags" Target="../tags/tag126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33.xml"/><Relationship Id="rId8" Type="http://schemas.openxmlformats.org/officeDocument/2006/relationships/image" Target="../media/image25.png"/><Relationship Id="rId7" Type="http://schemas.openxmlformats.org/officeDocument/2006/relationships/tags" Target="../tags/tag132.xml"/><Relationship Id="rId6" Type="http://schemas.openxmlformats.org/officeDocument/2006/relationships/image" Target="../media/image24.png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image" Target="../media/image23.png"/><Relationship Id="rId2" Type="http://schemas.openxmlformats.org/officeDocument/2006/relationships/tags" Target="../tags/tag129.xml"/><Relationship Id="rId15" Type="http://schemas.openxmlformats.org/officeDocument/2006/relationships/slideLayout" Target="../slideLayouts/slideLayout4.xml"/><Relationship Id="rId14" Type="http://schemas.openxmlformats.org/officeDocument/2006/relationships/tags" Target="../tags/tag137.xml"/><Relationship Id="rId13" Type="http://schemas.openxmlformats.org/officeDocument/2006/relationships/tags" Target="../tags/tag136.xml"/><Relationship Id="rId12" Type="http://schemas.openxmlformats.org/officeDocument/2006/relationships/tags" Target="../tags/tag135.xml"/><Relationship Id="rId11" Type="http://schemas.openxmlformats.org/officeDocument/2006/relationships/tags" Target="../tags/tag134.xml"/><Relationship Id="rId10" Type="http://schemas.openxmlformats.org/officeDocument/2006/relationships/image" Target="../media/image26.png"/><Relationship Id="rId1" Type="http://schemas.openxmlformats.org/officeDocument/2006/relationships/tags" Target="../tags/tag128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139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tags" Target="../tags/tag13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60.xml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tags" Target="../tags/tag5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image" Target="../media/image8.png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69.xml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0.png"/><Relationship Id="rId1" Type="http://schemas.openxmlformats.org/officeDocument/2006/relationships/tags" Target="../tags/tag6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78.xml"/><Relationship Id="rId11" Type="http://schemas.openxmlformats.org/officeDocument/2006/relationships/image" Target="../media/image14.png"/><Relationship Id="rId10" Type="http://schemas.openxmlformats.org/officeDocument/2006/relationships/image" Target="../media/image10.png"/><Relationship Id="rId1" Type="http://schemas.openxmlformats.org/officeDocument/2006/relationships/tags" Target="../tags/tag7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image" Target="../media/image8.png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87.xml"/><Relationship Id="rId12" Type="http://schemas.openxmlformats.org/officeDocument/2006/relationships/image" Target="../media/image16.png"/><Relationship Id="rId11" Type="http://schemas.openxmlformats.org/officeDocument/2006/relationships/image" Target="../media/image15.png"/><Relationship Id="rId10" Type="http://schemas.openxmlformats.org/officeDocument/2006/relationships/image" Target="../media/image10.png"/><Relationship Id="rId1" Type="http://schemas.openxmlformats.org/officeDocument/2006/relationships/tags" Target="../tags/tag7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96.xml"/><Relationship Id="rId11" Type="http://schemas.openxmlformats.org/officeDocument/2006/relationships/image" Target="../media/image17.png"/><Relationship Id="rId10" Type="http://schemas.openxmlformats.org/officeDocument/2006/relationships/image" Target="../media/image10.png"/><Relationship Id="rId1" Type="http://schemas.openxmlformats.org/officeDocument/2006/relationships/tags" Target="../tags/tag8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105.xml"/><Relationship Id="rId11" Type="http://schemas.openxmlformats.org/officeDocument/2006/relationships/image" Target="../media/image18.png"/><Relationship Id="rId10" Type="http://schemas.openxmlformats.org/officeDocument/2006/relationships/image" Target="../media/image10.png"/><Relationship Id="rId1" Type="http://schemas.openxmlformats.org/officeDocument/2006/relationships/tags" Target="../tags/tag9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13.xml"/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114.xml"/><Relationship Id="rId11" Type="http://schemas.openxmlformats.org/officeDocument/2006/relationships/image" Target="../media/image19.png"/><Relationship Id="rId10" Type="http://schemas.openxmlformats.org/officeDocument/2006/relationships/image" Target="../media/image10.png"/><Relationship Id="rId1" Type="http://schemas.openxmlformats.org/officeDocument/2006/relationships/tags" Target="../tags/tag106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22.xml"/><Relationship Id="rId8" Type="http://schemas.openxmlformats.org/officeDocument/2006/relationships/tags" Target="../tags/tag121.xml"/><Relationship Id="rId7" Type="http://schemas.openxmlformats.org/officeDocument/2006/relationships/tags" Target="../tags/tag120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123.xml"/><Relationship Id="rId11" Type="http://schemas.openxmlformats.org/officeDocument/2006/relationships/image" Target="../media/image20.png"/><Relationship Id="rId10" Type="http://schemas.openxmlformats.org/officeDocument/2006/relationships/image" Target="../media/image10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2480310" y="2893695"/>
            <a:ext cx="722439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200">
                <a:gradFill>
                  <a:gsLst>
                    <a:gs pos="0">
                      <a:srgbClr val="FAFAFA"/>
                    </a:gs>
                    <a:gs pos="100000">
                      <a:srgbClr val="FFF1B7"/>
                    </a:gs>
                  </a:gsLst>
                  <a:lin ang="5400000" scaled="0"/>
                </a:gra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波段先锋营</a:t>
            </a:r>
            <a:endParaRPr lang="zh-CN" sz="4200">
              <a:gradFill>
                <a:gsLst>
                  <a:gs pos="0">
                    <a:srgbClr val="FAFAFA"/>
                  </a:gs>
                  <a:gs pos="100000">
                    <a:srgbClr val="FFF1B7"/>
                  </a:gs>
                </a:gsLst>
                <a:lin ang="5400000" scaled="0"/>
              </a:gra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176145" y="3871595"/>
            <a:ext cx="8042275" cy="398780"/>
            <a:chOff x="4869" y="6097"/>
            <a:chExt cx="9097" cy="628"/>
          </a:xfrm>
        </p:grpSpPr>
        <p:sp>
          <p:nvSpPr>
            <p:cNvPr id="10" name="文本框 9"/>
            <p:cNvSpPr txBox="1"/>
            <p:nvPr>
              <p:custDataLst>
                <p:tags r:id="rId2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经传多赢投资投顾：曾文龙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3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A1120620070001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  <p:pic>
        <p:nvPicPr>
          <p:cNvPr id="8" name="图片 7" descr="矢量智能对象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30508" y="962025"/>
            <a:ext cx="1524000" cy="3302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58825" y="1525270"/>
            <a:ext cx="10667365" cy="1368425"/>
          </a:xfrm>
          <a:prstGeom prst="rect">
            <a:avLst/>
          </a:prstGeom>
          <a:noFill/>
          <a:effectLst>
            <a:outerShdw dist="63500" dir="5400000" algn="t" rotWithShape="0">
              <a:srgbClr val="C00000">
                <a:alpha val="40000"/>
              </a:srgbClr>
            </a:outerShdw>
          </a:effectLst>
        </p:spPr>
        <p:txBody>
          <a:bodyPr wrap="square" rtlCol="0">
            <a:spAutoFit/>
          </a:bodyPr>
          <a:p>
            <a:pPr algn="ctr"/>
            <a:r>
              <a:rPr lang="zh-CN" altLang="en-US" sz="8300">
                <a:gradFill>
                  <a:gsLst>
                    <a:gs pos="0">
                      <a:srgbClr val="FAFAFA"/>
                    </a:gs>
                    <a:gs pos="100000">
                      <a:srgbClr val="FFE991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二次回踩</a:t>
            </a:r>
            <a:endParaRPr lang="zh-CN" altLang="en-US" sz="8300">
              <a:gradFill>
                <a:gsLst>
                  <a:gs pos="0">
                    <a:srgbClr val="FAFAFA"/>
                  </a:gs>
                  <a:gs pos="100000">
                    <a:srgbClr val="FFE991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08270" y="6190615"/>
            <a:ext cx="16059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4" name="图片 3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2455" y="3126740"/>
            <a:ext cx="336550" cy="292735"/>
          </a:xfrm>
          <a:prstGeom prst="rect">
            <a:avLst/>
          </a:prstGeom>
        </p:spPr>
      </p:pic>
      <p:pic>
        <p:nvPicPr>
          <p:cNvPr id="6" name="图片 5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2385060" y="3115945"/>
            <a:ext cx="336550" cy="292735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2176145" y="4511040"/>
            <a:ext cx="8042275" cy="398780"/>
            <a:chOff x="4869" y="6097"/>
            <a:chExt cx="9097" cy="628"/>
          </a:xfrm>
        </p:grpSpPr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经传多赢基金从业人员：曾文龙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8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rPr>
                <a:t>A20250619007559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</p:spTree>
    <p:custDataLst>
      <p:tags r:id="rId9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84150" y="-73025"/>
            <a:ext cx="11835765" cy="570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控盘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-</a:t>
            </a: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风险！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769860" y="990600"/>
            <a:ext cx="4250055" cy="50571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/>
              <a:t>抱团股如何判断走弱信号：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震荡期间，调整时间长，但是不能在时间长的基础上，</a:t>
            </a:r>
            <a:r>
              <a:rPr lang="en-US" altLang="zh-CN" sz="1600"/>
              <a:t>K</a:t>
            </a:r>
            <a:r>
              <a:rPr lang="zh-CN" altLang="en-US" sz="1600"/>
              <a:t>线越走越弱（阴多阳少），越跌越多。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出现缩量，已经调整充分的，尝试反弹还继续杀跌（放量长阴），意味着筹码可能松动。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持续走弱</a:t>
            </a:r>
            <a:r>
              <a:rPr lang="en-US" altLang="zh-CN" sz="1600"/>
              <a:t>--</a:t>
            </a:r>
            <a:r>
              <a:rPr lang="zh-CN" altLang="en-US" sz="1600"/>
              <a:t>控盘减少、或者流动资金持续翻绿；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确定走弱</a:t>
            </a:r>
            <a:r>
              <a:rPr lang="en-US" altLang="zh-CN" sz="1600"/>
              <a:t>--</a:t>
            </a:r>
            <a:r>
              <a:rPr lang="zh-CN" altLang="en-US" sz="1600"/>
              <a:t>跌破智能辅助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节奏</a:t>
            </a:r>
            <a:r>
              <a:rPr lang="en-US" altLang="zh-CN" sz="1600"/>
              <a:t>--</a:t>
            </a:r>
            <a:r>
              <a:rPr lang="zh-CN" altLang="en-US" sz="1600"/>
              <a:t>上影线是放量的，代表振幅加大，共识分歧；</a:t>
            </a:r>
            <a:endParaRPr lang="zh-CN" altLang="en-US" sz="1600"/>
          </a:p>
          <a:p>
            <a:r>
              <a:rPr lang="zh-CN" altLang="en-US" sz="1600"/>
              <a:t>十字是缩量的，代表振幅降低，共识更容易达成；</a:t>
            </a:r>
            <a:endParaRPr lang="zh-CN" altLang="en-US" sz="1600"/>
          </a:p>
          <a:p>
            <a:r>
              <a:rPr lang="zh-CN" altLang="en-US" sz="1600"/>
              <a:t>上影线都是高抛的，十字都是低吸的</a:t>
            </a:r>
            <a:endParaRPr lang="zh-CN" altLang="en-US" sz="16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" y="1121410"/>
            <a:ext cx="7222490" cy="44151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462405" y="4127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5CB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资金走弱不加仓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5CB"/>
                  </a:gs>
                </a:gsLst>
                <a:lin ang="5400000" scaled="0"/>
              </a:gra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95" y="1040765"/>
            <a:ext cx="7898130" cy="47771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8379460" y="2212975"/>
            <a:ext cx="356425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放量中大阴或者长上影线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流动资金</a:t>
            </a:r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持续翻绿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绿肥红瘦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主力控盘递减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643380" y="3873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L2-</a:t>
            </a:r>
            <a:r>
              <a:rPr kumimoji="0" lang="zh-CN" altLang="en-US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主力资金</a:t>
            </a:r>
            <a:endParaRPr kumimoji="0" lang="zh-CN" altLang="en-US" sz="3200" b="0" i="0" u="none" strike="noStrike" kern="1200" cap="none" spc="0" normalizeH="0" baseline="0" noProof="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126" name="图片 123" descr="IMG_25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7790" y="705485"/>
            <a:ext cx="5473065" cy="264033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69570" y="3345815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marL="0" indent="0" algn="l" defTabSz="266700">
              <a:spcBef>
                <a:spcPct val="0"/>
              </a:spcBef>
              <a:spcAft>
                <a:spcPts val="1800"/>
              </a:spcAft>
            </a:pPr>
            <a:r>
              <a:rPr lang="zh-CN" altLang="en-US" sz="200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流动资金：持续翻红，交易活跃</a:t>
            </a:r>
            <a:endParaRPr lang="zh-CN" altLang="en-US" sz="2000" i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62255" y="708025"/>
            <a:ext cx="5441315" cy="26377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62255" y="3744595"/>
            <a:ext cx="5441315" cy="21513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447790" y="3744595"/>
            <a:ext cx="5473065" cy="21520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6535420" y="5895975"/>
            <a:ext cx="62604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紫旗：净买额为正，机构游资合力拉升</a:t>
            </a:r>
            <a:endParaRPr lang="zh-CN" altLang="en-US" sz="2000"/>
          </a:p>
        </p:txBody>
      </p:sp>
      <p:sp>
        <p:nvSpPr>
          <p:cNvPr id="9" name="文本框 8"/>
          <p:cNvSpPr txBox="1"/>
          <p:nvPr>
            <p:custDataLst>
              <p:tags r:id="rId12"/>
            </p:custDataLst>
          </p:nvPr>
        </p:nvSpPr>
        <p:spPr>
          <a:xfrm>
            <a:off x="262255" y="589597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主力控盘：主力资金筹码的锁仓意愿</a:t>
            </a:r>
            <a:endParaRPr lang="zh-CN" altLang="en-US" sz="2000"/>
          </a:p>
        </p:txBody>
      </p: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6535420" y="334581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主力动向紫色：主力强势进场主导拉升</a:t>
            </a:r>
            <a:endParaRPr lang="zh-CN" altLang="en-US" sz="2000"/>
          </a:p>
        </p:txBody>
      </p:sp>
    </p:spTree>
    <p:custDataLst>
      <p:tags r:id="rId1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182880" y="0"/>
            <a:ext cx="11823065" cy="6305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波段先锋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优惠福利！！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370" y="630555"/>
            <a:ext cx="6885940" cy="35147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630555"/>
            <a:ext cx="4319905" cy="58445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5195" y="4213225"/>
            <a:ext cx="3790950" cy="22618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波段交易模式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040" y="2230120"/>
            <a:ext cx="6538595" cy="40855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0" y="520065"/>
            <a:ext cx="1209357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波段交易：介于短线交易与长线交易之间，以捕捉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“中期趋势段”</a:t>
            </a: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为目标，通过在相对低位买入，在相对高位卖出，从而获取差价收益的一种交易策略。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不同市场环境下的波段策略的胜率差异：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上升趋势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低买高卖＞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震荡趋势</a:t>
            </a:r>
            <a:r>
              <a:rPr lang="en-US" altLang="zh-CN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箱体上下沿操作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＞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下降趋势</a:t>
            </a:r>
            <a:r>
              <a:rPr lang="en-US" altLang="zh-CN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超跌反弹，需要更加谨慎。</a:t>
            </a:r>
            <a:endParaRPr lang="zh-CN" altLang="en-US" b="1">
              <a:solidFill>
                <a:srgbClr val="00B05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880225" y="2230120"/>
            <a:ext cx="4762500" cy="3815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 b="1"/>
              <a:t>波段交易</a:t>
            </a:r>
            <a:r>
              <a:rPr lang="en-US" altLang="zh-CN" sz="2200" b="1"/>
              <a:t>→</a:t>
            </a:r>
            <a:r>
              <a:rPr lang="zh-CN" altLang="en-US" sz="2200" b="1"/>
              <a:t>胜率优化</a:t>
            </a:r>
            <a:r>
              <a:rPr lang="en-US" altLang="zh-CN" sz="2200" b="1"/>
              <a:t>→</a:t>
            </a:r>
            <a:r>
              <a:rPr lang="zh-CN" altLang="en-US" sz="2200" b="1"/>
              <a:t>三位一体：</a:t>
            </a:r>
            <a:endParaRPr lang="zh-CN" altLang="en-US" sz="2200" b="1"/>
          </a:p>
          <a:p>
            <a:endParaRPr lang="zh-CN" altLang="en-US" sz="2200" b="1"/>
          </a:p>
          <a:p>
            <a:r>
              <a:rPr lang="zh-CN" altLang="en-US" sz="2200" b="1"/>
              <a:t>大盘：</a:t>
            </a:r>
            <a:endParaRPr lang="zh-CN" altLang="en-US" sz="2200" b="1"/>
          </a:p>
          <a:p>
            <a:r>
              <a:rPr lang="zh-CN" altLang="en-US" sz="2200" b="1">
                <a:solidFill>
                  <a:schemeClr val="tx1"/>
                </a:solidFill>
              </a:rPr>
              <a:t>短线上攻，中线上攻；</a:t>
            </a:r>
            <a:r>
              <a:rPr lang="zh-CN" altLang="en-US" sz="2200" b="1">
                <a:solidFill>
                  <a:srgbClr val="00B050"/>
                </a:solidFill>
              </a:rPr>
              <a:t>流动资金</a:t>
            </a:r>
            <a:r>
              <a:rPr lang="zh-CN" altLang="en-US" sz="2200" b="1">
                <a:solidFill>
                  <a:schemeClr val="tx1"/>
                </a:solidFill>
              </a:rPr>
              <a:t>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/>
          </a:p>
          <a:p>
            <a:r>
              <a:rPr lang="zh-CN" altLang="en-US" sz="2200" b="1"/>
              <a:t>板块：</a:t>
            </a:r>
            <a:endParaRPr lang="zh-CN" altLang="en-US" sz="2200" b="1"/>
          </a:p>
          <a:p>
            <a:r>
              <a:rPr lang="zh-CN" altLang="en-US" sz="2200" b="1">
                <a:solidFill>
                  <a:schemeClr val="tx1"/>
                </a:solidFill>
              </a:rPr>
              <a:t>主线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rgbClr val="00B050"/>
                </a:solidFill>
              </a:rPr>
              <a:t>持续性</a:t>
            </a:r>
            <a:r>
              <a:rPr lang="zh-CN" altLang="en-US" sz="2200" b="1">
                <a:solidFill>
                  <a:schemeClr val="tx1"/>
                </a:solidFill>
              </a:rPr>
              <a:t>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个股：</a:t>
            </a:r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资金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流动资金翻红；红肥绿瘦。</a:t>
            </a:r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趋势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智能辅助之上。</a:t>
            </a:r>
            <a:endParaRPr lang="zh-CN" altLang="en-US" sz="2200" b="1">
              <a:solidFill>
                <a:schemeClr val="tx1"/>
              </a:solidFill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短线买卖决策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33350" y="546735"/>
            <a:ext cx="6228715" cy="3816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82360" y="530225"/>
            <a:ext cx="6165850" cy="3835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文本框 16"/>
          <p:cNvSpPr txBox="1"/>
          <p:nvPr/>
        </p:nvSpPr>
        <p:spPr>
          <a:xfrm>
            <a:off x="1415415" y="4714240"/>
            <a:ext cx="77019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红色区域</a:t>
            </a:r>
            <a:r>
              <a:rPr lang="en-US" altLang="zh-CN" b="1">
                <a:solidFill>
                  <a:srgbClr val="FF0000"/>
                </a:solidFill>
              </a:rPr>
              <a:t>=</a:t>
            </a:r>
            <a:r>
              <a:rPr lang="zh-CN" altLang="en-US" b="1">
                <a:solidFill>
                  <a:srgbClr val="FF0000"/>
                </a:solidFill>
              </a:rPr>
              <a:t>短线强势</a:t>
            </a:r>
            <a:r>
              <a:rPr lang="zh-CN" altLang="en-US"/>
              <a:t>阶段：机会大于风险，可以操作；</a:t>
            </a:r>
            <a:endParaRPr lang="zh-CN" altLang="en-US"/>
          </a:p>
          <a:p>
            <a:r>
              <a:rPr lang="zh-CN" altLang="en-US">
                <a:solidFill>
                  <a:srgbClr val="00B050"/>
                </a:solidFill>
              </a:rPr>
              <a:t>绿色区域</a:t>
            </a:r>
            <a:r>
              <a:rPr lang="en-US" altLang="zh-CN">
                <a:solidFill>
                  <a:srgbClr val="00B050"/>
                </a:solidFill>
              </a:rPr>
              <a:t>=</a:t>
            </a:r>
            <a:r>
              <a:rPr lang="zh-CN" altLang="en-US">
                <a:solidFill>
                  <a:srgbClr val="00B050"/>
                </a:solidFill>
              </a:rPr>
              <a:t>短线弱势</a:t>
            </a:r>
            <a:r>
              <a:rPr lang="zh-CN" altLang="en-US"/>
              <a:t>阶段：风险大于机会，尽量观望。</a:t>
            </a:r>
            <a:endParaRPr lang="zh-CN" altLang="en-US"/>
          </a:p>
          <a:p>
            <a:r>
              <a:rPr lang="zh-CN" altLang="en-US" b="1"/>
              <a:t>短线</a:t>
            </a:r>
            <a:r>
              <a:rPr lang="zh-CN" altLang="en-US" b="1">
                <a:solidFill>
                  <a:srgbClr val="FF0000"/>
                </a:solidFill>
              </a:rPr>
              <a:t>启动点</a:t>
            </a:r>
            <a:r>
              <a:rPr lang="en-US" altLang="en-US" b="1"/>
              <a:t>→</a:t>
            </a:r>
            <a:r>
              <a:rPr lang="zh-CN" altLang="en-US" b="1"/>
              <a:t>波段先锋出「</a:t>
            </a:r>
            <a:r>
              <a:rPr lang="zh-CN" altLang="en-US" b="1">
                <a:solidFill>
                  <a:srgbClr val="FF0000"/>
                </a:solidFill>
              </a:rPr>
              <a:t>进</a:t>
            </a:r>
            <a:r>
              <a:rPr lang="zh-CN" altLang="en-US" b="1"/>
              <a:t>」信号；</a:t>
            </a:r>
            <a:endParaRPr lang="zh-CN" altLang="en-US"/>
          </a:p>
          <a:p>
            <a:r>
              <a:rPr lang="zh-CN" altLang="en-US"/>
              <a:t>短线</a:t>
            </a:r>
            <a:r>
              <a:rPr lang="zh-CN" altLang="en-US">
                <a:solidFill>
                  <a:srgbClr val="00B050"/>
                </a:solidFill>
              </a:rPr>
              <a:t>兑现点</a:t>
            </a:r>
            <a:r>
              <a:rPr lang="en-US" altLang="en-US"/>
              <a:t>→</a:t>
            </a:r>
            <a:r>
              <a:rPr lang="zh-CN" altLang="en-US"/>
              <a:t>波段先锋出「</a:t>
            </a:r>
            <a:r>
              <a:rPr lang="zh-CN" altLang="en-US">
                <a:solidFill>
                  <a:srgbClr val="00B050"/>
                </a:solidFill>
              </a:rPr>
              <a:t>出</a:t>
            </a:r>
            <a:r>
              <a:rPr lang="zh-CN" altLang="en-US"/>
              <a:t>」信号。</a:t>
            </a:r>
            <a:endParaRPr lang="zh-CN" altLang="en-US"/>
          </a:p>
          <a:p>
            <a:r>
              <a:rPr lang="zh-CN" altLang="en-US" b="1"/>
              <a:t>短线操作频率越高，越要遵循交易模式，波段先锋高胜率信号：</a:t>
            </a:r>
            <a:r>
              <a:rPr lang="zh-CN" altLang="en-US" b="1">
                <a:solidFill>
                  <a:srgbClr val="FF0000"/>
                </a:solidFill>
              </a:rPr>
              <a:t>红阶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进！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大盘分析（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7.22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）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579360" y="1884680"/>
            <a:ext cx="4586605" cy="3094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非</a:t>
            </a:r>
            <a:r>
              <a:rPr lang="en-US" altLang="zh-CN"/>
              <a:t>V</a:t>
            </a:r>
            <a:r>
              <a:rPr lang="zh-CN" altLang="en-US"/>
              <a:t>型反转的逻辑</a:t>
            </a:r>
            <a:endParaRPr lang="zh-CN" altLang="en-US"/>
          </a:p>
          <a:p>
            <a:r>
              <a:rPr lang="zh-CN" altLang="en-US"/>
              <a:t>1、依赖护盘资金托底</a:t>
            </a:r>
            <a:endParaRPr lang="zh-CN" altLang="en-US"/>
          </a:p>
          <a:p>
            <a:r>
              <a:rPr lang="zh-CN" altLang="en-US"/>
              <a:t>2、筹码结构极不稳定</a:t>
            </a:r>
            <a:endParaRPr lang="zh-CN" altLang="en-US"/>
          </a:p>
          <a:p>
            <a:r>
              <a:rPr lang="zh-CN" altLang="en-US"/>
              <a:t>3、赛道无新增逻辑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0080"/>
            <a:ext cx="7200265" cy="43389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文本框 11"/>
          <p:cNvSpPr txBox="1"/>
          <p:nvPr/>
        </p:nvSpPr>
        <p:spPr>
          <a:xfrm>
            <a:off x="0" y="5267325"/>
            <a:ext cx="11575415" cy="1076325"/>
          </a:xfrm>
          <a:prstGeom prst="rect">
            <a:avLst/>
          </a:prstGeom>
        </p:spPr>
        <p:txBody>
          <a:bodyPr wrap="square">
            <a:spAutoFit/>
          </a:bodyPr>
          <a:p>
            <a:pPr defTabSz="266700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短期策略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围绕横向样本统计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短线超跌数值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endParaRPr lang="en-US" altLang="zh-CN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defTabSz="266700"/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defTabSz="266700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整体行情节奏上，后续大盘大概率维持区间震荡走势，市场以波段机会为主，暂无趋势性大涨行情。操作上无需急于进场，耐心等待指数完成二次回踩、构筑第二只脚的企稳信号后，再把握安全入场节点即可。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大盘分析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397750" y="4552315"/>
            <a:ext cx="4586605" cy="11614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市场成交不足2.2万亿（缩量4500多亿），意味着容量风格承压。</a:t>
            </a:r>
            <a:endParaRPr lang="zh-CN" altLang="en-US" b="1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9735" y="583565"/>
            <a:ext cx="5507990" cy="35236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4775" y="583565"/>
            <a:ext cx="6363970" cy="35229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文本框 15"/>
          <p:cNvSpPr txBox="1"/>
          <p:nvPr/>
        </p:nvSpPr>
        <p:spPr>
          <a:xfrm>
            <a:off x="0" y="4552315"/>
            <a:ext cx="5927725" cy="11988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/>
            <a:r>
              <a:rPr lang="zh-CN" altLang="en-US" b="1" i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不同于去年</a:t>
            </a:r>
            <a:r>
              <a:rPr lang="en-US" altLang="zh-CN" b="1" i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b="1" i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月</a:t>
            </a:r>
            <a:r>
              <a:rPr lang="en-US" altLang="zh-CN" b="1" i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7</a:t>
            </a:r>
            <a:r>
              <a:rPr lang="zh-CN" altLang="en-US" b="1" i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日见底后的</a:t>
            </a:r>
            <a:r>
              <a:rPr lang="en-US" altLang="zh-CN" b="1" i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V</a:t>
            </a:r>
            <a:r>
              <a:rPr lang="zh-CN" altLang="en-US" b="1" i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型反转，而更像是今年</a:t>
            </a:r>
            <a:r>
              <a:rPr lang="en-US" altLang="zh-CN" b="1" i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b="1" i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月</a:t>
            </a:r>
            <a:r>
              <a:rPr lang="en-US" altLang="zh-CN" b="1" i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23</a:t>
            </a:r>
            <a:r>
              <a:rPr lang="zh-CN" altLang="en-US" b="1" i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日见底后的震荡筑底、再走趋势的结构。</a:t>
            </a:r>
            <a:endParaRPr lang="zh-CN" altLang="en-US" b="1" i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/>
            <a:endParaRPr lang="zh-CN" altLang="en-US" b="1" i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/>
            <a:r>
              <a:rPr lang="zh-CN" altLang="en-US" b="1" i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左侧看超跌数值，反弹还在继续，右侧看流动资金翻红。</a:t>
            </a:r>
            <a:endParaRPr lang="zh-CN" altLang="en-US" b="1" i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科技精选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653405" y="2321877"/>
            <a:ext cx="5080000" cy="1568450"/>
          </a:xfrm>
          <a:prstGeom prst="rect">
            <a:avLst/>
          </a:prstGeom>
        </p:spPr>
        <p:txBody>
          <a:bodyPr>
            <a:spAutoFit/>
          </a:bodyPr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寻找科技板块中向上趋势仍然存在的支线（交换机），一旦表现低于预期，应短线应对，果断离场。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少数围绕强趋势的科技分支，大盘回踩以后，修复大概率还是该方向。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3190" y="520065"/>
            <a:ext cx="4933950" cy="603123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1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非科技活跃板块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764020" y="2351088"/>
            <a:ext cx="5080000" cy="1814830"/>
          </a:xfrm>
          <a:prstGeom prst="rect">
            <a:avLst/>
          </a:prstGeom>
        </p:spPr>
        <p:txBody>
          <a:bodyPr>
            <a:spAutoFit/>
          </a:bodyPr>
          <a:p>
            <a:pPr defTabSz="266700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非科技活跃板块（如创新药、煤炭、电力、金融等），滚动趋势低吸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defTabSz="266700"/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  <a:p>
            <a:pPr defTabSz="266700"/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有色金属板块走势与前期启动的创新药板块类似，难以出现短期高强度的爆发行情，但具备长期稳步抬升的趋势性机会，主要承接</a:t>
            </a:r>
            <a:r>
              <a:rPr lang="en-US" altLang="zh-CN" sz="1600" b="1">
                <a:latin typeface="微软雅黑" panose="020B0503020204020204" charset="-122"/>
                <a:ea typeface="微软雅黑" panose="020B0503020204020204" charset="-122"/>
              </a:rPr>
              <a:t>AI</a:t>
            </a: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科技板块调整后的市场资金溢出需求，走出独立慢涨行情。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092835"/>
            <a:ext cx="5705475" cy="45243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1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科技核心股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4775" y="1363345"/>
            <a:ext cx="7684135" cy="39344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7604760" y="2521585"/>
            <a:ext cx="4559935" cy="107632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266700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科技核心股的节奏低吸：鉴于科技板块将放缓调整，核心科技权重股虽不至于连续大跌，但至少应维持震荡格局。可在此类标的上进行超跌反弹式的节奏低吸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双创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ETF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波段先锋福利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58115" y="455295"/>
            <a:ext cx="12498705" cy="6220460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6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5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31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32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33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34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35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36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5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6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7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8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9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1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8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7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1588</Words>
  <Application>WPS 演示</Application>
  <PresentationFormat>宽屏</PresentationFormat>
  <Paragraphs>219</Paragraphs>
  <Slides>14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33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48" baseType="lpstr">
      <vt:lpstr>Arial</vt:lpstr>
      <vt:lpstr>宋体</vt:lpstr>
      <vt:lpstr>Wingdings</vt:lpstr>
      <vt:lpstr>Wingdings</vt:lpstr>
      <vt:lpstr>微软雅黑</vt:lpstr>
      <vt:lpstr>思源黑体 Medium</vt:lpstr>
      <vt:lpstr>黑体</vt:lpstr>
      <vt:lpstr>思源黑体 CN Regular</vt:lpstr>
      <vt:lpstr>思源黑体 CN Light</vt:lpstr>
      <vt:lpstr>思源黑体 CN Bold</vt:lpstr>
      <vt:lpstr>思源黑体 CN Medium</vt:lpstr>
      <vt:lpstr>思源黑体 CN Heavy</vt:lpstr>
      <vt:lpstr>Times New Roman</vt:lpstr>
      <vt:lpstr>思源黑体 CN Normal</vt:lpstr>
      <vt:lpstr>KSOF28C8607A</vt:lpstr>
      <vt:lpstr>ksdb</vt:lpstr>
      <vt:lpstr>Arial Unicode MS</vt:lpstr>
      <vt:lpstr>Calibri</vt:lpstr>
      <vt:lpstr>KSOFBD28ECAF</vt:lpstr>
      <vt:lpstr>KSOFDDF4E7ED</vt:lpstr>
      <vt:lpstr>Times New Roman</vt:lpstr>
      <vt:lpstr>思源黑体 CN Bold</vt:lpstr>
      <vt:lpstr>思源黑体 CN Heavy</vt:lpstr>
      <vt:lpstr>思源黑体 CN Light</vt:lpstr>
      <vt:lpstr>思源黑体 CN Medium</vt:lpstr>
      <vt:lpstr>思源黑体 CN Normal</vt:lpstr>
      <vt:lpstr>思源黑体 CN Regular</vt:lpstr>
      <vt:lpstr>思源黑体 Medium</vt:lpstr>
      <vt:lpstr>KSOFD723FC5D</vt:lpstr>
      <vt:lpstr>方正宝黑体 简 Medium</vt:lpstr>
      <vt:lpstr>方正大黑体_GBK</vt:lpstr>
      <vt:lpstr>方正宝黑体 简 Light</vt:lpstr>
      <vt:lpstr>兰米黑体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曾文龙</cp:lastModifiedBy>
  <cp:revision>314</cp:revision>
  <dcterms:created xsi:type="dcterms:W3CDTF">2019-06-19T02:08:00Z</dcterms:created>
  <dcterms:modified xsi:type="dcterms:W3CDTF">2026-07-23T12:46:16Z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3E62A42254484BC1AE109327BD27C6CD_13</vt:lpwstr>
  </property>
</Properties>
</file>