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40"/>
  </p:handoutMasterIdLst>
  <p:sldIdLst>
    <p:sldId id="868" r:id="rId3"/>
    <p:sldId id="877" r:id="rId5"/>
    <p:sldId id="869" r:id="rId6"/>
    <p:sldId id="1227" r:id="rId7"/>
    <p:sldId id="1559" r:id="rId8"/>
    <p:sldId id="1573" r:id="rId9"/>
    <p:sldId id="1347" r:id="rId10"/>
    <p:sldId id="1575" r:id="rId11"/>
    <p:sldId id="1592" r:id="rId12"/>
    <p:sldId id="1591" r:id="rId13"/>
    <p:sldId id="1590" r:id="rId14"/>
    <p:sldId id="1587" r:id="rId15"/>
    <p:sldId id="1577" r:id="rId16"/>
    <p:sldId id="1581" r:id="rId17"/>
    <p:sldId id="1580" r:id="rId18"/>
    <p:sldId id="1578" r:id="rId19"/>
    <p:sldId id="1576" r:id="rId20"/>
    <p:sldId id="1565" r:id="rId21"/>
    <p:sldId id="1566" r:id="rId22"/>
    <p:sldId id="1568" r:id="rId23"/>
    <p:sldId id="1541" r:id="rId24"/>
    <p:sldId id="1547" r:id="rId25"/>
    <p:sldId id="1546" r:id="rId26"/>
    <p:sldId id="1553" r:id="rId27"/>
    <p:sldId id="1554" r:id="rId28"/>
    <p:sldId id="1556" r:id="rId29"/>
    <p:sldId id="1557" r:id="rId30"/>
    <p:sldId id="1558" r:id="rId31"/>
    <p:sldId id="1571" r:id="rId32"/>
    <p:sldId id="878" r:id="rId33"/>
    <p:sldId id="1514" r:id="rId34"/>
    <p:sldId id="1555" r:id="rId35"/>
    <p:sldId id="1507" r:id="rId36"/>
    <p:sldId id="1426" r:id="rId37"/>
    <p:sldId id="1545" r:id="rId38"/>
    <p:sldId id="1355" r:id="rId39"/>
  </p:sldIdLst>
  <p:sldSz cx="12192000" cy="6858000"/>
  <p:notesSz cx="6858000" cy="9144000"/>
  <p:custDataLst>
    <p:tags r:id="rId4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B51B9C-2394-4000-B978-C54F0EA5A971}">
          <p14:sldIdLst>
            <p14:sldId id="868"/>
          </p14:sldIdLst>
        </p14:section>
        <p14:section name="盘面环境" id="{0FAB2159-73A3-4A3D-BF11-FAB3EBC96C18}">
          <p14:sldIdLst>
            <p14:sldId id="877"/>
            <p14:sldId id="869"/>
            <p14:sldId id="1227"/>
            <p14:sldId id="1559"/>
            <p14:sldId id="1573"/>
            <p14:sldId id="1347"/>
            <p14:sldId id="1575"/>
            <p14:sldId id="1592"/>
            <p14:sldId id="1591"/>
            <p14:sldId id="1590"/>
            <p14:sldId id="1587"/>
            <p14:sldId id="1577"/>
            <p14:sldId id="1581"/>
            <p14:sldId id="1580"/>
            <p14:sldId id="1578"/>
            <p14:sldId id="1576"/>
            <p14:sldId id="1565"/>
            <p14:sldId id="1566"/>
            <p14:sldId id="1568"/>
            <p14:sldId id="1541"/>
            <p14:sldId id="1547"/>
            <p14:sldId id="1546"/>
            <p14:sldId id="1553"/>
            <p14:sldId id="1554"/>
            <p14:sldId id="1556"/>
            <p14:sldId id="1557"/>
            <p14:sldId id="1558"/>
            <p14:sldId id="1571"/>
          </p14:sldIdLst>
        </p14:section>
        <p14:section name="市场节奏" id="{D8B0A2C5-1F55-4F56-9B21-CF550DA541C3}">
          <p14:sldIdLst>
            <p14:sldId id="878"/>
            <p14:sldId id="1514"/>
            <p14:sldId id="1555"/>
            <p14:sldId id="1507"/>
            <p14:sldId id="1426"/>
            <p14:sldId id="1545"/>
            <p14:sldId id="1355"/>
          </p14:sldIdLst>
        </p14:section>
        <p14:section name="无标题节" id="{5F52EC0A-C796-4C5F-8D81-8C50DD54411E}">
          <p14:sldIdLst/>
        </p14:section>
      </p14:sectionLst>
    </p:ext>
    <p:ext uri="{EFAFB233-063F-42B5-8137-9DF3F51BA10A}">
      <p15:sldGuideLst xmlns:p15="http://schemas.microsoft.com/office/powerpoint/2012/main">
        <p15:guide id="1" pos="6994" userDrawn="1">
          <p15:clr>
            <a:srgbClr val="A4A3A4"/>
          </p15:clr>
        </p15:guide>
        <p15:guide id="4" pos="710" userDrawn="1">
          <p15:clr>
            <a:srgbClr val="A4A3A4"/>
          </p15:clr>
        </p15:guide>
        <p15:guide id="5" orient="horz" pos="215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452"/>
    <a:srgbClr val="FFFA9D"/>
    <a:srgbClr val="FFFFFF"/>
    <a:srgbClr val="ED000E"/>
    <a:srgbClr val="4E83FA"/>
    <a:srgbClr val="FF4E00"/>
    <a:srgbClr val="FF7900"/>
    <a:srgbClr val="0089CF"/>
    <a:srgbClr val="F31BF3"/>
    <a:srgbClr val="8ED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1436" autoAdjust="0"/>
  </p:normalViewPr>
  <p:slideViewPr>
    <p:cSldViewPr snapToGrid="0" showGuides="1">
      <p:cViewPr varScale="1">
        <p:scale>
          <a:sx n="97" d="100"/>
          <a:sy n="97" d="100"/>
        </p:scale>
        <p:origin x="516" y="90"/>
      </p:cViewPr>
      <p:guideLst>
        <p:guide pos="6994"/>
        <p:guide pos="710"/>
        <p:guide orient="horz" pos="2159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5" Type="http://schemas.openxmlformats.org/officeDocument/2006/relationships/tags" Target="tags/tag28.xml"/><Relationship Id="rId44" Type="http://schemas.openxmlformats.org/officeDocument/2006/relationships/commentAuthors" Target="commentAuthors.xml"/><Relationship Id="rId43" Type="http://schemas.openxmlformats.org/officeDocument/2006/relationships/tableStyles" Target="tableStyles.xml"/><Relationship Id="rId42" Type="http://schemas.openxmlformats.org/officeDocument/2006/relationships/viewProps" Target="viewProps.xml"/><Relationship Id="rId41" Type="http://schemas.openxmlformats.org/officeDocument/2006/relationships/presProps" Target="presProps.xml"/><Relationship Id="rId40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4.xml"/><Relationship Id="rId8" Type="http://schemas.openxmlformats.org/officeDocument/2006/relationships/image" Target="../media/image9.png"/><Relationship Id="rId7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tags" Target="../tags/tag2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9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经传多赢资深投顾：罗雪奎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(A1120616080001)观点基于软件数据和理论模型分析，仅供参考，不构成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290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787435" y="-750208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image" Target="../media/image11.pn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image" Target="../media/image67.png"/><Relationship Id="rId8" Type="http://schemas.openxmlformats.org/officeDocument/2006/relationships/image" Target="../media/image66.png"/><Relationship Id="rId7" Type="http://schemas.openxmlformats.org/officeDocument/2006/relationships/image" Target="../media/image65.png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68.png"/><Relationship Id="rId1" Type="http://schemas.openxmlformats.org/officeDocument/2006/relationships/image" Target="../media/image59.png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image" Target="../media/image67.png"/><Relationship Id="rId8" Type="http://schemas.openxmlformats.org/officeDocument/2006/relationships/image" Target="../media/image66.png"/><Relationship Id="rId7" Type="http://schemas.openxmlformats.org/officeDocument/2006/relationships/image" Target="../media/image65.png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2" Type="http://schemas.openxmlformats.org/officeDocument/2006/relationships/slideLayout" Target="../slideLayouts/slideLayout3.xml"/><Relationship Id="rId11" Type="http://schemas.openxmlformats.org/officeDocument/2006/relationships/image" Target="../media/image69.png"/><Relationship Id="rId10" Type="http://schemas.openxmlformats.org/officeDocument/2006/relationships/image" Target="../media/image68.png"/><Relationship Id="rId1" Type="http://schemas.openxmlformats.org/officeDocument/2006/relationships/image" Target="../media/image59.png"/></Relationships>
</file>

<file path=ppt/slides/_rels/slide3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image" Target="../media/image9.png"/><Relationship Id="rId3" Type="http://schemas.openxmlformats.org/officeDocument/2006/relationships/tags" Target="../tags/tag25.xml"/><Relationship Id="rId2" Type="http://schemas.openxmlformats.org/officeDocument/2006/relationships/image" Target="../media/image70.png"/><Relationship Id="rId1" Type="http://schemas.openxmlformats.org/officeDocument/2006/relationships/tags" Target="../tags/tag24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318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实盘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5043" y="1425594"/>
            <a:ext cx="8081914" cy="98613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     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外围下跌，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 </a:t>
            </a:r>
            <a:r>
              <a:rPr lang="en-US" altLang="zh-CN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 A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股承压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86197" y="4146550"/>
            <a:ext cx="4508844" cy="403730"/>
            <a:chOff x="3498844" y="5502275"/>
            <a:chExt cx="4508844" cy="403730"/>
          </a:xfrm>
        </p:grpSpPr>
        <p:sp>
          <p:nvSpPr>
            <p:cNvPr id="26" name="矩形 25"/>
            <p:cNvSpPr/>
            <p:nvPr/>
          </p:nvSpPr>
          <p:spPr>
            <a:xfrm>
              <a:off x="3536944" y="5523408"/>
              <a:ext cx="1963129" cy="3568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3543294" y="5523408"/>
              <a:ext cx="995680" cy="356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3498844" y="5530393"/>
              <a:ext cx="114300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4547864" y="5518328"/>
              <a:ext cx="95220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陈定柱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7"/>
              </p:custDataLst>
            </p:nvPr>
          </p:nvSpPr>
          <p:spPr>
            <a:xfrm>
              <a:off x="5827839" y="5524678"/>
              <a:ext cx="2179849" cy="3567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>
              <p:custDataLst>
                <p:tags r:id="rId8"/>
              </p:custDataLst>
            </p:nvPr>
          </p:nvSpPr>
          <p:spPr>
            <a:xfrm>
              <a:off x="5710205" y="5524678"/>
              <a:ext cx="995495" cy="3567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690864" y="5537808"/>
              <a:ext cx="1142828" cy="36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课程日期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725041" y="5502275"/>
              <a:ext cx="1282647" cy="38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</a:pPr>
              <a:fld id="{44E84A3E-DAD5-46E0-B2CD-606E2199FB3C}" type="datetime1">
                <a:rPr lang="zh-CN" altLang="en-US" sz="160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</a:rPr>
              </a:fld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3913621" y="4630788"/>
            <a:ext cx="4455684" cy="715184"/>
            <a:chOff x="3921876" y="4367898"/>
            <a:chExt cx="4455684" cy="715184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4710390" y="4372334"/>
              <a:ext cx="3667170" cy="364135"/>
              <a:chOff x="7093" y="6626"/>
              <a:chExt cx="6446" cy="638"/>
            </a:xfrm>
          </p:grpSpPr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投资顾问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159" y="6643"/>
                <a:ext cx="4318" cy="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A1120621060007</a:t>
                </a:r>
                <a:endParaRPr lang="en-US" altLang="zh-CN" sz="1600" dirty="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1" name="组合 40"/>
            <p:cNvGrpSpPr/>
            <p:nvPr userDrawn="1"/>
          </p:nvGrpSpPr>
          <p:grpSpPr>
            <a:xfrm>
              <a:off x="3921876" y="4367898"/>
              <a:ext cx="664210" cy="677545"/>
              <a:chOff x="4241086" y="4896577"/>
              <a:chExt cx="1029434" cy="356550"/>
            </a:xfrm>
          </p:grpSpPr>
          <p:sp>
            <p:nvSpPr>
              <p:cNvPr id="42" name="矩形 4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41086" y="4896577"/>
                <a:ext cx="1029434" cy="3565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87342" y="4923644"/>
                <a:ext cx="936923" cy="307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6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执业编号</a:t>
                </a:r>
                <a:endParaRPr lang="zh-CN" altLang="en-US" sz="16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4" name="组合 43"/>
            <p:cNvGrpSpPr/>
            <p:nvPr userDrawn="1"/>
          </p:nvGrpSpPr>
          <p:grpSpPr>
            <a:xfrm>
              <a:off x="4710390" y="4736070"/>
              <a:ext cx="3667170" cy="347012"/>
              <a:chOff x="7093" y="6626"/>
              <a:chExt cx="6446" cy="608"/>
            </a:xfrm>
          </p:grpSpPr>
          <p:sp>
            <p:nvSpPr>
              <p:cNvPr id="45" name="矩形 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6" name="矩形 45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基金从业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9159" y="6643"/>
                <a:ext cx="4318" cy="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  <a:sym typeface="+mn-ea"/>
                  </a:rPr>
                  <a:t>A</a:t>
                </a:r>
                <a:r>
                  <a:rPr lang="en-US" altLang="zh-CN" sz="1600" dirty="0">
                    <a:solidFill>
                      <a:srgbClr val="FFFFFF"/>
                    </a:solidFill>
                    <a:latin typeface="+mn-ea"/>
                  </a:rPr>
                  <a:t>20250623005303</a:t>
                </a:r>
                <a:endParaRPr lang="en-US" altLang="zh-CN" sz="160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1385" y="1678305"/>
            <a:ext cx="4838700" cy="46786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7730" y="1678305"/>
            <a:ext cx="5383530" cy="445198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5215" y="1578610"/>
            <a:ext cx="4709795" cy="46602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5540" y="1578610"/>
            <a:ext cx="4584065" cy="466026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24810" y="1631950"/>
            <a:ext cx="5972175" cy="47053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7280" y="1703070"/>
            <a:ext cx="4439920" cy="46678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0910" y="1703070"/>
            <a:ext cx="4835525" cy="466788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3910" y="1795145"/>
            <a:ext cx="4914265" cy="43592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90" y="1795145"/>
            <a:ext cx="5124450" cy="435927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2160" y="1648460"/>
            <a:ext cx="3388360" cy="45796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670" y="1649095"/>
            <a:ext cx="3865880" cy="457898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6580" y="1648460"/>
            <a:ext cx="3204845" cy="458025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5405" y="1578610"/>
            <a:ext cx="4258310" cy="47929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8095" y="1578610"/>
            <a:ext cx="4273550" cy="479234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2975" y="1772920"/>
            <a:ext cx="4735830" cy="42595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1530" y="1772920"/>
            <a:ext cx="5382260" cy="423037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87600" y="1578610"/>
            <a:ext cx="7048500" cy="479044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66900" y="1578610"/>
            <a:ext cx="8667115" cy="48564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盘面板块</a:t>
            </a:r>
            <a:endParaRPr lang="zh-CN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2655" y="1635760"/>
            <a:ext cx="9999980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智能电网概念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39620" y="1578610"/>
            <a:ext cx="8113395" cy="473202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6845" y="1578610"/>
            <a:ext cx="1811655" cy="49256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8535" y="1707515"/>
            <a:ext cx="7368540" cy="31432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325" y="2870200"/>
            <a:ext cx="3413760" cy="35179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53565" y="1578610"/>
            <a:ext cx="8485505" cy="475742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2380" y="1578610"/>
            <a:ext cx="9780905" cy="458787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86940" y="1578610"/>
            <a:ext cx="7818120" cy="467804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4290" y="1918335"/>
            <a:ext cx="3333750" cy="2133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745" y="1578610"/>
            <a:ext cx="3317240" cy="480504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1995" y="1658620"/>
            <a:ext cx="8208645" cy="465010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如何签约？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3640" y="1639570"/>
            <a:ext cx="9825355" cy="423037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730500" y="918210"/>
            <a:ext cx="7087235" cy="660400"/>
          </a:xfrm>
        </p:spPr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如何领取下半年策略报告</a:t>
            </a:r>
            <a:r>
              <a:rPr dirty="0"/>
              <a:t>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7215" y="1578610"/>
            <a:ext cx="5958205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1731645" y="6011545"/>
            <a:ext cx="8982075" cy="544195"/>
          </a:xfrm>
        </p:spPr>
        <p:txBody>
          <a:bodyPr/>
          <a:p>
            <a:r>
              <a:rPr lang="zh-CN" altLang="en-US" b="1">
                <a:solidFill>
                  <a:srgbClr val="FF0000"/>
                </a:solidFill>
              </a:rPr>
              <a:t>大盘日线级别为</a:t>
            </a:r>
            <a:r>
              <a:rPr lang="en-US" altLang="zh-CN" b="1">
                <a:solidFill>
                  <a:srgbClr val="FF0000"/>
                </a:solidFill>
              </a:rPr>
              <a:t>S</a:t>
            </a:r>
            <a:r>
              <a:rPr b="1">
                <a:solidFill>
                  <a:srgbClr val="FF0000"/>
                </a:solidFill>
              </a:rPr>
              <a:t>点</a:t>
            </a:r>
            <a:r>
              <a:rPr lang="zh-CN" altLang="en-US" b="1">
                <a:solidFill>
                  <a:srgbClr val="FF0000"/>
                </a:solidFill>
              </a:rPr>
              <a:t>，</a:t>
            </a:r>
            <a:r>
              <a:rPr lang="en-US" altLang="zh-CN" b="1">
                <a:solidFill>
                  <a:srgbClr val="FF0000"/>
                </a:solidFill>
              </a:rPr>
              <a:t>60</a:t>
            </a:r>
            <a:r>
              <a:rPr b="1">
                <a:solidFill>
                  <a:srgbClr val="FF0000"/>
                </a:solidFill>
              </a:rPr>
              <a:t>分钟级别为</a:t>
            </a:r>
            <a:r>
              <a:rPr lang="en-US" altLang="zh-CN" b="1">
                <a:solidFill>
                  <a:srgbClr val="FF0000"/>
                </a:solidFill>
              </a:rPr>
              <a:t>B</a:t>
            </a:r>
            <a:r>
              <a:rPr b="1">
                <a:solidFill>
                  <a:srgbClr val="FF0000"/>
                </a:solidFill>
              </a:rPr>
              <a:t>点，仓位</a:t>
            </a:r>
            <a:r>
              <a:rPr lang="en-US" altLang="zh-CN" b="1">
                <a:solidFill>
                  <a:srgbClr val="FF0000"/>
                </a:solidFill>
              </a:rPr>
              <a:t>3</a:t>
            </a:r>
            <a:r>
              <a:rPr b="1">
                <a:solidFill>
                  <a:srgbClr val="FF0000"/>
                </a:solidFill>
              </a:rPr>
              <a:t>成</a:t>
            </a:r>
            <a:r>
              <a:rPr lang="en-US" altLang="zh-CN" b="1">
                <a:solidFill>
                  <a:srgbClr val="FF0000"/>
                </a:solidFill>
              </a:rPr>
              <a:t>-5</a:t>
            </a:r>
            <a:r>
              <a:rPr b="1">
                <a:solidFill>
                  <a:srgbClr val="FF0000"/>
                </a:solidFill>
              </a:rPr>
              <a:t>成仓，指数弱势震荡中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2975" y="1578610"/>
            <a:ext cx="4967605" cy="443357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5370" y="1578610"/>
            <a:ext cx="4916170" cy="443357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选股方法</a:t>
            </a:r>
            <a:endParaRPr lang="zh-CN" alt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算力租赁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7235" y="1578610"/>
            <a:ext cx="8315325" cy="15906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6060" y="1659255"/>
            <a:ext cx="7364095" cy="423227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词元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1655445"/>
            <a:ext cx="8220075" cy="1447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930" y="3221355"/>
            <a:ext cx="4522470" cy="26333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995" y="1655445"/>
            <a:ext cx="5046980" cy="419862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3006725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1.9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符合模式的个股：南京熊猫</a:t>
            </a: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和顺电气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1897380"/>
            <a:ext cx="3476625" cy="117157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69215" y="0"/>
            <a:ext cx="122637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2330" y="1740535"/>
            <a:ext cx="5181600" cy="40481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3485" y="2249805"/>
            <a:ext cx="4907280" cy="32956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74390" y="1656715"/>
            <a:ext cx="5210175" cy="421513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53845" y="1578610"/>
            <a:ext cx="4081145" cy="487616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0385" y="1578610"/>
            <a:ext cx="3877945" cy="47974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1874846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</a:t>
            </a:r>
            <a:r>
              <a:rPr b="1">
                <a:solidFill>
                  <a:srgbClr val="FF0000"/>
                </a:solidFill>
              </a:rPr>
              <a:t>情绪图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1105" y="1715135"/>
            <a:ext cx="9923780" cy="40995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0915" y="1690370"/>
            <a:ext cx="4624070" cy="47110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8070" y="1689735"/>
            <a:ext cx="4969510" cy="47117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69565" y="2085975"/>
            <a:ext cx="6105525" cy="279082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84.76370078740156,&quot;left&quot;:308.1591338582677,&quot;top&quot;:336.1789763779528,&quot;width&quot;:436.8912598425197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  <p:tag name="commondata" val="eyJoZGlkIjoiMWQzNzk0NzIxMmRmN2I0NTcxNTczN2Y2ODJlMTE3YjEifQ==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887</Words>
  <Application>WPS 演示</Application>
  <PresentationFormat>宽屏</PresentationFormat>
  <Paragraphs>263</Paragraphs>
  <Slides>36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63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思源黑体 CN Medium</vt:lpstr>
      <vt:lpstr>Noto Sans S Chinese Bold</vt:lpstr>
      <vt:lpstr>思源黑体 CN Regular</vt:lpstr>
      <vt:lpstr>Noto Sans S Chinese Medium</vt:lpstr>
      <vt:lpstr>阿里巴巴和七个小矮人</vt:lpstr>
      <vt:lpstr>思源黑体 CN Heavy</vt:lpstr>
      <vt:lpstr>思源黑体 CN Light</vt:lpstr>
      <vt:lpstr>KSOFBD29610E</vt:lpstr>
      <vt:lpstr>Segoe Print</vt:lpstr>
      <vt:lpstr>KSOFDDF4E7ED</vt:lpstr>
      <vt:lpstr>Arial Unicode MS</vt:lpstr>
      <vt:lpstr>等线</vt:lpstr>
      <vt:lpstr>思源黑体 CN Bold</vt:lpstr>
      <vt:lpstr>Times New Roman</vt:lpstr>
      <vt:lpstr>KSOF954951BB</vt:lpstr>
      <vt:lpstr>KSOFD723FC5D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1650</cp:revision>
  <dcterms:created xsi:type="dcterms:W3CDTF">2019-06-19T02:08:00Z</dcterms:created>
  <dcterms:modified xsi:type="dcterms:W3CDTF">2026-07-24T00:44:38Z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4B838F0F46F94B71968E443B894A2903_13</vt:lpwstr>
  </property>
</Properties>
</file>