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938" r:id="rId3"/>
    <p:sldId id="602" r:id="rId4"/>
    <p:sldId id="603" r:id="rId5"/>
    <p:sldId id="1205" r:id="rId6"/>
    <p:sldId id="1273" r:id="rId8"/>
    <p:sldId id="894" r:id="rId9"/>
    <p:sldId id="607" r:id="rId10"/>
    <p:sldId id="1275" r:id="rId11"/>
    <p:sldId id="1292" r:id="rId12"/>
    <p:sldId id="1276" r:id="rId13"/>
    <p:sldId id="1291" r:id="rId14"/>
    <p:sldId id="614" r:id="rId15"/>
    <p:sldId id="1289" r:id="rId16"/>
    <p:sldId id="1285" r:id="rId17"/>
    <p:sldId id="1284" r:id="rId18"/>
    <p:sldId id="1281" r:id="rId19"/>
    <p:sldId id="1282" r:id="rId20"/>
    <p:sldId id="1029" r:id="rId21"/>
  </p:sldIdLst>
  <p:sldSz cx="12192000" cy="6858000"/>
  <p:notesSz cx="6858000" cy="9144000"/>
  <p:custDataLst>
    <p:tags r:id="rId2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92" userDrawn="1">
          <p15:clr>
            <a:srgbClr val="A4A3A4"/>
          </p15:clr>
        </p15:guide>
        <p15:guide id="2" pos="3812" userDrawn="1">
          <p15:clr>
            <a:srgbClr val="A4A3A4"/>
          </p15:clr>
        </p15:guide>
        <p15:guide id="3" pos="494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  <p:cmAuthor id="2" name="Administrator" initials="A" lastIdx="2" clrIdx="1"/>
  <p:cmAuthor id="255442523" name="婵&amp;HO" initials="婵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F75"/>
    <a:srgbClr val="B34500"/>
    <a:srgbClr val="FFD483"/>
    <a:srgbClr val="FFEFCE"/>
    <a:srgbClr val="FFD585"/>
    <a:srgbClr val="FFEFCF"/>
    <a:srgbClr val="FFEFCD"/>
    <a:srgbClr val="FFD983"/>
    <a:srgbClr val="EFDDFF"/>
    <a:srgbClr val="C166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9901" autoAdjust="0"/>
    <p:restoredTop sz="99761" autoAdjust="0"/>
  </p:normalViewPr>
  <p:slideViewPr>
    <p:cSldViewPr snapToGrid="0" showGuides="1">
      <p:cViewPr varScale="1">
        <p:scale>
          <a:sx n="111" d="100"/>
          <a:sy n="111" d="100"/>
        </p:scale>
        <p:origin x="882" y="102"/>
      </p:cViewPr>
      <p:guideLst>
        <p:guide orient="horz" pos="2292"/>
        <p:guide pos="3812"/>
        <p:guide pos="4947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6" Type="http://schemas.openxmlformats.org/officeDocument/2006/relationships/tags" Target="tags/tag53.xml"/><Relationship Id="rId25" Type="http://schemas.openxmlformats.org/officeDocument/2006/relationships/commentAuthors" Target="commentAuthors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3.png"/><Relationship Id="rId8" Type="http://schemas.openxmlformats.org/officeDocument/2006/relationships/image" Target="../media/image2.png"/><Relationship Id="rId7" Type="http://schemas.openxmlformats.org/officeDocument/2006/relationships/image" Target="../media/image1.png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png"/><Relationship Id="rId8" Type="http://schemas.openxmlformats.org/officeDocument/2006/relationships/image" Target="../media/image2.png"/><Relationship Id="rId7" Type="http://schemas.openxmlformats.org/officeDocument/2006/relationships/image" Target="../media/image4.png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image" Target="../media/image7.png"/><Relationship Id="rId8" Type="http://schemas.openxmlformats.org/officeDocument/2006/relationships/image" Target="../media/image6.png"/><Relationship Id="rId7" Type="http://schemas.openxmlformats.org/officeDocument/2006/relationships/tags" Target="../tags/tag16.xml"/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1" Type="http://schemas.openxmlformats.org/officeDocument/2006/relationships/image" Target="../media/image5.png"/><Relationship Id="rId10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7" Type="http://schemas.openxmlformats.org/officeDocument/2006/relationships/image" Target="../media/image2.png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6" Type="http://schemas.openxmlformats.org/officeDocument/2006/relationships/tags" Target="../tags/tag24.xml"/><Relationship Id="rId5" Type="http://schemas.openxmlformats.org/officeDocument/2006/relationships/tags" Target="../tags/tag23.xml"/><Relationship Id="rId4" Type="http://schemas.openxmlformats.org/officeDocument/2006/relationships/tags" Target="../tags/tag22.xml"/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PPT目录页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经传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7" name="图片 6" descr="组 214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945495" y="6012180"/>
            <a:ext cx="1246505" cy="20193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标题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经传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8" name="图片 7" descr="龙头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PPT封面 拷贝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 descr="3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78180" y="3141345"/>
            <a:ext cx="8807450" cy="2936240"/>
          </a:xfrm>
          <a:prstGeom prst="rect">
            <a:avLst/>
          </a:prstGeom>
        </p:spPr>
      </p:pic>
      <p:pic>
        <p:nvPicPr>
          <p:cNvPr id="11" name="图片 10" descr="经传logo白色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-635" y="800100"/>
            <a:ext cx="12192635" cy="6057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622300" y="6431915"/>
            <a:ext cx="10888345" cy="4425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  </a:t>
            </a:r>
            <a:r>
              <a:rPr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经传多赢投资顾问: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何灶婵</a:t>
            </a:r>
            <a:r>
              <a:rPr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，投顾执业</a:t>
            </a:r>
            <a:r>
              <a:rPr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编号:A1120622050001 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，基金从业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编号：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A20211117003798</a:t>
            </a:r>
            <a:r>
              <a:rPr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风险提示:观点基于软件数据和理论模型分析，仅供参考，不构成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投资</a:t>
            </a:r>
            <a:r>
              <a:rPr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建议，股市有风险，投资需谨慎。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基金的过往业绩并不预示其未来表现，基金管理人管理的其他基金的业绩并不构成基金业绩表现的保证。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 descr="PPT封面 拷贝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4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687513" y="2974340"/>
            <a:ext cx="8816975" cy="2508250"/>
          </a:xfrm>
          <a:prstGeom prst="rect">
            <a:avLst/>
          </a:prstGeom>
        </p:spPr>
      </p:pic>
      <p:sp>
        <p:nvSpPr>
          <p:cNvPr id="8" name="文本框 7"/>
          <p:cNvSpPr txBox="1"/>
          <p:nvPr userDrawn="1"/>
        </p:nvSpPr>
        <p:spPr>
          <a:xfrm>
            <a:off x="2128520" y="3119120"/>
            <a:ext cx="7934325" cy="2059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60000"/>
              </a:lnSpc>
            </a:pPr>
            <a:r>
              <a:rPr lang="zh-CN" altLang="en-US" sz="16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我司所有工作人员均不允许推荐股票、不允许承诺收益、不允许代客理财、不允许合作分成、不允许私下收款，如您发现有任何违规行为，可联系400-9088-988向我们反馈!风险提示:所有信息及观点均来源于公开信息及经传软件信号显示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600">
              <a:solidFill>
                <a:schemeClr val="tx1">
                  <a:lumMod val="50000"/>
                  <a:lumOff val="50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1855788" y="1877060"/>
            <a:ext cx="8480425" cy="937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500" b="1">
                <a:gradFill>
                  <a:gsLst>
                    <a:gs pos="0">
                      <a:srgbClr val="FFEFCF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经传多赢,让投资遇见美好!</a:t>
            </a:r>
            <a:endParaRPr lang="zh-CN" altLang="en-US" sz="5500" b="1">
              <a:gradFill>
                <a:gsLst>
                  <a:gs pos="0">
                    <a:srgbClr val="FFEFCF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ags" Target="../tags/tag28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tags" Target="../tags/tag33.xml"/><Relationship Id="rId13" Type="http://schemas.openxmlformats.org/officeDocument/2006/relationships/tags" Target="../tags/tag32.xml"/><Relationship Id="rId12" Type="http://schemas.openxmlformats.org/officeDocument/2006/relationships/tags" Target="../tags/tag31.xml"/><Relationship Id="rId11" Type="http://schemas.openxmlformats.org/officeDocument/2006/relationships/tags" Target="../tags/tag30.xml"/><Relationship Id="rId10" Type="http://schemas.openxmlformats.org/officeDocument/2006/relationships/tags" Target="../tags/tag29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0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1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2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3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.xml"/><Relationship Id="rId4" Type="http://schemas.openxmlformats.org/officeDocument/2006/relationships/tags" Target="../tags/tag35.xml"/><Relationship Id="rId3" Type="http://schemas.openxmlformats.org/officeDocument/2006/relationships/image" Target="../media/image10.png"/><Relationship Id="rId2" Type="http://schemas.openxmlformats.org/officeDocument/2006/relationships/tags" Target="../tags/tag34.xml"/><Relationship Id="rId1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4.xml"/><Relationship Id="rId2" Type="http://schemas.openxmlformats.org/officeDocument/2006/relationships/tags" Target="../tags/tag44.xml"/><Relationship Id="rId1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45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6.xml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47.xml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4.xml"/><Relationship Id="rId2" Type="http://schemas.openxmlformats.org/officeDocument/2006/relationships/tags" Target="../tags/tag48.xml"/><Relationship Id="rId1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4.xml"/><Relationship Id="rId2" Type="http://schemas.openxmlformats.org/officeDocument/2006/relationships/tags" Target="../tags/tag49.xml"/><Relationship Id="rId1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50.xml"/><Relationship Id="rId1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51.xml"/><Relationship Id="rId1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5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3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7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38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39.xml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4.xml"/><Relationship Id="rId2" Type="http://schemas.openxmlformats.org/officeDocument/2006/relationships/tags" Target="../tags/tag40.xml"/><Relationship Id="rId1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1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4.xml"/><Relationship Id="rId2" Type="http://schemas.openxmlformats.org/officeDocument/2006/relationships/tags" Target="../tags/tag42.xml"/><Relationship Id="rId1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4.xml"/><Relationship Id="rId2" Type="http://schemas.openxmlformats.org/officeDocument/2006/relationships/tags" Target="../tags/tag43.xml"/><Relationship Id="rId1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977265" y="3206115"/>
            <a:ext cx="404876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7</a:t>
            </a:r>
            <a:r>
              <a:rPr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月</a:t>
            </a:r>
            <a:r>
              <a:rPr lang="en-US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27</a:t>
            </a:r>
            <a:r>
              <a:rPr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日 </a:t>
            </a:r>
            <a:r>
              <a:rPr lang="en-US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20:15</a:t>
            </a:r>
            <a:endParaRPr lang="zh-CN" altLang="en-US" sz="3000" dirty="0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17500" y="1876425"/>
            <a:ext cx="8763635" cy="13296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zh-CN" altLang="en-US" sz="4800" dirty="0">
                <a:gradFill>
                  <a:gsLst>
                    <a:gs pos="0">
                      <a:srgbClr val="FFEFCE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Medium" panose="020B0600000000000000" charset="-122"/>
              </a:rPr>
              <a:t>跟对主题</a:t>
            </a:r>
            <a:r>
              <a:rPr lang="en-US" altLang="zh-CN" sz="4800" dirty="0">
                <a:gradFill>
                  <a:gsLst>
                    <a:gs pos="0">
                      <a:srgbClr val="FFEFCE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Medium" panose="020B0600000000000000" charset="-122"/>
              </a:rPr>
              <a:t>  </a:t>
            </a:r>
            <a:r>
              <a:rPr lang="zh-CN" altLang="en-US" sz="4800" dirty="0">
                <a:gradFill>
                  <a:gsLst>
                    <a:gs pos="0">
                      <a:srgbClr val="FFEFCE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Medium" panose="020B0600000000000000" charset="-122"/>
              </a:rPr>
              <a:t>事半功倍②</a:t>
            </a:r>
            <a:endParaRPr lang="zh-CN" altLang="en-US" sz="4800" dirty="0">
              <a:gradFill>
                <a:gsLst>
                  <a:gs pos="0">
                    <a:srgbClr val="FFEFCE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Medium" panose="020B06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254760" y="4012565"/>
            <a:ext cx="134366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何灶婵</a:t>
            </a:r>
            <a:endParaRPr lang="zh-CN" altLang="en-US" sz="2600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553970" y="4074160"/>
            <a:ext cx="349758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执业编号</a:t>
            </a:r>
            <a:r>
              <a:rPr lang="en-US" altLang="zh-CN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:A1120622050001</a:t>
            </a:r>
            <a:endParaRPr lang="en-US" altLang="zh-CN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7265" y="4033520"/>
            <a:ext cx="314325" cy="619125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254760" y="4544695"/>
            <a:ext cx="5708015" cy="12287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经传多赢</a:t>
            </a: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资深投顾，金融专业出身，专注研究市场</a:t>
            </a:r>
            <a:r>
              <a:rPr lang="en-US" altLang="zh-CN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10</a:t>
            </a: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余年。对大盘研判有独特自我见解。独创翻倍超跌战法、龙头回马枪，方法实用易懂，服务专业用心，深受用户朋友的喜欢。</a:t>
            </a:r>
            <a:endParaRPr lang="zh-CN" altLang="en-US" sz="1600">
              <a:solidFill>
                <a:schemeClr val="tx1">
                  <a:lumMod val="85000"/>
                  <a:lumOff val="1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pic>
        <p:nvPicPr>
          <p:cNvPr id="11" name="图片 10" descr="132_17257738151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1530" y="727710"/>
            <a:ext cx="3937635" cy="685800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3238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涨价</a:t>
            </a:r>
            <a:r>
              <a:rPr lang="en-US" altLang="zh-CN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+</a:t>
            </a:r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超跌反弹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530350" y="5666740"/>
            <a:ext cx="10069830" cy="7797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02895" y="1144905"/>
            <a:ext cx="7345045" cy="54902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/>
              <a:t>由于中东危机持续，波斯湾沿岸的国家石油出口受阻，掀起了一波新能源转型投资的狂潮（中东是全球光伏资源最好的地区）新能源板块（电力电网+锂电池+风电光伏）。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阳光电源拿下了阿联酋</a:t>
            </a:r>
            <a:r>
              <a:rPr lang="en-US" altLang="zh-CN"/>
              <a:t>Masdar RTC</a:t>
            </a:r>
            <a:r>
              <a:rPr lang="zh-CN" altLang="en-US"/>
              <a:t>项目 7.5</a:t>
            </a:r>
            <a:r>
              <a:rPr lang="en-US" altLang="zh-CN"/>
              <a:t>GWh</a:t>
            </a:r>
            <a:r>
              <a:rPr lang="zh-CN" altLang="en-US"/>
              <a:t>系统+2.6</a:t>
            </a:r>
            <a:r>
              <a:rPr lang="en-US" altLang="zh-CN"/>
              <a:t>GW</a:t>
            </a:r>
            <a:r>
              <a:rPr lang="zh-CN" altLang="en-US"/>
              <a:t>逆变器的订单，这是全球最大的光储一体化标杆之一；</a:t>
            </a:r>
            <a:endParaRPr lang="zh-CN" altLang="en-US"/>
          </a:p>
          <a:p>
            <a:endParaRPr lang="en-US" altLang="zh-CN"/>
          </a:p>
          <a:p>
            <a:r>
              <a:rPr lang="zh-CN" altLang="en-US"/>
              <a:t>比亚迪供货</a:t>
            </a:r>
            <a:r>
              <a:rPr lang="en-US" altLang="zh-CN"/>
              <a:t>Masdar 11.275GWh，</a:t>
            </a:r>
            <a:r>
              <a:rPr lang="zh-CN" altLang="en-US"/>
              <a:t>沙特第二批</a:t>
            </a:r>
            <a:r>
              <a:rPr lang="en-US" altLang="zh-CN"/>
              <a:t>BESS</a:t>
            </a:r>
            <a:r>
              <a:rPr lang="zh-CN" altLang="en-US"/>
              <a:t>项目释放了12</a:t>
            </a:r>
            <a:r>
              <a:rPr lang="en-US" altLang="zh-CN"/>
              <a:t>GWh</a:t>
            </a:r>
            <a:r>
              <a:rPr lang="zh-CN" altLang="en-US"/>
              <a:t>需求，多家中资入围。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数据显示，今日</a:t>
            </a:r>
            <a:r>
              <a:rPr lang="en-US" altLang="zh-CN"/>
              <a:t>MMLC</a:t>
            </a:r>
            <a:r>
              <a:rPr lang="zh-CN" altLang="en-US"/>
              <a:t>电池级碳酸锂价格，较昨日上涨250元/吨，中间价报144550元/吨。</a:t>
            </a:r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r>
              <a:rPr lang="zh-CN" altLang="en-US"/>
              <a:t>下游需求好于预期，带动上游碳酸锂价格触底反弹，全行业进入磨底震荡阶段，甚至有可能超预期困境反转。</a:t>
            </a:r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12405" y="1066800"/>
            <a:ext cx="3787775" cy="512318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3238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科技聚焦指数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530350" y="5666740"/>
            <a:ext cx="10069830" cy="7797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4675" y="1144905"/>
            <a:ext cx="5382895" cy="476186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5850" y="1964055"/>
            <a:ext cx="5715000" cy="28575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414010" y="1110615"/>
            <a:ext cx="13639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>
                <a:solidFill>
                  <a:srgbClr val="EFDDFF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03</a:t>
            </a:r>
            <a:endParaRPr lang="en-US" altLang="zh-CN" sz="7200">
              <a:solidFill>
                <a:srgbClr val="EFDDFF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506855" y="2926715"/>
            <a:ext cx="951230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6600" dirty="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操作策略</a:t>
            </a:r>
            <a:endParaRPr lang="zh-CN" sz="6600" dirty="0">
              <a:gradFill>
                <a:gsLst>
                  <a:gs pos="0">
                    <a:srgbClr val="FFEFCE"/>
                  </a:gs>
                  <a:gs pos="100000">
                    <a:srgbClr val="FFD9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3238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选股策略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36245" y="6042025"/>
            <a:ext cx="11042015" cy="4044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sz="16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510655" y="1272540"/>
            <a:ext cx="4912360" cy="40633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2622550" y="5838825"/>
            <a:ext cx="8761095" cy="6076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35025" y="1388745"/>
            <a:ext cx="9645650" cy="28467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/>
          </a:p>
        </p:txBody>
      </p:sp>
      <p:sp>
        <p:nvSpPr>
          <p:cNvPr id="2" name="文本框 1"/>
          <p:cNvSpPr txBox="1"/>
          <p:nvPr/>
        </p:nvSpPr>
        <p:spPr>
          <a:xfrm>
            <a:off x="962025" y="1515745"/>
            <a:ext cx="9645650" cy="28467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/>
          </a:p>
        </p:txBody>
      </p:sp>
      <p:sp>
        <p:nvSpPr>
          <p:cNvPr id="9" name="文本框 8"/>
          <p:cNvSpPr txBox="1"/>
          <p:nvPr/>
        </p:nvSpPr>
        <p:spPr>
          <a:xfrm>
            <a:off x="1089025" y="1642745"/>
            <a:ext cx="9645650" cy="28467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5025" y="1046480"/>
            <a:ext cx="5299710" cy="4995545"/>
          </a:xfrm>
          <a:prstGeom prst="rect">
            <a:avLst/>
          </a:prstGeom>
        </p:spPr>
      </p:pic>
      <p:pic>
        <p:nvPicPr>
          <p:cNvPr id="12" name="图片 11"/>
          <p:cNvPicPr/>
          <p:nvPr/>
        </p:nvPicPr>
        <p:blipFill>
          <a:blip r:embed="rId2"/>
          <a:stretch>
            <a:fillRect/>
          </a:stretch>
        </p:blipFill>
        <p:spPr>
          <a:xfrm>
            <a:off x="6510655" y="1388745"/>
            <a:ext cx="4534535" cy="387667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3238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大金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36245" y="6042025"/>
            <a:ext cx="11042015" cy="4044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sz="16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510655" y="1272540"/>
            <a:ext cx="4912360" cy="40633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12521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3238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短线强势股买卖点细节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36245" y="6042025"/>
            <a:ext cx="11042015" cy="4044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sz="16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510655" y="1272540"/>
            <a:ext cx="4912360" cy="40633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3440" y="1003300"/>
            <a:ext cx="10842625" cy="522859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176645" y="1549400"/>
            <a:ext cx="5437505" cy="2897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90000"/>
              </a:lnSpc>
            </a:pPr>
            <a:r>
              <a:rPr lang="zh-CN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+mn-ea"/>
              </a:rPr>
              <a:t>行情要点</a:t>
            </a:r>
            <a:endParaRPr lang="en-US" altLang="zh-CN" sz="3200" dirty="0">
              <a:solidFill>
                <a:schemeClr val="tx1">
                  <a:lumMod val="75000"/>
                  <a:lumOff val="25000"/>
                </a:schemeClr>
              </a:solidFill>
              <a:latin typeface="思源黑体 CN Medium" panose="020B0600000000000000" charset="-122"/>
              <a:ea typeface="思源黑体 CN Medium" panose="020B0600000000000000" charset="-122"/>
              <a:cs typeface="+mn-ea"/>
            </a:endParaRPr>
          </a:p>
          <a:p>
            <a:pPr>
              <a:lnSpc>
                <a:spcPct val="190000"/>
              </a:lnSpc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+mn-ea"/>
              </a:rPr>
              <a:t>主线热点</a:t>
            </a:r>
            <a:endParaRPr lang="zh-CN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思源黑体 CN Medium" panose="020B0600000000000000" charset="-122"/>
              <a:ea typeface="思源黑体 CN Medium" panose="020B0600000000000000" charset="-122"/>
              <a:cs typeface="+mn-ea"/>
            </a:endParaRPr>
          </a:p>
          <a:p>
            <a:pPr>
              <a:lnSpc>
                <a:spcPct val="190000"/>
              </a:lnSpc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+mn-ea"/>
              </a:rPr>
              <a:t>选股策略</a:t>
            </a:r>
            <a:endParaRPr lang="zh-CN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思源黑体 CN Medium" panose="020B0600000000000000" charset="-122"/>
              <a:ea typeface="思源黑体 CN Medium" panose="020B0600000000000000" charset="-122"/>
              <a:cs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137785" y="1588453"/>
            <a:ext cx="955040" cy="4590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70000"/>
              </a:lnSpc>
            </a:pPr>
            <a:r>
              <a:rPr lang="zh-CN" altLang="en-US" sz="35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01</a:t>
            </a:r>
            <a:r>
              <a:rPr lang="en-US" altLang="zh-CN" sz="32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/</a:t>
            </a:r>
            <a:endParaRPr lang="zh-CN" altLang="en-US" sz="35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r>
              <a:rPr lang="zh-CN" altLang="en-US" sz="35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02</a:t>
            </a:r>
            <a:r>
              <a:rPr lang="en-US" altLang="zh-CN" sz="32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/</a:t>
            </a:r>
            <a:endParaRPr lang="zh-CN" altLang="en-US" sz="35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r>
              <a:rPr lang="zh-CN" altLang="en-US" sz="35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03</a:t>
            </a:r>
            <a:r>
              <a:rPr lang="en-US" altLang="zh-CN" sz="32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/</a:t>
            </a:r>
            <a:endParaRPr lang="zh-CN" altLang="en-US" sz="32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endParaRPr lang="zh-CN" altLang="en-US" sz="35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endParaRPr lang="en-US" altLang="zh-CN" sz="32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414010" y="1110615"/>
            <a:ext cx="13639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>
                <a:solidFill>
                  <a:srgbClr val="EFDDFF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01</a:t>
            </a:r>
            <a:endParaRPr lang="en-US" altLang="zh-CN" sz="7200">
              <a:solidFill>
                <a:srgbClr val="EFDDFF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983105" y="3011170"/>
            <a:ext cx="847344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660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行情要点</a:t>
            </a:r>
            <a:endParaRPr lang="zh-CN" sz="6600">
              <a:gradFill>
                <a:gsLst>
                  <a:gs pos="0">
                    <a:srgbClr val="FFEFCE"/>
                  </a:gs>
                  <a:gs pos="100000">
                    <a:srgbClr val="FFD9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3238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二次筑底</a:t>
            </a:r>
            <a:r>
              <a:rPr lang="en-US" altLang="zh-CN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   </a:t>
            </a:r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周线金叉可期</a:t>
            </a:r>
            <a:r>
              <a:rPr lang="en-US" altLang="zh-CN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91515" y="5531485"/>
            <a:ext cx="10972165" cy="9055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平均股价</a:t>
            </a:r>
            <a:r>
              <a:rPr lang="en-US" altLang="zh-CN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S</a:t>
            </a: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点</a:t>
            </a:r>
            <a:r>
              <a:rPr lang="en-US" altLang="zh-CN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+</a:t>
            </a: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资金绿</a:t>
            </a:r>
            <a:r>
              <a:rPr lang="en-US" altLang="zh-CN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+</a:t>
            </a: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弱势金叉末端，呈现缩量震荡反弹走势，仓位适合控制在</a:t>
            </a:r>
            <a:r>
              <a:rPr lang="en-US" altLang="zh-CN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</a:t>
            </a: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成以内，普涨后将会聚焦主题机会。</a:t>
            </a:r>
            <a:r>
              <a:rPr lang="en-US" altLang="zh-CN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7.17</a:t>
            </a: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牛穿熊后，指数一周内出现修复反弹，可见目前市场阶段性筑底确认且站稳</a:t>
            </a:r>
            <a:r>
              <a:rPr lang="en-US" altLang="zh-CN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60</a:t>
            </a: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周线</a:t>
            </a:r>
            <a:endParaRPr lang="zh-CN" altLang="en-US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平均股价周线捕捞季节处于死叉末端，调整则是新一轮布局好时机，周线金叉确认，</a:t>
            </a:r>
            <a:r>
              <a:rPr lang="en-US" altLang="zh-CN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8</a:t>
            </a: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月行情可期</a:t>
            </a:r>
            <a:endParaRPr lang="zh-CN" altLang="en-US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8485" y="874395"/>
            <a:ext cx="5838825" cy="465645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3425" y="1089660"/>
            <a:ext cx="3488055" cy="391541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32385"/>
            <a:ext cx="12192000" cy="7213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zh-CN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A100</a:t>
            </a:r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和微盘指数先行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90585" y="1144905"/>
            <a:ext cx="2893060" cy="8013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70205" y="5627370"/>
            <a:ext cx="11506835" cy="9042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0205" y="1040765"/>
            <a:ext cx="5874385" cy="32004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3110" y="1040765"/>
            <a:ext cx="4441825" cy="422021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737235" y="4615180"/>
            <a:ext cx="572706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A100 </a:t>
            </a:r>
            <a:r>
              <a:rPr lang="zh-CN" altLang="en-US"/>
              <a:t>指数上升回踩中，周线金叉第二周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微盘指数今日领涨且周线金叉信号且流动资金底背离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3238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普涨修复</a:t>
            </a:r>
            <a:r>
              <a:rPr lang="en-US" altLang="zh-CN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  </a:t>
            </a:r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资金试错</a:t>
            </a:r>
            <a:r>
              <a:rPr lang="en-US" altLang="zh-CN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-967105" y="6020435"/>
            <a:ext cx="10793095" cy="4260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16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291705" y="999490"/>
            <a:ext cx="4564380" cy="54470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zh-CN" altLang="en-US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1）半导体芯片：三星电子、</a:t>
            </a:r>
            <a:r>
              <a:rPr lang="en-US" altLang="zh-CN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SK</a:t>
            </a:r>
            <a:r>
              <a:rPr lang="zh-CN" altLang="en-US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集团与博通、英伟达等企业签下9500亿美元半导体大单。</a:t>
            </a:r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/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/>
            <a:r>
              <a:rPr lang="zh-CN" altLang="en-US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2）医药：国家中医药管理局和发改委联合印发《中医药振兴发展“十五五”规划》，明确2030年“人人享有中医药服务”目标，提出十大重点任务和多项量化指标。</a:t>
            </a:r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/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/>
            <a:r>
              <a:rPr lang="zh-CN" altLang="en-US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3）机器人：特斯拉高管发布视频解读财报电话会要点称，</a:t>
            </a:r>
            <a:r>
              <a:rPr lang="en-US" altLang="zh-CN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Optimus</a:t>
            </a:r>
            <a:r>
              <a:rPr lang="zh-CN" altLang="en-US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人形机器人弗里蒙特产线2026年底启动生产。</a:t>
            </a:r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/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/>
            <a:r>
              <a:rPr lang="en-US" altLang="zh-CN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4）PCB：</a:t>
            </a:r>
            <a:r>
              <a:rPr lang="zh-CN" altLang="en-US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据报道，受</a:t>
            </a:r>
            <a:r>
              <a:rPr lang="en-US" altLang="zh-CN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AI</a:t>
            </a:r>
            <a:r>
              <a:rPr lang="zh-CN" altLang="en-US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算力需求爆发带动，高端印制电路板</a:t>
            </a:r>
            <a:r>
              <a:rPr lang="en-US" altLang="zh-CN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PCB</a:t>
            </a:r>
            <a:r>
              <a:rPr lang="zh-CN" altLang="en-US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供不应求，高速</a:t>
            </a:r>
            <a:r>
              <a:rPr lang="en-US" altLang="zh-CN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PCB</a:t>
            </a:r>
            <a:r>
              <a:rPr lang="zh-CN" altLang="en-US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涨价已经远远超过三到四倍。</a:t>
            </a:r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/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/>
            <a:r>
              <a:rPr lang="zh-CN" altLang="en-US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5）脑机接口：中国残联负责人介绍脑机接口等“十五五”科技助残情况，“十五五”期间将强化场景牵引、加速技术验证推广。</a:t>
            </a:r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6840" y="1144905"/>
            <a:ext cx="6596380" cy="479044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414010" y="1110615"/>
            <a:ext cx="13639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>
                <a:solidFill>
                  <a:srgbClr val="EFDDFF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02</a:t>
            </a:r>
            <a:endParaRPr lang="en-US" altLang="zh-CN" sz="7200">
              <a:solidFill>
                <a:srgbClr val="EFDDFF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635125" y="2663190"/>
            <a:ext cx="9072245" cy="10033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sz="6600" dirty="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主题热点</a:t>
            </a:r>
            <a:endParaRPr lang="zh-CN" sz="6600" dirty="0">
              <a:gradFill>
                <a:gsLst>
                  <a:gs pos="0">
                    <a:srgbClr val="FFEFCE"/>
                  </a:gs>
                  <a:gs pos="100000">
                    <a:srgbClr val="FFD9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3238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主题热点</a:t>
            </a:r>
            <a:r>
              <a:rPr lang="en-US" altLang="zh-CN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 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510665" y="6020435"/>
            <a:ext cx="8315325" cy="4260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16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180455" y="1369695"/>
            <a:ext cx="5713730" cy="52565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408420" y="927100"/>
            <a:ext cx="5784215" cy="45250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400"/>
              <a:t>*</a:t>
            </a:r>
            <a:endParaRPr lang="zh-CN" altLang="en-US" sz="1400"/>
          </a:p>
        </p:txBody>
      </p:sp>
      <p:sp>
        <p:nvSpPr>
          <p:cNvPr id="4" name="文本框 3"/>
          <p:cNvSpPr txBox="1"/>
          <p:nvPr/>
        </p:nvSpPr>
        <p:spPr>
          <a:xfrm>
            <a:off x="670560" y="5513705"/>
            <a:ext cx="10546715" cy="7264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>
                <a:solidFill>
                  <a:srgbClr val="FF0000"/>
                </a:solidFill>
                <a:highlight>
                  <a:srgbClr val="FFFF00"/>
                </a:highlight>
              </a:rPr>
              <a:t>根据涨停棱镜显示，热点较为散乱，资金在试错中</a:t>
            </a:r>
            <a:endParaRPr lang="zh-CN" altLang="en-US">
              <a:solidFill>
                <a:srgbClr val="FF0000"/>
              </a:solidFill>
              <a:highlight>
                <a:srgbClr val="FFFF00"/>
              </a:highlight>
            </a:endParaRPr>
          </a:p>
          <a:p>
            <a:r>
              <a:rPr lang="zh-CN" altLang="en-US">
                <a:solidFill>
                  <a:srgbClr val="FF0000"/>
                </a:solidFill>
                <a:highlight>
                  <a:srgbClr val="FFFF00"/>
                </a:highlight>
              </a:rPr>
              <a:t>而反复上榜</a:t>
            </a:r>
            <a:r>
              <a:rPr lang="en-US" altLang="zh-CN">
                <a:solidFill>
                  <a:srgbClr val="FF0000"/>
                </a:solidFill>
                <a:highlight>
                  <a:srgbClr val="FFFF00"/>
                </a:highlight>
              </a:rPr>
              <a:t>+</a:t>
            </a:r>
            <a:r>
              <a:rPr lang="zh-CN" altLang="en-US">
                <a:solidFill>
                  <a:srgbClr val="FF0000"/>
                </a:solidFill>
                <a:highlight>
                  <a:srgbClr val="FFFF00"/>
                </a:highlight>
              </a:rPr>
              <a:t>资金流入靠前是机器人概念、国产芯片、智能电网，关注资金流入且熊线上移的主题</a:t>
            </a:r>
            <a:endParaRPr lang="zh-CN" altLang="en-US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4540" y="830580"/>
            <a:ext cx="10877550" cy="462216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3238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资金赌方向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65835" y="5666740"/>
            <a:ext cx="9810750" cy="6591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大盘在震荡筑底中，资金先行，流入靠前且强于大盘，说明是资金优选关注方向，智能电网放量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+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涨停板家数多，氟化工率先修复</a:t>
            </a:r>
            <a:endParaRPr lang="zh-CN" altLang="en-US" sz="24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9770" y="1008380"/>
            <a:ext cx="10280015" cy="460692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34.xml><?xml version="1.0" encoding="utf-8"?>
<p:tagLst xmlns:p="http://schemas.openxmlformats.org/presentationml/2006/main">
  <p:tag name="KSO_WM_UNIT_PLACING_PICTURE_USER_VIEWPORT" val="{&quot;height&quot;:2082,&quot;width&quot;:10544}"/>
  <p:tag name="KSO_WM_BEAUTIFY_FLAG" val=""/>
</p:tagLst>
</file>

<file path=ppt/tags/tag3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3.xml><?xml version="1.0" encoding="utf-8"?>
<p:tagLst xmlns:p="http://schemas.openxmlformats.org/presentationml/2006/main">
  <p:tag name="COMMONDATA" val="eyJoZGlkIjoiNjJjNmZlMjNkOTJmNDA2NmIwMGRiZmY5MDY5NzA4NDgifQ=="/>
  <p:tag name="KSO_WPP_MARK_KEY" val="257877f6-fe8c-4c47-ab4c-274c99a6a791"/>
  <p:tag name="commondata" val="eyJoZGlkIjoiY2NjMjc2YTM3OTU3MDczMTg5NGExODc2MDBmZmJkNzMifQ==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2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1159</Words>
  <Application>WPS 演示</Application>
  <PresentationFormat>宽屏</PresentationFormat>
  <Paragraphs>107</Paragraphs>
  <Slides>18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38" baseType="lpstr">
      <vt:lpstr>Arial</vt:lpstr>
      <vt:lpstr>宋体</vt:lpstr>
      <vt:lpstr>Wingdings</vt:lpstr>
      <vt:lpstr>微软雅黑</vt:lpstr>
      <vt:lpstr>Wingdings</vt:lpstr>
      <vt:lpstr>思源黑体 CN Normal</vt:lpstr>
      <vt:lpstr>黑体</vt:lpstr>
      <vt:lpstr>思源黑体 CN Light</vt:lpstr>
      <vt:lpstr>思源黑体 CN Bold</vt:lpstr>
      <vt:lpstr>思源黑体 CN Medium</vt:lpstr>
      <vt:lpstr>Noto Sans S Chinese Medium</vt:lpstr>
      <vt:lpstr>DIN Black</vt:lpstr>
      <vt:lpstr>楷体</vt:lpstr>
      <vt:lpstr>KSOFDDF4E7ED</vt:lpstr>
      <vt:lpstr>Segoe Print</vt:lpstr>
      <vt:lpstr>KSOF618801C0</vt:lpstr>
      <vt:lpstr>Arial Unicode MS</vt:lpstr>
      <vt:lpstr>Calibri</vt:lpstr>
      <vt:lpstr>KSOF954951BB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俏俏</cp:lastModifiedBy>
  <cp:revision>1033</cp:revision>
  <dcterms:created xsi:type="dcterms:W3CDTF">2019-06-19T02:08:00Z</dcterms:created>
  <dcterms:modified xsi:type="dcterms:W3CDTF">2026-07-27T11:24:17Z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98B0645011BC43B0BFB9BFC8374894E3</vt:lpwstr>
  </property>
</Properties>
</file>