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8" r:id="rId6"/>
    <p:sldId id="327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78.xml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7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8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9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2.png"/><Relationship Id="rId7" Type="http://schemas.openxmlformats.org/officeDocument/2006/relationships/tags" Target="../tags/tag96.xml"/><Relationship Id="rId6" Type="http://schemas.openxmlformats.org/officeDocument/2006/relationships/image" Target="../media/image21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20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3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黑色星期四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52006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短线上攻，中线上攻；</a:t>
            </a:r>
            <a:r>
              <a:rPr lang="zh-CN" altLang="en-US" sz="2200" b="1">
                <a:solidFill>
                  <a:schemeClr val="tx1"/>
                </a:solidFill>
              </a:rPr>
              <a:t>流动资金。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主线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持续性。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个股：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资金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流动资金翻红；红肥绿瘦。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趋势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智能辅助之上。</a:t>
            </a:r>
            <a:endParaRPr lang="zh-CN" altLang="en-US" sz="2200" b="1">
              <a:solidFill>
                <a:schemeClr val="tx1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红色区域</a:t>
            </a:r>
            <a:r>
              <a:rPr lang="en-US" altLang="zh-CN" sz="1200" b="1">
                <a:solidFill>
                  <a:srgbClr val="FF0000"/>
                </a:solidFill>
              </a:rPr>
              <a:t>=</a:t>
            </a:r>
            <a:r>
              <a:rPr lang="zh-CN" altLang="en-US" sz="1200" b="1">
                <a:solidFill>
                  <a:srgbClr val="FF0000"/>
                </a:solidFill>
              </a:rPr>
              <a:t>短线强势</a:t>
            </a:r>
            <a:r>
              <a:rPr lang="zh-CN" altLang="en-US" sz="1200"/>
              <a:t>阶段：机会大于风险，可以操作；</a:t>
            </a:r>
            <a:endParaRPr lang="zh-CN" altLang="en-US" sz="1200"/>
          </a:p>
          <a:p>
            <a:r>
              <a:rPr lang="zh-CN" altLang="en-US" sz="1200">
                <a:solidFill>
                  <a:srgbClr val="00B050"/>
                </a:solidFill>
              </a:rPr>
              <a:t>绿色区域</a:t>
            </a:r>
            <a:r>
              <a:rPr lang="en-US" altLang="zh-CN" sz="1200">
                <a:solidFill>
                  <a:srgbClr val="00B050"/>
                </a:solidFill>
              </a:rPr>
              <a:t>=</a:t>
            </a:r>
            <a:r>
              <a:rPr lang="zh-CN" altLang="en-US" sz="1200">
                <a:solidFill>
                  <a:srgbClr val="00B050"/>
                </a:solidFill>
              </a:rPr>
              <a:t>短线弱势</a:t>
            </a:r>
            <a:r>
              <a:rPr lang="zh-CN" altLang="en-US" sz="1200"/>
              <a:t>阶段：风险大于机会，尽量观望。</a:t>
            </a:r>
            <a:endParaRPr lang="zh-CN" altLang="en-US" sz="1200"/>
          </a:p>
          <a:p>
            <a:r>
              <a:rPr lang="zh-CN" altLang="en-US" sz="1200" b="1"/>
              <a:t>短线</a:t>
            </a:r>
            <a:r>
              <a:rPr lang="zh-CN" altLang="en-US" sz="1200" b="1">
                <a:solidFill>
                  <a:srgbClr val="FF0000"/>
                </a:solidFill>
              </a:rPr>
              <a:t>启动点</a:t>
            </a:r>
            <a:r>
              <a:rPr lang="en-US" altLang="en-US" sz="1200" b="1"/>
              <a:t>→</a:t>
            </a:r>
            <a:r>
              <a:rPr lang="zh-CN" altLang="en-US" sz="1200" b="1"/>
              <a:t>波段先锋出「</a:t>
            </a:r>
            <a:r>
              <a:rPr lang="zh-CN" altLang="en-US" sz="1200" b="1">
                <a:solidFill>
                  <a:srgbClr val="FF0000"/>
                </a:solidFill>
              </a:rPr>
              <a:t>进</a:t>
            </a:r>
            <a:r>
              <a:rPr lang="zh-CN" altLang="en-US" sz="1200" b="1"/>
              <a:t>」信号；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00B050"/>
                </a:solidFill>
              </a:rPr>
              <a:t>兑现点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>
                <a:solidFill>
                  <a:srgbClr val="00B050"/>
                </a:solidFill>
              </a:rPr>
              <a:t>出</a:t>
            </a:r>
            <a:r>
              <a:rPr lang="zh-CN" altLang="en-US" sz="1200"/>
              <a:t>」信号。</a:t>
            </a:r>
            <a:endParaRPr lang="zh-CN" altLang="en-US" sz="1200"/>
          </a:p>
          <a:p>
            <a:r>
              <a:rPr lang="zh-CN" altLang="en-US" sz="1200" b="1"/>
              <a:t>短线操作频率越高，越要遵循交易模式，波段先锋高胜率信号：</a:t>
            </a:r>
            <a:r>
              <a:rPr lang="zh-CN" altLang="en-US" sz="1200" b="1">
                <a:solidFill>
                  <a:srgbClr val="FF0000"/>
                </a:solidFill>
              </a:rPr>
              <a:t>红阶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进！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5509895"/>
            <a:ext cx="116071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季度版：218元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年度版</a:t>
            </a:r>
            <a:r>
              <a:rPr lang="en-US" altLang="zh-CN" sz="1600" b="1">
                <a:solidFill>
                  <a:srgbClr val="FF0000"/>
                </a:solidFill>
              </a:rPr>
              <a:t>:</a:t>
            </a:r>
            <a:r>
              <a:rPr lang="zh-CN" altLang="en-US" sz="1600" b="1">
                <a:solidFill>
                  <a:srgbClr val="FF0000"/>
                </a:solidFill>
              </a:rPr>
              <a:t>872元</a:t>
            </a:r>
            <a:r>
              <a:rPr lang="en-US" altLang="zh-CN" sz="1600" b="1">
                <a:solidFill>
                  <a:srgbClr val="FF0000"/>
                </a:solidFill>
              </a:rPr>
              <a:t>+</a:t>
            </a:r>
            <a:r>
              <a:rPr lang="zh-CN" altLang="en-US" sz="1600" b="1">
                <a:solidFill>
                  <a:srgbClr val="FF0000"/>
                </a:solidFill>
              </a:rPr>
              <a:t>送</a:t>
            </a:r>
            <a:r>
              <a:rPr lang="en-US" altLang="zh-CN" sz="1600" b="1">
                <a:solidFill>
                  <a:srgbClr val="FF0000"/>
                </a:solidFill>
              </a:rPr>
              <a:t>2</a:t>
            </a:r>
            <a:r>
              <a:rPr lang="zh-CN" altLang="en-US" sz="1600" b="1">
                <a:solidFill>
                  <a:srgbClr val="FF0000"/>
                </a:solidFill>
              </a:rPr>
              <a:t>个月！！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0730" y="4375785"/>
            <a:ext cx="3790950" cy="226187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5969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87590" y="2230120"/>
            <a:ext cx="5152390" cy="1999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S</a:t>
            </a:r>
            <a:r>
              <a:rPr lang="zh-CN" altLang="en-US"/>
              <a:t>点信号：市场正处于新旧动能切换的过渡期，旧的</a:t>
            </a:r>
            <a:r>
              <a:rPr lang="en-US" altLang="zh-CN"/>
              <a:t>AI</a:t>
            </a:r>
            <a:r>
              <a:rPr lang="zh-CN" altLang="en-US"/>
              <a:t>信心逻辑正在钝化，新的超级逻辑尚未成型。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创业板趋势被打破，短期拉升偏向反抽。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低开修复→尾盘二次杀跌→情绪冰点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09600"/>
            <a:ext cx="7162800" cy="2819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518535"/>
            <a:ext cx="7153275" cy="29254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285" y="795655"/>
            <a:ext cx="3729355" cy="5394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4719320" y="1898015"/>
            <a:ext cx="693039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短期博弈极度恐慌、情绪冰点的修复，观察次日修复力度强弱：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若走出强修复，说明</a:t>
            </a:r>
            <a:r>
              <a:rPr lang="en-US" altLang="zh-CN"/>
              <a:t>AI</a:t>
            </a:r>
            <a:r>
              <a:rPr lang="zh-CN" altLang="en-US"/>
              <a:t>科技板块资金承接力度充足，赛道热度与人气并未彻底消散，后续整体将维持高位震荡走势。</a:t>
            </a:r>
            <a:endParaRPr lang="zh-CN" altLang="en-US"/>
          </a:p>
          <a:p>
            <a:r>
              <a:rPr lang="zh-CN" altLang="en-US"/>
              <a:t>若走出弱修复，则意味着连续两日调整、叠加单日极致恐慌杀跌后，市场抄底资金意愿薄弱、修复动能不足，后续</a:t>
            </a:r>
            <a:r>
              <a:rPr lang="en-US" altLang="zh-CN"/>
              <a:t>AI</a:t>
            </a:r>
            <a:r>
              <a:rPr lang="zh-CN" altLang="en-US"/>
              <a:t>科技板块仍存在进一步下探的风险。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中期趋势维度：多数中线趋势标的走势出现破位，</a:t>
            </a:r>
            <a:r>
              <a:rPr lang="en-US" altLang="zh-CN"/>
              <a:t>AI</a:t>
            </a:r>
            <a:r>
              <a:rPr lang="zh-CN" altLang="en-US"/>
              <a:t>科技板块此前的强势主升趋势大概率终结，后续将整体转入高位震荡格局。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319905" cy="5844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195" y="4213225"/>
            <a:ext cx="3790950" cy="2261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WPS 演示</Application>
  <PresentationFormat>宽屏</PresentationFormat>
  <Paragraphs>151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KSOFD723FC5D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312</cp:revision>
  <dcterms:created xsi:type="dcterms:W3CDTF">2019-06-19T02:08:00Z</dcterms:created>
  <dcterms:modified xsi:type="dcterms:W3CDTF">2026-07-02T12:33:08Z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82B5F59C10FC4C93B6AB4AF27A697777_13</vt:lpwstr>
  </property>
</Properties>
</file>