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0" r:id="rId3"/>
    <p:sldId id="321" r:id="rId4"/>
    <p:sldId id="322" r:id="rId5"/>
    <p:sldId id="334" r:id="rId6"/>
    <p:sldId id="337" r:id="rId7"/>
    <p:sldId id="338" r:id="rId8"/>
    <p:sldId id="332" r:id="rId9"/>
    <p:sldId id="329" r:id="rId10"/>
    <p:sldId id="313" r:id="rId11"/>
    <p:sldId id="314" r:id="rId12"/>
    <p:sldId id="315" r:id="rId13"/>
    <p:sldId id="317" r:id="rId14"/>
    <p:sldId id="264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18.xml"/><Relationship Id="rId2" Type="http://schemas.openxmlformats.org/officeDocument/2006/relationships/image" Target="../media/image22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image" Target="../media/image25.png"/><Relationship Id="rId7" Type="http://schemas.openxmlformats.org/officeDocument/2006/relationships/tags" Target="../tags/tag123.xml"/><Relationship Id="rId6" Type="http://schemas.openxmlformats.org/officeDocument/2006/relationships/image" Target="../media/image24.png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image" Target="../media/image23.png"/><Relationship Id="rId2" Type="http://schemas.openxmlformats.org/officeDocument/2006/relationships/tags" Target="../tags/tag120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28.xml"/><Relationship Id="rId13" Type="http://schemas.openxmlformats.org/officeDocument/2006/relationships/tags" Target="../tags/tag127.xml"/><Relationship Id="rId12" Type="http://schemas.openxmlformats.org/officeDocument/2006/relationships/tags" Target="../tags/tag126.xml"/><Relationship Id="rId11" Type="http://schemas.openxmlformats.org/officeDocument/2006/relationships/tags" Target="../tags/tag125.xml"/><Relationship Id="rId10" Type="http://schemas.openxmlformats.org/officeDocument/2006/relationships/image" Target="../media/image26.png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0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tags" Target="../tags/tag1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78.xml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87.xml"/><Relationship Id="rId12" Type="http://schemas.openxmlformats.org/officeDocument/2006/relationships/image" Target="../media/image17.png"/><Relationship Id="rId11" Type="http://schemas.openxmlformats.org/officeDocument/2006/relationships/image" Target="../media/image16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96.xml"/><Relationship Id="rId11" Type="http://schemas.openxmlformats.org/officeDocument/2006/relationships/image" Target="../media/image18.png"/><Relationship Id="rId10" Type="http://schemas.openxmlformats.org/officeDocument/2006/relationships/image" Target="../media/image10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05.xml"/><Relationship Id="rId11" Type="http://schemas.openxmlformats.org/officeDocument/2006/relationships/image" Target="../media/image19.png"/><Relationship Id="rId10" Type="http://schemas.openxmlformats.org/officeDocument/2006/relationships/image" Target="../media/image10.png"/><Relationship Id="rId1" Type="http://schemas.openxmlformats.org/officeDocument/2006/relationships/tags" Target="../tags/tag9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14.xml"/><Relationship Id="rId11" Type="http://schemas.openxmlformats.org/officeDocument/2006/relationships/image" Target="../media/image20.png"/><Relationship Id="rId10" Type="http://schemas.openxmlformats.org/officeDocument/2006/relationships/image" Target="../media/image10.png"/><Relationship Id="rId1" Type="http://schemas.openxmlformats.org/officeDocument/2006/relationships/tags" Target="../tags/tag10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16.xml"/><Relationship Id="rId2" Type="http://schemas.openxmlformats.org/officeDocument/2006/relationships/image" Target="../media/image21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蓄势反弹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319905" cy="5844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195" y="4213225"/>
            <a:ext cx="3790950" cy="2261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短线上攻，中线上攻；</a:t>
            </a:r>
            <a:r>
              <a:rPr lang="zh-CN" altLang="en-US" sz="2200" b="1">
                <a:solidFill>
                  <a:srgbClr val="00B050"/>
                </a:solidFill>
              </a:rPr>
              <a:t>流动资金</a:t>
            </a:r>
            <a:r>
              <a:rPr lang="zh-CN" altLang="en-US" sz="2200" b="1">
                <a:solidFill>
                  <a:schemeClr val="tx1"/>
                </a:solidFill>
              </a:rPr>
              <a:t>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主线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rgbClr val="00B050"/>
                </a:solidFill>
              </a:rPr>
              <a:t>持续性</a:t>
            </a:r>
            <a:r>
              <a:rPr lang="zh-CN" altLang="en-US" sz="2200" b="1">
                <a:solidFill>
                  <a:schemeClr val="tx1"/>
                </a:solidFill>
              </a:rPr>
              <a:t>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4770" y="749935"/>
            <a:ext cx="6339840" cy="36315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5070" y="730250"/>
            <a:ext cx="5996305" cy="3651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文本框 15"/>
          <p:cNvSpPr txBox="1"/>
          <p:nvPr/>
        </p:nvSpPr>
        <p:spPr>
          <a:xfrm>
            <a:off x="153035" y="4667250"/>
            <a:ext cx="84728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平均股价短线超跌数值拉升，蓝线向上数值超</a:t>
            </a:r>
            <a:r>
              <a:rPr lang="en-US" altLang="zh-CN"/>
              <a:t>10</a:t>
            </a:r>
            <a:endParaRPr lang="en-US" altLang="zh-CN"/>
          </a:p>
          <a:p>
            <a:endParaRPr lang="en-US" altLang="zh-CN"/>
          </a:p>
          <a:p>
            <a:r>
              <a:rPr lang="zh-CN" altLang="en-US"/>
              <a:t>创业板抵达平台，缺口补完，抄底资金进场，流动资金触发翻红。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再平衡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98795" y="4296410"/>
            <a:ext cx="6593205" cy="15684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正向循环：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新板块打出赚钱效应 → 大势止跌反弹 → 科技止跌反弹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恶性循环：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无赚钱效应 → 科技反弹后再度大跌 → 拖累指数下行 → 恐慌蔓延，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</a:rPr>
              <a:t>形成多杀多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91440" y="3787140"/>
            <a:ext cx="5549265" cy="27597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91440" y="520065"/>
            <a:ext cx="6840220" cy="32664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6824980" y="1106805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红利/银行调整（下降趋势），科技就有持续性预期。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七月初银行见底反弹，科技见底回落。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核心回撤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397750" y="1461135"/>
            <a:ext cx="5133340" cy="25336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zh-CN"/>
          </a:p>
          <a:p>
            <a:r>
              <a:rPr lang="zh-CN" altLang="en-US"/>
              <a:t>中际旭创从1400元跌至800元附近，回撤约40%。对比过往赛道行情：</a:t>
            </a:r>
            <a:endParaRPr lang="zh-CN" altLang="en-US"/>
          </a:p>
          <a:p>
            <a:r>
              <a:rPr lang="zh-CN" altLang="en-US"/>
              <a:t>2021年白马股崩盘，贵州茅台最大回撤约42%；</a:t>
            </a:r>
            <a:endParaRPr lang="zh-CN" altLang="en-US"/>
          </a:p>
          <a:p>
            <a:r>
              <a:rPr lang="zh-CN" altLang="en-US"/>
              <a:t>2022年新能源崩盘，宁德时代最大回撤约66%（两轮下跌）。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99060" y="560705"/>
            <a:ext cx="7496810" cy="39649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601345" y="5139055"/>
            <a:ext cx="108007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虽然本轮科技行情规模远超以往，但40%的回撤已接近历史高潮转衰退的杀跌幅度。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市场可能已进入情绪杀跌的极致阶段。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科技超跌弹性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4775" y="1363345"/>
            <a:ext cx="7684135" cy="39344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7604760" y="2521585"/>
            <a:ext cx="4559935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科技核心股的节奏低吸：鉴于科技板块将放缓调整，核心科技权重股虽不至于连续大跌，但至少应维持震荡格局。可在此类标的上进行超跌反弹式的节奏低吸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双创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ETF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波段先锋福利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8115" y="455295"/>
            <a:ext cx="12498705" cy="622046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1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2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1405</Words>
  <Application>WPS 演示</Application>
  <PresentationFormat>宽屏</PresentationFormat>
  <Paragraphs>204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4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KSOF28C8607A</vt:lpstr>
      <vt:lpstr>ksdb</vt:lpstr>
      <vt:lpstr>Arial Unicode MS</vt:lpstr>
      <vt:lpstr>Calibri</vt:lpstr>
      <vt:lpstr>KSOFBD28ECAF</vt:lpstr>
      <vt:lpstr>KSOFDDF4E7ED</vt:lpstr>
      <vt:lpstr>KSOFD723FC5D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318</cp:revision>
  <dcterms:created xsi:type="dcterms:W3CDTF">2019-06-19T02:08:00Z</dcterms:created>
  <dcterms:modified xsi:type="dcterms:W3CDTF">2026-07-30T12:52:23Z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6914CFF486C141FFADA24DCA626493C0_13</vt:lpwstr>
  </property>
</Properties>
</file>