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938" r:id="rId3"/>
    <p:sldId id="602" r:id="rId4"/>
    <p:sldId id="603" r:id="rId5"/>
    <p:sldId id="1205" r:id="rId6"/>
    <p:sldId id="1273" r:id="rId8"/>
    <p:sldId id="894" r:id="rId9"/>
    <p:sldId id="607" r:id="rId10"/>
    <p:sldId id="1275" r:id="rId11"/>
    <p:sldId id="1288" r:id="rId12"/>
    <p:sldId id="1287" r:id="rId13"/>
    <p:sldId id="1276" r:id="rId14"/>
    <p:sldId id="1278" r:id="rId15"/>
    <p:sldId id="614" r:id="rId16"/>
    <p:sldId id="1283" r:id="rId17"/>
    <p:sldId id="1285" r:id="rId18"/>
    <p:sldId id="1284" r:id="rId19"/>
    <p:sldId id="1281" r:id="rId20"/>
    <p:sldId id="1282" r:id="rId21"/>
    <p:sldId id="1029"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pos="3812" userDrawn="1">
          <p15:clr>
            <a:srgbClr val="A4A3A4"/>
          </p15:clr>
        </p15:guide>
        <p15:guide id="3" pos="49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 id="2" name="Administrator" initials="A" lastIdx="2" clrIdx="1"/>
  <p:cmAuthor id="255442523" name="婵&amp;HO" initials="婵"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75"/>
    <a:srgbClr val="B34500"/>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292"/>
        <p:guide pos="3812"/>
        <p:guide pos="49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54.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png"/><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image" Target="../media/image5.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35" y="800100"/>
            <a:ext cx="12192635" cy="605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622300" y="6431915"/>
            <a:ext cx="10888345" cy="442595"/>
          </a:xfrm>
          <a:prstGeom prst="rect">
            <a:avLst/>
          </a:prstGeom>
          <a:noFill/>
        </p:spPr>
        <p:txBody>
          <a:bodyPr wrap="square" rtlCol="0">
            <a:noAutofit/>
          </a:bodyPr>
          <a:lstStyle/>
          <a:p>
            <a:pPr algn="ctr"/>
            <a:r>
              <a:rPr 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何灶婵</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，投顾执业</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编号:A1120622050001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，基金从业</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A20211117003798</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风险提示:观点基于软件数据和理论模型分析，仅供参考，不构成</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投资</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建议，股市有风险，投资需谨慎。</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基金的过往业绩并不预示其未来表现，基金管理人管理的其他基金的业绩并不构成基金业绩表现的保证。</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5.xml"/><Relationship Id="rId3" Type="http://schemas.openxmlformats.org/officeDocument/2006/relationships/image" Target="../media/image10.png"/><Relationship Id="rId2" Type="http://schemas.openxmlformats.org/officeDocument/2006/relationships/tags" Target="../tags/tag34.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39.xml"/><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7</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6</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2" name="文本框 1"/>
          <p:cNvSpPr txBox="1"/>
          <p:nvPr/>
        </p:nvSpPr>
        <p:spPr>
          <a:xfrm>
            <a:off x="317500" y="1876425"/>
            <a:ext cx="8763635" cy="1329690"/>
          </a:xfrm>
          <a:prstGeom prst="rect">
            <a:avLst/>
          </a:prstGeom>
          <a:noFill/>
        </p:spPr>
        <p:txBody>
          <a:bodyPr wrap="square" rtlCol="0">
            <a:noAutofit/>
          </a:bodyPr>
          <a:lstStyle/>
          <a:p>
            <a:pPr algn="l">
              <a:lnSpc>
                <a:spcPct val="100000"/>
              </a:lnSpc>
            </a:pPr>
            <a:r>
              <a:rPr lang="zh-CN" altLang="en-US" sz="48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中报窗口期</a:t>
            </a:r>
            <a:r>
              <a:rPr lang="en-US" altLang="zh-CN" sz="48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 </a:t>
            </a:r>
            <a:r>
              <a:rPr lang="zh-CN" altLang="en-US" sz="48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成长业绩为王</a:t>
            </a:r>
            <a:endParaRPr lang="zh-CN" altLang="en-US" sz="48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7" name="文本框 6"/>
          <p:cNvSpPr txBox="1"/>
          <p:nvPr/>
        </p:nvSpPr>
        <p:spPr>
          <a:xfrm>
            <a:off x="1254760" y="4012565"/>
            <a:ext cx="1343660" cy="491490"/>
          </a:xfrm>
          <a:prstGeom prst="rect">
            <a:avLst/>
          </a:prstGeom>
          <a:noFill/>
        </p:spPr>
        <p:txBody>
          <a:bodyPr wrap="square" rtlCol="0">
            <a:spAutoFit/>
          </a:bodyPr>
          <a:lstStyle/>
          <a:p>
            <a:r>
              <a:rPr lang="zh-CN" altLang="en-US" sz="2600">
                <a:solidFill>
                  <a:srgbClr val="C1662D"/>
                </a:solidFill>
                <a:latin typeface="思源黑体 CN Medium" panose="020B0600000000000000" charset="-122"/>
                <a:ea typeface="思源黑体 CN Medium" panose="020B0600000000000000" charset="-122"/>
                <a:sym typeface="+mn-ea"/>
              </a:rPr>
              <a:t>何灶婵</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lstStyle/>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:A1120622050001</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5" name="图片 14"/>
          <p:cNvPicPr>
            <a:picLocks noChangeAspect="1"/>
          </p:cNvPicPr>
          <p:nvPr/>
        </p:nvPicPr>
        <p:blipFill>
          <a:blip r:embed="rId1"/>
          <a:stretch>
            <a:fillRect/>
          </a:stretch>
        </p:blipFill>
        <p:spPr>
          <a:xfrm>
            <a:off x="977265" y="4033520"/>
            <a:ext cx="314325" cy="619125"/>
          </a:xfrm>
          <a:prstGeom prst="rect">
            <a:avLst/>
          </a:prstGeom>
        </p:spPr>
      </p:pic>
      <p:sp>
        <p:nvSpPr>
          <p:cNvPr id="4" name="文本框 3"/>
          <p:cNvSpPr txBox="1"/>
          <p:nvPr>
            <p:custDataLst>
              <p:tags r:id="rId2"/>
            </p:custDataLst>
          </p:nvPr>
        </p:nvSpPr>
        <p:spPr>
          <a:xfrm>
            <a:off x="1254760" y="4544695"/>
            <a:ext cx="5708015" cy="1228725"/>
          </a:xfrm>
          <a:prstGeom prst="rect">
            <a:avLst/>
          </a:prstGeom>
          <a:noFill/>
        </p:spPr>
        <p:txBody>
          <a:bodyPr wrap="square" rtlCol="0">
            <a:noAutofit/>
          </a:bodyPr>
          <a:lstStyle/>
          <a:p>
            <a:pPr algn="just" fontAlgn="auto">
              <a:lnSpc>
                <a:spcPct val="130000"/>
              </a:lnSpc>
              <a:spcBef>
                <a:spcPts val="0"/>
              </a:spcBef>
              <a:spcAft>
                <a:spcPts val="0"/>
              </a:spcAft>
            </a:pP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资深投顾，金融专业出身，专注研究市场</a:t>
            </a:r>
            <a:r>
              <a:rPr lang="en-US" altLang="zh-CN"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10</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余年。对大盘研判有独特自我见解。独创翻倍超跌战法、龙头回马枪，方法实用易懂，服务专业用心，深受用户朋友的喜欢。</a:t>
            </a:r>
            <a:endPar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1" name="图片 10" descr="132_1725773815120"/>
          <p:cNvPicPr>
            <a:picLocks noChangeAspect="1"/>
          </p:cNvPicPr>
          <p:nvPr/>
        </p:nvPicPr>
        <p:blipFill>
          <a:blip r:embed="rId3"/>
          <a:stretch>
            <a:fillRect/>
          </a:stretch>
        </p:blipFill>
        <p:spPr>
          <a:xfrm>
            <a:off x="7161530" y="727710"/>
            <a:ext cx="3937635"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主线热点</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1510665" y="6020435"/>
            <a:ext cx="8315325" cy="426085"/>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180455" y="1369695"/>
            <a:ext cx="5713730" cy="5256530"/>
          </a:xfrm>
          <a:prstGeom prst="rect">
            <a:avLst/>
          </a:prstGeom>
          <a:noFill/>
        </p:spPr>
        <p:txBody>
          <a:bodyPr wrap="square" rtlCol="0">
            <a:noAutofit/>
          </a:bodyPr>
          <a:p>
            <a:pPr algn="l"/>
            <a:endParaRPr lang="zh-CN" altLang="en-US">
              <a:solidFill>
                <a:schemeClr val="tx1"/>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909955" y="5595620"/>
            <a:ext cx="10750550" cy="850900"/>
          </a:xfrm>
          <a:prstGeom prst="rect">
            <a:avLst/>
          </a:prstGeom>
          <a:noFill/>
        </p:spPr>
        <p:txBody>
          <a:bodyPr wrap="square" rtlCol="0">
            <a:noAutofit/>
          </a:bodyPr>
          <a:p>
            <a:r>
              <a:rPr lang="zh-CN" altLang="en-US" sz="2000"/>
              <a:t>根据涨停棱镜，近期反复上榜</a:t>
            </a:r>
            <a:r>
              <a:rPr lang="en-US" altLang="zh-CN" sz="2000"/>
              <a:t>+</a:t>
            </a:r>
            <a:r>
              <a:rPr lang="zh-CN" altLang="en-US" sz="2000"/>
              <a:t>资金流入靠前</a:t>
            </a:r>
            <a:r>
              <a:rPr lang="en-US" altLang="zh-CN" sz="2000"/>
              <a:t>+</a:t>
            </a:r>
            <a:r>
              <a:rPr lang="zh-CN" altLang="en-US" sz="2000"/>
              <a:t>涨停板家数大于</a:t>
            </a:r>
            <a:r>
              <a:rPr lang="en-US" altLang="zh-CN" sz="2000"/>
              <a:t>15</a:t>
            </a:r>
            <a:r>
              <a:rPr lang="zh-CN" altLang="en-US" sz="2000"/>
              <a:t>来国产芯片（低位补涨）、机器人（趋势龙头）</a:t>
            </a:r>
            <a:r>
              <a:rPr lang="en-US" altLang="zh-CN" sz="2000"/>
              <a:t> </a:t>
            </a:r>
            <a:r>
              <a:rPr lang="zh-CN" altLang="en-US" sz="2000"/>
              <a:t>创新药（趋势龙头）。</a:t>
            </a:r>
            <a:endParaRPr lang="zh-CN" altLang="en-US" sz="2000">
              <a:solidFill>
                <a:srgbClr val="FF0000"/>
              </a:solidFill>
              <a:highlight>
                <a:srgbClr val="FFFF00"/>
              </a:highlight>
            </a:endParaRPr>
          </a:p>
        </p:txBody>
      </p:sp>
      <p:pic>
        <p:nvPicPr>
          <p:cNvPr id="3" name="图片 2"/>
          <p:cNvPicPr>
            <a:picLocks noChangeAspect="1"/>
          </p:cNvPicPr>
          <p:nvPr/>
        </p:nvPicPr>
        <p:blipFill>
          <a:blip r:embed="rId1"/>
          <a:stretch>
            <a:fillRect/>
          </a:stretch>
        </p:blipFill>
        <p:spPr>
          <a:xfrm>
            <a:off x="1156335" y="949960"/>
            <a:ext cx="9565005" cy="408495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AI</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科技细分对比</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1530350" y="5838190"/>
            <a:ext cx="10069830" cy="608330"/>
          </a:xfrm>
          <a:prstGeom prst="rect">
            <a:avLst/>
          </a:prstGeom>
          <a:noFill/>
        </p:spPr>
        <p:txBody>
          <a:bodyPr wrap="square" rtlCol="0">
            <a:noAutofit/>
          </a:bodyPr>
          <a:p>
            <a:r>
              <a:rPr lang="zh-CN" altLang="en-US" b="1">
                <a:solidFill>
                  <a:schemeClr val="tx1"/>
                </a:solidFill>
                <a:latin typeface="楷体" panose="02010609060101010101" charset="-122"/>
                <a:ea typeface="楷体" panose="02010609060101010101" charset="-122"/>
                <a:cs typeface="楷体" panose="02010609060101010101" charset="-122"/>
                <a:sym typeface="+mn-ea"/>
              </a:rPr>
              <a:t>国产芯片最为强势，跌到辅助线附近有抵抗，而光通信</a:t>
            </a:r>
            <a:r>
              <a:rPr lang="en-US" altLang="zh-CN" b="1">
                <a:solidFill>
                  <a:schemeClr val="tx1"/>
                </a:solidFill>
                <a:latin typeface="楷体" panose="02010609060101010101" charset="-122"/>
                <a:ea typeface="楷体" panose="02010609060101010101" charset="-122"/>
                <a:cs typeface="楷体" panose="02010609060101010101" charset="-122"/>
                <a:sym typeface="+mn-ea"/>
              </a:rPr>
              <a:t> PCB</a:t>
            </a:r>
            <a:r>
              <a:rPr lang="zh-CN" altLang="en-US" b="1">
                <a:solidFill>
                  <a:schemeClr val="tx1"/>
                </a:solidFill>
                <a:latin typeface="楷体" panose="02010609060101010101" charset="-122"/>
                <a:ea typeface="楷体" panose="02010609060101010101" charset="-122"/>
                <a:cs typeface="楷体" panose="02010609060101010101" charset="-122"/>
                <a:sym typeface="+mn-ea"/>
              </a:rPr>
              <a:t>已跌破辅助线，进入震荡下行；但</a:t>
            </a:r>
            <a:r>
              <a:rPr lang="en-US" altLang="zh-CN" b="1">
                <a:solidFill>
                  <a:schemeClr val="tx1"/>
                </a:solidFill>
                <a:latin typeface="楷体" panose="02010609060101010101" charset="-122"/>
                <a:ea typeface="楷体" panose="02010609060101010101" charset="-122"/>
                <a:cs typeface="楷体" panose="02010609060101010101" charset="-122"/>
                <a:sym typeface="+mn-ea"/>
              </a:rPr>
              <a:t>AI</a:t>
            </a:r>
            <a:r>
              <a:rPr lang="zh-CN" altLang="en-US" b="1">
                <a:solidFill>
                  <a:schemeClr val="tx1"/>
                </a:solidFill>
                <a:latin typeface="楷体" panose="02010609060101010101" charset="-122"/>
                <a:ea typeface="楷体" panose="02010609060101010101" charset="-122"/>
                <a:cs typeface="楷体" panose="02010609060101010101" charset="-122"/>
                <a:sym typeface="+mn-ea"/>
              </a:rPr>
              <a:t>科技周线趋势依然向上，短线留意金叉修复反弹，若是资金没继续进场再操作。</a:t>
            </a:r>
            <a:endParaRPr lang="en-US" altLang="zh-CN"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510655" y="1272540"/>
            <a:ext cx="4912360" cy="4063365"/>
          </a:xfrm>
          <a:prstGeom prst="rect">
            <a:avLst/>
          </a:prstGeom>
          <a:noFill/>
        </p:spPr>
        <p:txBody>
          <a:bodyPr wrap="square" rtlCol="0">
            <a:noAutofit/>
          </a:bodyPr>
          <a:p>
            <a:endParaRPr lang="zh-CN" altLang="en-US"/>
          </a:p>
        </p:txBody>
      </p:sp>
      <p:pic>
        <p:nvPicPr>
          <p:cNvPr id="2" name="图片 1"/>
          <p:cNvPicPr>
            <a:picLocks noChangeAspect="1"/>
          </p:cNvPicPr>
          <p:nvPr/>
        </p:nvPicPr>
        <p:blipFill>
          <a:blip r:embed="rId1"/>
          <a:stretch>
            <a:fillRect/>
          </a:stretch>
        </p:blipFill>
        <p:spPr>
          <a:xfrm>
            <a:off x="1633220" y="890905"/>
            <a:ext cx="9458960" cy="482600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机器人买阴线卖阳</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436245" y="6042025"/>
            <a:ext cx="11042015" cy="404495"/>
          </a:xfrm>
          <a:prstGeom prst="rect">
            <a:avLst/>
          </a:prstGeom>
          <a:noFill/>
        </p:spPr>
        <p:txBody>
          <a:bodyPr wrap="square" rtlCol="0">
            <a:noAutofit/>
          </a:bodyPr>
          <a:p>
            <a:endParaRPr lang="en-US" altLang="zh-CN"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510655" y="1272540"/>
            <a:ext cx="4912360" cy="4063365"/>
          </a:xfrm>
          <a:prstGeom prst="rect">
            <a:avLst/>
          </a:prstGeom>
          <a:noFill/>
        </p:spPr>
        <p:txBody>
          <a:bodyPr wrap="square" rtlCol="0">
            <a:noAutofit/>
          </a:bodyPr>
          <a:p>
            <a:endParaRPr lang="zh-CN" altLang="en-US"/>
          </a:p>
        </p:txBody>
      </p:sp>
      <p:sp>
        <p:nvSpPr>
          <p:cNvPr id="9" name="文本框 8"/>
          <p:cNvSpPr txBox="1"/>
          <p:nvPr/>
        </p:nvSpPr>
        <p:spPr>
          <a:xfrm>
            <a:off x="615315" y="5307965"/>
            <a:ext cx="11007725" cy="706755"/>
          </a:xfrm>
          <a:prstGeom prst="rect">
            <a:avLst/>
          </a:prstGeom>
          <a:noFill/>
        </p:spPr>
        <p:txBody>
          <a:bodyPr wrap="square" rtlCol="0">
            <a:spAutoFit/>
          </a:bodyPr>
          <a:p>
            <a:r>
              <a:rPr lang="zh-CN" altLang="en-US" sz="2000"/>
              <a:t>机器人概念近期反复上榜，且底部反转</a:t>
            </a:r>
            <a:r>
              <a:rPr lang="en-US" altLang="zh-CN" sz="2000"/>
              <a:t>+</a:t>
            </a:r>
            <a:r>
              <a:rPr lang="zh-CN" altLang="en-US" sz="2000"/>
              <a:t>涨停板家数创阶段新高，优选强于板块的个股</a:t>
            </a:r>
            <a:endParaRPr lang="zh-CN" altLang="en-US" sz="2000"/>
          </a:p>
          <a:p>
            <a:r>
              <a:rPr lang="zh-CN" altLang="en-US" sz="2000"/>
              <a:t>阴线低吸，阳线卖出</a:t>
            </a:r>
            <a:endParaRPr lang="zh-CN" altLang="en-US" sz="2000"/>
          </a:p>
        </p:txBody>
      </p:sp>
      <p:pic>
        <p:nvPicPr>
          <p:cNvPr id="2" name="图片 1"/>
          <p:cNvPicPr>
            <a:picLocks noChangeAspect="1"/>
          </p:cNvPicPr>
          <p:nvPr/>
        </p:nvPicPr>
        <p:blipFill>
          <a:blip r:embed="rId1"/>
          <a:stretch>
            <a:fillRect/>
          </a:stretch>
        </p:blipFill>
        <p:spPr>
          <a:xfrm>
            <a:off x="5983605" y="1050925"/>
            <a:ext cx="5965825" cy="3655695"/>
          </a:xfrm>
          <a:prstGeom prst="rect">
            <a:avLst/>
          </a:prstGeom>
        </p:spPr>
      </p:pic>
      <p:pic>
        <p:nvPicPr>
          <p:cNvPr id="11" name="图片 10"/>
          <p:cNvPicPr>
            <a:picLocks noChangeAspect="1"/>
          </p:cNvPicPr>
          <p:nvPr/>
        </p:nvPicPr>
        <p:blipFill>
          <a:blip r:embed="rId2"/>
          <a:stretch>
            <a:fillRect/>
          </a:stretch>
        </p:blipFill>
        <p:spPr>
          <a:xfrm>
            <a:off x="614680" y="988060"/>
            <a:ext cx="4841240" cy="411797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506855" y="2926715"/>
            <a:ext cx="9512300" cy="1106805"/>
          </a:xfrm>
          <a:prstGeom prst="rect">
            <a:avLst/>
          </a:prstGeom>
          <a:noFill/>
        </p:spPr>
        <p:txBody>
          <a:bodyPr wrap="square" rtlCol="0">
            <a:sp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选股策略</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短线选股策略</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436245" y="6042025"/>
            <a:ext cx="11042015" cy="404495"/>
          </a:xfrm>
          <a:prstGeom prst="rect">
            <a:avLst/>
          </a:prstGeom>
          <a:noFill/>
        </p:spPr>
        <p:txBody>
          <a:bodyPr wrap="square" rtlCol="0">
            <a:noAutofit/>
          </a:bodyPr>
          <a:p>
            <a:endParaRPr lang="zh-CN"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510655" y="1272540"/>
            <a:ext cx="4912360" cy="4063365"/>
          </a:xfrm>
          <a:prstGeom prst="rect">
            <a:avLst/>
          </a:prstGeom>
          <a:noFill/>
        </p:spPr>
        <p:txBody>
          <a:bodyPr wrap="square" rtlCol="0">
            <a:noAutofit/>
          </a:bodyPr>
          <a:p>
            <a:endParaRPr lang="zh-CN" altLang="en-US"/>
          </a:p>
        </p:txBody>
      </p:sp>
      <p:sp>
        <p:nvSpPr>
          <p:cNvPr id="8" name="文本框 7"/>
          <p:cNvSpPr txBox="1"/>
          <p:nvPr/>
        </p:nvSpPr>
        <p:spPr>
          <a:xfrm>
            <a:off x="1652905" y="5987415"/>
            <a:ext cx="9730740" cy="459105"/>
          </a:xfrm>
          <a:prstGeom prst="rect">
            <a:avLst/>
          </a:prstGeom>
          <a:noFill/>
        </p:spPr>
        <p:txBody>
          <a:bodyPr wrap="square" rtlCol="0">
            <a:noAutofit/>
          </a:bodyPr>
          <a:p>
            <a:r>
              <a:rPr lang="zh-CN" altLang="en-US"/>
              <a:t>个股优选机器人</a:t>
            </a:r>
            <a:r>
              <a:rPr lang="en-US" altLang="zh-CN"/>
              <a:t>OR</a:t>
            </a:r>
            <a:r>
              <a:rPr lang="zh-CN" altLang="en-US"/>
              <a:t>创新药热点，再选择业绩好</a:t>
            </a:r>
            <a:r>
              <a:rPr lang="en-US" altLang="zh-CN"/>
              <a:t>+</a:t>
            </a:r>
            <a:r>
              <a:rPr lang="zh-CN" altLang="en-US"/>
              <a:t>底部启动标的</a:t>
            </a:r>
            <a:endParaRPr lang="zh-CN" altLang="en-US"/>
          </a:p>
        </p:txBody>
      </p:sp>
      <p:pic>
        <p:nvPicPr>
          <p:cNvPr id="2" name="图片 1"/>
          <p:cNvPicPr>
            <a:picLocks noChangeAspect="1"/>
          </p:cNvPicPr>
          <p:nvPr/>
        </p:nvPicPr>
        <p:blipFill>
          <a:blip r:embed="rId1"/>
          <a:stretch>
            <a:fillRect/>
          </a:stretch>
        </p:blipFill>
        <p:spPr>
          <a:xfrm>
            <a:off x="1497330" y="970915"/>
            <a:ext cx="8301355" cy="501650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大金</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436245" y="6042025"/>
            <a:ext cx="11042015" cy="404495"/>
          </a:xfrm>
          <a:prstGeom prst="rect">
            <a:avLst/>
          </a:prstGeom>
          <a:noFill/>
        </p:spPr>
        <p:txBody>
          <a:bodyPr wrap="square" rtlCol="0">
            <a:noAutofit/>
          </a:bodyPr>
          <a:p>
            <a:endParaRPr lang="zh-CN"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510655" y="1272540"/>
            <a:ext cx="4912360" cy="4063365"/>
          </a:xfrm>
          <a:prstGeom prst="rect">
            <a:avLst/>
          </a:prstGeom>
          <a:noFill/>
        </p:spPr>
        <p:txBody>
          <a:bodyPr wrap="square" rtlCol="0">
            <a:noAutofit/>
          </a:bodyPr>
          <a:p>
            <a:endParaRPr lang="zh-CN" altLang="en-US"/>
          </a:p>
        </p:txBody>
      </p:sp>
      <p:pic>
        <p:nvPicPr>
          <p:cNvPr id="2" name="图片 1"/>
          <p:cNvPicPr>
            <a:picLocks noChangeAspect="1"/>
          </p:cNvPicPr>
          <p:nvPr/>
        </p:nvPicPr>
        <p:blipFill>
          <a:blip r:embed="rId1"/>
          <a:stretch>
            <a:fillRect/>
          </a:stretch>
        </p:blipFill>
        <p:spPr>
          <a:xfrm>
            <a:off x="0" y="0"/>
            <a:ext cx="12192000" cy="612521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短线强势股买卖点细节</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436245" y="6042025"/>
            <a:ext cx="11042015" cy="404495"/>
          </a:xfrm>
          <a:prstGeom prst="rect">
            <a:avLst/>
          </a:prstGeom>
          <a:noFill/>
        </p:spPr>
        <p:txBody>
          <a:bodyPr wrap="square" rtlCol="0">
            <a:noAutofit/>
          </a:bodyPr>
          <a:p>
            <a:endParaRPr lang="zh-CN"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510655" y="1272540"/>
            <a:ext cx="4912360" cy="4063365"/>
          </a:xfrm>
          <a:prstGeom prst="rect">
            <a:avLst/>
          </a:prstGeom>
          <a:noFill/>
        </p:spPr>
        <p:txBody>
          <a:bodyPr wrap="square" rtlCol="0">
            <a:noAutofit/>
          </a:bodyPr>
          <a:p>
            <a:endParaRPr lang="zh-CN" altLang="en-US"/>
          </a:p>
        </p:txBody>
      </p:sp>
      <p:pic>
        <p:nvPicPr>
          <p:cNvPr id="3" name="图片 2"/>
          <p:cNvPicPr>
            <a:picLocks noChangeAspect="1"/>
          </p:cNvPicPr>
          <p:nvPr/>
        </p:nvPicPr>
        <p:blipFill>
          <a:blip r:embed="rId1"/>
          <a:stretch>
            <a:fillRect/>
          </a:stretch>
        </p:blipFill>
        <p:spPr>
          <a:xfrm>
            <a:off x="853440" y="1003300"/>
            <a:ext cx="10842625" cy="522859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1430"/>
            <a:ext cx="12192000" cy="685800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645" y="1549400"/>
            <a:ext cx="5437505" cy="2897505"/>
          </a:xfrm>
          <a:prstGeom prst="rect">
            <a:avLst/>
          </a:prstGeom>
          <a:noFill/>
        </p:spPr>
        <p:txBody>
          <a:bodyPr wrap="square" rtlCol="0">
            <a:spAutoFit/>
          </a:bodyPr>
          <a:lstStyle/>
          <a:p>
            <a:pPr>
              <a:lnSpc>
                <a:spcPct val="190000"/>
              </a:lnSpc>
            </a:pPr>
            <a:r>
              <a:rPr lang="zh-CN" sz="3200" dirty="0">
                <a:solidFill>
                  <a:schemeClr val="tx1">
                    <a:lumMod val="75000"/>
                    <a:lumOff val="25000"/>
                  </a:schemeClr>
                </a:solidFill>
                <a:latin typeface="思源黑体 CN Medium" panose="020B0600000000000000" charset="-122"/>
                <a:ea typeface="思源黑体 CN Medium" panose="020B0600000000000000" charset="-122"/>
                <a:cs typeface="+mn-ea"/>
              </a:rPr>
              <a:t>行情要点</a:t>
            </a:r>
            <a:endParaRPr lang="en-US" altLang="zh-CN"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主线风口</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选股策略</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3" name="文本框 2"/>
          <p:cNvSpPr txBox="1"/>
          <p:nvPr/>
        </p:nvSpPr>
        <p:spPr>
          <a:xfrm>
            <a:off x="5137785" y="1588453"/>
            <a:ext cx="955040" cy="45904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983105" y="3011170"/>
            <a:ext cx="8473440" cy="1106805"/>
          </a:xfrm>
          <a:prstGeom prst="rect">
            <a:avLst/>
          </a:prstGeom>
          <a:noFill/>
        </p:spPr>
        <p:txBody>
          <a:bodyPr wrap="square" rtlCol="0">
            <a:spAutoFit/>
          </a:bodyPr>
          <a:lstStyle/>
          <a:p>
            <a:pPr algn="ctr"/>
            <a:r>
              <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行情要点</a:t>
            </a:r>
            <a:endPar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周线死叉</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反复震荡</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8" name="文本框 7"/>
          <p:cNvSpPr txBox="1"/>
          <p:nvPr/>
        </p:nvSpPr>
        <p:spPr>
          <a:xfrm>
            <a:off x="798195" y="5514975"/>
            <a:ext cx="10865485" cy="92202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平均股价</a:t>
            </a:r>
            <a:r>
              <a:rPr lang="en-US" altLang="zh-CN">
                <a:latin typeface="楷体" panose="02010609060101010101" charset="-122"/>
                <a:ea typeface="楷体" panose="02010609060101010101" charset="-122"/>
                <a:cs typeface="楷体" panose="02010609060101010101" charset="-122"/>
              </a:rPr>
              <a:t>S</a:t>
            </a:r>
            <a:r>
              <a:rPr lang="zh-CN" altLang="en-US">
                <a:latin typeface="楷体" panose="02010609060101010101" charset="-122"/>
                <a:ea typeface="楷体" panose="02010609060101010101" charset="-122"/>
                <a:cs typeface="楷体" panose="02010609060101010101" charset="-122"/>
              </a:rPr>
              <a:t>点</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资金绿</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死叉，周线死叉区域，行情进入破位下行风险，风险释放中，尽可能减少操作；</a:t>
            </a:r>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一般情况下</a:t>
            </a:r>
            <a:r>
              <a:rPr lang="en-US" altLang="zh-CN">
                <a:latin typeface="楷体" panose="02010609060101010101" charset="-122"/>
                <a:ea typeface="楷体" panose="02010609060101010101" charset="-122"/>
                <a:cs typeface="楷体" panose="02010609060101010101" charset="-122"/>
              </a:rPr>
              <a:t>S</a:t>
            </a:r>
            <a:r>
              <a:rPr lang="zh-CN" altLang="en-US">
                <a:latin typeface="楷体" panose="02010609060101010101" charset="-122"/>
                <a:ea typeface="楷体" panose="02010609060101010101" charset="-122"/>
                <a:cs typeface="楷体" panose="02010609060101010101" charset="-122"/>
              </a:rPr>
              <a:t>点后首次金叉需重视修复反弹，反弹留意个股反弹辅助线压力且资金流出个股离场，选择新一轮率先站上趋势线个股，下一波中期进场节点可留意死叉末端，即</a:t>
            </a:r>
            <a:r>
              <a:rPr lang="en-US" altLang="zh-CN">
                <a:latin typeface="楷体" panose="02010609060101010101" charset="-122"/>
                <a:ea typeface="楷体" panose="02010609060101010101" charset="-122"/>
                <a:cs typeface="楷体" panose="02010609060101010101" charset="-122"/>
              </a:rPr>
              <a:t>7</a:t>
            </a:r>
            <a:r>
              <a:rPr lang="zh-CN" altLang="en-US">
                <a:latin typeface="楷体" panose="02010609060101010101" charset="-122"/>
                <a:ea typeface="楷体" panose="02010609060101010101" charset="-122"/>
                <a:cs typeface="楷体" panose="02010609060101010101" charset="-122"/>
              </a:rPr>
              <a:t>月下旬较为合适。</a:t>
            </a:r>
            <a:endParaRPr lang="zh-CN" altLang="en-US">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1236980" y="862965"/>
            <a:ext cx="9725025" cy="465137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21360"/>
          </a:xfrm>
          <a:prstGeom prst="rect">
            <a:avLst/>
          </a:prstGeom>
          <a:noFill/>
        </p:spPr>
        <p:txBody>
          <a:bodyPr wrap="square" rtlCol="0">
            <a:no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科技一起万物落</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0137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4" name="文本框 13"/>
          <p:cNvSpPr txBox="1"/>
          <p:nvPr/>
        </p:nvSpPr>
        <p:spPr>
          <a:xfrm>
            <a:off x="370205" y="5627370"/>
            <a:ext cx="11506835" cy="90424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今日早盘是科技</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其他（医药、机器人、煤炭等）跷跷板效应，可是当科技盘中异动拉升后，其他方向纷纷回调</a:t>
            </a:r>
            <a:endParaRPr lang="zh-CN" altLang="en-US">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500380" y="1144905"/>
            <a:ext cx="7867650" cy="4104640"/>
          </a:xfrm>
          <a:prstGeom prst="rect">
            <a:avLst/>
          </a:prstGeom>
        </p:spPr>
      </p:pic>
      <p:pic>
        <p:nvPicPr>
          <p:cNvPr id="7" name="图片 6"/>
          <p:cNvPicPr>
            <a:picLocks noChangeAspect="1"/>
          </p:cNvPicPr>
          <p:nvPr/>
        </p:nvPicPr>
        <p:blipFill>
          <a:blip r:embed="rId2"/>
          <a:stretch>
            <a:fillRect/>
          </a:stretch>
        </p:blipFill>
        <p:spPr>
          <a:xfrm>
            <a:off x="8490585" y="2426970"/>
            <a:ext cx="3481705" cy="1403985"/>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热点进攻乏力</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967105" y="6020435"/>
            <a:ext cx="10793095" cy="426085"/>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920865" y="998855"/>
            <a:ext cx="4935220" cy="5447665"/>
          </a:xfrm>
          <a:prstGeom prst="rect">
            <a:avLst/>
          </a:prstGeom>
          <a:noFill/>
        </p:spPr>
        <p:txBody>
          <a:bodyPr wrap="square" rtlCol="0">
            <a:noAutofit/>
          </a:bodyPr>
          <a:p>
            <a:pPr algn="l"/>
            <a:r>
              <a:rPr lang="zh-CN" altLang="en-US">
                <a:solidFill>
                  <a:schemeClr val="tx1"/>
                </a:solidFill>
                <a:latin typeface="楷体" panose="02010609060101010101" charset="-122"/>
                <a:ea typeface="楷体" panose="02010609060101010101" charset="-122"/>
                <a:cs typeface="楷体" panose="02010609060101010101" charset="-122"/>
              </a:rPr>
              <a:t>1）交换机：星网锐捷公告，预计</a:t>
            </a:r>
            <a:r>
              <a:rPr lang="en-US" altLang="zh-CN">
                <a:solidFill>
                  <a:schemeClr val="tx1"/>
                </a:solidFill>
                <a:latin typeface="楷体" panose="02010609060101010101" charset="-122"/>
                <a:ea typeface="楷体" panose="02010609060101010101" charset="-122"/>
                <a:cs typeface="楷体" panose="02010609060101010101" charset="-122"/>
              </a:rPr>
              <a:t>Q2</a:t>
            </a:r>
            <a:r>
              <a:rPr lang="zh-CN" altLang="en-US">
                <a:solidFill>
                  <a:schemeClr val="tx1"/>
                </a:solidFill>
                <a:latin typeface="楷体" panose="02010609060101010101" charset="-122"/>
                <a:ea typeface="楷体" panose="02010609060101010101" charset="-122"/>
                <a:cs typeface="楷体" panose="02010609060101010101" charset="-122"/>
              </a:rPr>
              <a:t>净利润预计2.73亿-3.93亿，环比增长632%-955%。</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zh-CN" altLang="en-US">
                <a:solidFill>
                  <a:schemeClr val="tx1"/>
                </a:solidFill>
                <a:latin typeface="楷体" panose="02010609060101010101" charset="-122"/>
                <a:ea typeface="楷体" panose="02010609060101010101" charset="-122"/>
                <a:cs typeface="楷体" panose="02010609060101010101" charset="-122"/>
              </a:rPr>
              <a:t>2）水利：国家防灾减灾救灾委员会针对今年第10号台风“美莎克”对广西造成的严重影响，启动国家四级救灾应急响应。</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zh-CN" altLang="en-US">
                <a:solidFill>
                  <a:schemeClr val="tx1"/>
                </a:solidFill>
                <a:latin typeface="楷体" panose="02010609060101010101" charset="-122"/>
                <a:ea typeface="楷体" panose="02010609060101010101" charset="-122"/>
                <a:cs typeface="楷体" panose="02010609060101010101" charset="-122"/>
              </a:rPr>
              <a:t>3）猪肉：据农业农村部监测，截至今日14:00时，全国农产品批发市场猪肉平均价格为15.24元/公斤，比上周五上升3.8%。</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zh-CN" altLang="en-US">
                <a:solidFill>
                  <a:schemeClr val="tx1"/>
                </a:solidFill>
                <a:latin typeface="楷体" panose="02010609060101010101" charset="-122"/>
                <a:ea typeface="楷体" panose="02010609060101010101" charset="-122"/>
                <a:cs typeface="楷体" panose="02010609060101010101" charset="-122"/>
              </a:rPr>
              <a:t>4）液冷服务器：光大证券研报指出，</a:t>
            </a:r>
            <a:r>
              <a:rPr lang="en-US" altLang="zh-CN">
                <a:solidFill>
                  <a:schemeClr val="tx1"/>
                </a:solidFill>
                <a:latin typeface="楷体" panose="02010609060101010101" charset="-122"/>
                <a:ea typeface="楷体" panose="02010609060101010101" charset="-122"/>
                <a:cs typeface="楷体" panose="02010609060101010101" charset="-122"/>
              </a:rPr>
              <a:t>AI、HPC</a:t>
            </a:r>
            <a:r>
              <a:rPr lang="zh-CN" altLang="en-US">
                <a:solidFill>
                  <a:schemeClr val="tx1"/>
                </a:solidFill>
                <a:latin typeface="楷体" panose="02010609060101010101" charset="-122"/>
                <a:ea typeface="楷体" panose="02010609060101010101" charset="-122"/>
                <a:cs typeface="楷体" panose="02010609060101010101" charset="-122"/>
              </a:rPr>
              <a:t>和超大规模数据中心算力的快速攀升致使数据中心的热密度不断提高，液冷正在成为高效散热的必选方案。</a:t>
            </a:r>
            <a:endParaRPr lang="zh-CN" altLang="en-US">
              <a:solidFill>
                <a:schemeClr val="tx1"/>
              </a:solidFill>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227330" y="868045"/>
            <a:ext cx="6435725" cy="544068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635125" y="2663190"/>
            <a:ext cx="9072245" cy="1003300"/>
          </a:xfrm>
          <a:prstGeom prst="rect">
            <a:avLst/>
          </a:prstGeom>
          <a:noFill/>
        </p:spPr>
        <p:txBody>
          <a:bodyPr wrap="square" rtlCol="0">
            <a:no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主线热点</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中报行情</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1510665" y="6020435"/>
            <a:ext cx="8315325" cy="426085"/>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180455" y="1369695"/>
            <a:ext cx="5713730" cy="5256530"/>
          </a:xfrm>
          <a:prstGeom prst="rect">
            <a:avLst/>
          </a:prstGeom>
          <a:noFill/>
        </p:spPr>
        <p:txBody>
          <a:bodyPr wrap="square" rtlCol="0">
            <a:noAutofit/>
          </a:bodyPr>
          <a:p>
            <a:pPr algn="l"/>
            <a:endParaRPr lang="zh-CN" altLang="en-US">
              <a:solidFill>
                <a:schemeClr val="tx1"/>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510665" y="5859780"/>
            <a:ext cx="10196830" cy="586740"/>
          </a:xfrm>
          <a:prstGeom prst="rect">
            <a:avLst/>
          </a:prstGeom>
          <a:noFill/>
        </p:spPr>
        <p:txBody>
          <a:bodyPr wrap="square" rtlCol="0">
            <a:noAutofit/>
          </a:bodyPr>
          <a:p>
            <a:r>
              <a:rPr lang="en-US" altLang="zh-CN" sz="2400">
                <a:highlight>
                  <a:srgbClr val="FFFF00"/>
                </a:highlight>
              </a:rPr>
              <a:t>“</a:t>
            </a:r>
            <a:r>
              <a:rPr lang="zh-CN" altLang="en-US" sz="2400">
                <a:highlight>
                  <a:srgbClr val="FFFF00"/>
                </a:highlight>
              </a:rPr>
              <a:t>好学生</a:t>
            </a:r>
            <a:r>
              <a:rPr lang="en-US" altLang="zh-CN" sz="2400">
                <a:highlight>
                  <a:srgbClr val="FFFF00"/>
                </a:highlight>
              </a:rPr>
              <a:t>”</a:t>
            </a:r>
            <a:r>
              <a:rPr lang="zh-CN" altLang="en-US" sz="2400">
                <a:highlight>
                  <a:srgbClr val="FFFF00"/>
                </a:highlight>
              </a:rPr>
              <a:t>逐渐提前公布中报业绩，先优选业绩好，减少踩雷风险</a:t>
            </a:r>
            <a:endParaRPr lang="zh-CN" altLang="en-US" sz="2400">
              <a:highlight>
                <a:srgbClr val="FFFF00"/>
              </a:highlight>
            </a:endParaRPr>
          </a:p>
          <a:p>
            <a:endParaRPr lang="zh-CN" altLang="en-US" sz="2400"/>
          </a:p>
          <a:p>
            <a:endParaRPr lang="zh-CN" altLang="en-US" sz="2400">
              <a:solidFill>
                <a:srgbClr val="FF0000"/>
              </a:solidFill>
            </a:endParaRPr>
          </a:p>
        </p:txBody>
      </p:sp>
      <p:pic>
        <p:nvPicPr>
          <p:cNvPr id="2" name="图片 1"/>
          <p:cNvPicPr>
            <a:picLocks noChangeAspect="1"/>
          </p:cNvPicPr>
          <p:nvPr/>
        </p:nvPicPr>
        <p:blipFill>
          <a:blip r:embed="rId1"/>
          <a:stretch>
            <a:fillRect/>
          </a:stretch>
        </p:blipFill>
        <p:spPr>
          <a:xfrm>
            <a:off x="2180590" y="1144905"/>
            <a:ext cx="7831455" cy="4191000"/>
          </a:xfrm>
          <a:prstGeom prst="rect">
            <a:avLst/>
          </a:prstGeom>
        </p:spPr>
      </p:pic>
      <p:sp>
        <p:nvSpPr>
          <p:cNvPr id="11" name="文本框 10"/>
          <p:cNvSpPr txBox="1"/>
          <p:nvPr/>
        </p:nvSpPr>
        <p:spPr>
          <a:xfrm>
            <a:off x="6408420" y="927100"/>
            <a:ext cx="5784215" cy="4525010"/>
          </a:xfrm>
          <a:prstGeom prst="rect">
            <a:avLst/>
          </a:prstGeom>
          <a:noFill/>
        </p:spPr>
        <p:txBody>
          <a:bodyPr wrap="square" rtlCol="0">
            <a:noAutofit/>
          </a:bodyPr>
          <a:p>
            <a:r>
              <a:rPr lang="en-US" altLang="zh-CN" sz="1400"/>
              <a:t>*</a:t>
            </a:r>
            <a:endParaRPr lang="zh-CN" altLang="en-US" sz="1400"/>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改善比确定性强的更有优势</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436245" y="5834380"/>
            <a:ext cx="11042015" cy="384810"/>
          </a:xfrm>
          <a:prstGeom prst="rect">
            <a:avLst/>
          </a:prstGeom>
          <a:noFill/>
        </p:spPr>
        <p:txBody>
          <a:bodyPr wrap="square" rtlCol="0">
            <a:noAutofit/>
          </a:bodyPr>
          <a:p>
            <a:r>
              <a:rPr lang="en-US" altLang="zh-CN" b="1">
                <a:solidFill>
                  <a:srgbClr val="FF0000"/>
                </a:solidFill>
                <a:latin typeface="楷体" panose="02010609060101010101" charset="-122"/>
                <a:ea typeface="楷体" panose="02010609060101010101" charset="-122"/>
                <a:cs typeface="楷体" panose="02010609060101010101" charset="-122"/>
                <a:sym typeface="+mn-ea"/>
              </a:rPr>
              <a:t>           </a:t>
            </a:r>
            <a:r>
              <a:rPr lang="zh-CN" altLang="en-US" b="1">
                <a:solidFill>
                  <a:srgbClr val="FF0000"/>
                </a:solidFill>
                <a:latin typeface="楷体" panose="02010609060101010101" charset="-122"/>
                <a:ea typeface="楷体" panose="02010609060101010101" charset="-122"/>
                <a:cs typeface="楷体" panose="02010609060101010101" charset="-122"/>
                <a:sym typeface="+mn-ea"/>
              </a:rPr>
              <a:t>任何被充分定价的利好都不再是利好，任何被充分定价的利空都不再是利空。</a:t>
            </a:r>
            <a:endParaRPr lang="zh-CN" altLang="en-US"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298450" y="967740"/>
            <a:ext cx="6222365" cy="4867275"/>
          </a:xfrm>
          <a:prstGeom prst="rect">
            <a:avLst/>
          </a:prstGeom>
          <a:noFill/>
        </p:spPr>
        <p:txBody>
          <a:bodyPr wrap="square" rtlCol="0">
            <a:noAutofit/>
          </a:bodyPr>
          <a:p>
            <a:r>
              <a:rPr lang="zh-CN" altLang="en-US" sz="1600"/>
              <a:t>①金城医药公告，预计2026年上半年净利润为1.1亿元到1.4亿元，同比增长153.55%～222.71%。报告期内，公司归属于上市公司股东的净利润较上年同期增长</a:t>
            </a:r>
            <a:endParaRPr lang="zh-CN" altLang="en-US" sz="1600"/>
          </a:p>
          <a:p>
            <a:r>
              <a:rPr lang="zh-CN" altLang="en-US" sz="1600"/>
              <a:t>②鹏鼎控股：拟定增募资不超96亿元 用于</a:t>
            </a:r>
            <a:r>
              <a:rPr lang="en-US" altLang="zh-CN" sz="1600"/>
              <a:t>AI</a:t>
            </a:r>
            <a:r>
              <a:rPr lang="zh-CN" altLang="en-US" sz="1600"/>
              <a:t>服务器和高速光模块高密度互连积层板项目。</a:t>
            </a:r>
            <a:endParaRPr lang="zh-CN" altLang="en-US" sz="1600"/>
          </a:p>
          <a:p>
            <a:r>
              <a:rPr lang="zh-CN" altLang="en-US" sz="1600"/>
              <a:t>③江波龙：预计上半年净利润92亿元-110亿元，同比增长62204%-74394%。</a:t>
            </a:r>
            <a:endParaRPr lang="zh-CN" altLang="en-US" sz="1600"/>
          </a:p>
          <a:p>
            <a:r>
              <a:rPr lang="zh-CN" altLang="en-US" sz="1600"/>
              <a:t>④宏和科技：第二大股东和第三大股东7月2日至7月3日合计减持875.03万股。</a:t>
            </a:r>
            <a:endParaRPr lang="zh-CN" altLang="en-US" sz="1600"/>
          </a:p>
          <a:p>
            <a:r>
              <a:rPr lang="zh-CN" altLang="en-US" sz="1600"/>
              <a:t>⑤中电港：预计上半年净利同比增长176%-193%。</a:t>
            </a:r>
            <a:endParaRPr lang="zh-CN" altLang="en-US" sz="1600"/>
          </a:p>
          <a:p>
            <a:r>
              <a:rPr lang="zh-CN" altLang="en-US" sz="1600"/>
              <a:t>⑥东岳硅材：预计上半年净利润同比增长905%-952%。</a:t>
            </a:r>
            <a:endParaRPr lang="zh-CN" altLang="en-US" sz="1600"/>
          </a:p>
          <a:p>
            <a:r>
              <a:rPr lang="zh-CN" altLang="en-US" sz="1600"/>
              <a:t>⑦国轩高科：全资子公司2026年上半年出售铜冠铜箔</a:t>
            </a:r>
            <a:r>
              <a:rPr lang="en-US" altLang="zh-CN" sz="1600"/>
              <a:t>A</a:t>
            </a:r>
            <a:r>
              <a:rPr lang="zh-CN" altLang="en-US" sz="1600"/>
              <a:t>股股票产生利润8.29亿元 占比年度经审计净利润10%以上。</a:t>
            </a:r>
            <a:endParaRPr lang="zh-CN" altLang="en-US" sz="1600"/>
          </a:p>
          <a:p>
            <a:r>
              <a:rPr lang="zh-CN" altLang="en-US" sz="1600"/>
              <a:t>⑧杭电股份：预计上半年净利同比增长852%-958%，子公司光纤销量随行业复苏实现同步增长。</a:t>
            </a:r>
            <a:endParaRPr lang="zh-CN" altLang="en-US" sz="1600"/>
          </a:p>
          <a:p>
            <a:r>
              <a:rPr lang="zh-CN" altLang="en-US" sz="1600"/>
              <a:t>⑨万华化学公告，预计2026年上半年净利润为98亿元到104亿元，同比增长60.05%到69.85%。</a:t>
            </a:r>
            <a:endParaRPr lang="zh-CN" altLang="en-US" sz="1600"/>
          </a:p>
          <a:p>
            <a:r>
              <a:rPr lang="zh-CN" altLang="en-US" sz="1600"/>
              <a:t>⑩联泓新科(003022.</a:t>
            </a:r>
            <a:r>
              <a:rPr lang="en-US" altLang="zh-CN" sz="1600"/>
              <a:t>SZ)</a:t>
            </a:r>
            <a:r>
              <a:rPr lang="zh-CN" altLang="en-US" sz="1600"/>
              <a:t>公告称，预计2026年半年度归属于上市公司股东的净利润为4.00亿元-4.30亿元，同比增长148.96%-167.63%。</a:t>
            </a:r>
            <a:endParaRPr lang="zh-CN" altLang="en-US" sz="1600"/>
          </a:p>
          <a:p>
            <a:endParaRPr lang="zh-CN" altLang="en-US" sz="1600"/>
          </a:p>
        </p:txBody>
      </p:sp>
      <p:pic>
        <p:nvPicPr>
          <p:cNvPr id="7" name="图片 6"/>
          <p:cNvPicPr>
            <a:picLocks noChangeAspect="1"/>
          </p:cNvPicPr>
          <p:nvPr/>
        </p:nvPicPr>
        <p:blipFill>
          <a:blip r:embed="rId1"/>
          <a:stretch>
            <a:fillRect/>
          </a:stretch>
        </p:blipFill>
        <p:spPr>
          <a:xfrm>
            <a:off x="6617970" y="1367155"/>
            <a:ext cx="5135245" cy="407733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4.xml><?xml version="1.0" encoding="utf-8"?>
<p:tagLst xmlns:p="http://schemas.openxmlformats.org/presentationml/2006/main">
  <p:tag name="KSO_WM_UNIT_PLACING_PICTURE_USER_VIEWPORT" val="{&quot;height&quot;:2082,&quot;width&quot;:10544}"/>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BEAUTIFY_FLAG" val="#wm#"/>
  <p:tag name="KSO_WM_TEMPLATE_CATEGORY" val="custom"/>
  <p:tag name="KSO_WM_TEMPLATE_INDEX" val="20205176"/>
</p:tagLst>
</file>

<file path=ppt/tags/tag54.xml><?xml version="1.0" encoding="utf-8"?>
<p:tagLst xmlns:p="http://schemas.openxmlformats.org/presentationml/2006/main">
  <p:tag name="COMMONDATA" val="eyJoZGlkIjoiNjJjNmZlMjNkOTJmNDA2NmIwMGRiZmY5MDY5NzA4NDgifQ=="/>
  <p:tag name="KSO_WPP_MARK_KEY" val="257877f6-fe8c-4c47-ab4c-274c99a6a791"/>
  <p:tag name="commondata" val="eyJoZGlkIjoiY2NjMjc2YTM3OTU3MDczMTg5NGExODc2MDBmZmJkNzM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1499</Words>
  <Application>WPS 演示</Application>
  <PresentationFormat>宽屏</PresentationFormat>
  <Paragraphs>119</Paragraphs>
  <Slides>19</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19</vt:i4>
      </vt:variant>
    </vt:vector>
  </HeadingPairs>
  <TitlesOfParts>
    <vt:vector size="39" baseType="lpstr">
      <vt:lpstr>Arial</vt:lpstr>
      <vt:lpstr>宋体</vt:lpstr>
      <vt:lpstr>Wingdings</vt:lpstr>
      <vt:lpstr>微软雅黑</vt:lpstr>
      <vt:lpstr>Wingdings</vt:lpstr>
      <vt:lpstr>思源黑体 CN Normal</vt:lpstr>
      <vt:lpstr>黑体</vt:lpstr>
      <vt:lpstr>思源黑体 CN Light</vt:lpstr>
      <vt:lpstr>思源黑体 CN Bold</vt:lpstr>
      <vt:lpstr>思源黑体 CN Medium</vt:lpstr>
      <vt:lpstr>Noto Sans S Chinese Medium</vt:lpstr>
      <vt:lpstr>DIN Black</vt:lpstr>
      <vt:lpstr>楷体</vt:lpstr>
      <vt:lpstr>KSOFDDF4E7ED</vt:lpstr>
      <vt:lpstr>Segoe Print</vt:lpstr>
      <vt:lpstr>KSOF618801C0</vt:lpstr>
      <vt:lpstr>Arial Unicode MS</vt:lpstr>
      <vt:lpstr>Calibri</vt:lpstr>
      <vt:lpstr>KSOF954951BB</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俏俏</cp:lastModifiedBy>
  <cp:revision>1027</cp:revision>
  <dcterms:created xsi:type="dcterms:W3CDTF">2019-06-19T02:08:00Z</dcterms:created>
  <dcterms:modified xsi:type="dcterms:W3CDTF">2026-07-06T11:26:15Z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98B0645011BC43B0BFB9BFC8374894E3</vt:lpwstr>
  </property>
</Properties>
</file>