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9" r:id="rId6"/>
    <p:sldId id="330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7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8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1.png"/><Relationship Id="rId7" Type="http://schemas.openxmlformats.org/officeDocument/2006/relationships/tags" Target="../tags/tag96.xml"/><Relationship Id="rId6" Type="http://schemas.openxmlformats.org/officeDocument/2006/relationships/image" Target="../media/image20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9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2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754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超跌反弹启动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52006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短线上攻，中线上攻；</a:t>
            </a:r>
            <a:r>
              <a:rPr lang="zh-CN" altLang="en-US" sz="2200" b="1">
                <a:solidFill>
                  <a:schemeClr val="tx1"/>
                </a:solidFill>
              </a:rPr>
              <a:t>流动资金。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主线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持续性。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个股：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资金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流动资金翻红；红肥绿瘦。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趋势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智能辅助之上。</a:t>
            </a:r>
            <a:endParaRPr lang="zh-CN" altLang="en-US" sz="2200" b="1">
              <a:solidFill>
                <a:schemeClr val="tx1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红色区域</a:t>
            </a:r>
            <a:r>
              <a:rPr lang="en-US" altLang="zh-CN" sz="1200" b="1">
                <a:solidFill>
                  <a:srgbClr val="FF0000"/>
                </a:solidFill>
              </a:rPr>
              <a:t>=</a:t>
            </a:r>
            <a:r>
              <a:rPr lang="zh-CN" altLang="en-US" sz="1200" b="1">
                <a:solidFill>
                  <a:srgbClr val="FF0000"/>
                </a:solidFill>
              </a:rPr>
              <a:t>短线强势</a:t>
            </a:r>
            <a:r>
              <a:rPr lang="zh-CN" altLang="en-US" sz="1200"/>
              <a:t>阶段：机会大于风险，可以操作；</a:t>
            </a:r>
            <a:endParaRPr lang="zh-CN" altLang="en-US" sz="1200"/>
          </a:p>
          <a:p>
            <a:r>
              <a:rPr lang="zh-CN" altLang="en-US" sz="1200">
                <a:solidFill>
                  <a:srgbClr val="00B050"/>
                </a:solidFill>
              </a:rPr>
              <a:t>绿色区域</a:t>
            </a:r>
            <a:r>
              <a:rPr lang="en-US" altLang="zh-CN" sz="1200">
                <a:solidFill>
                  <a:srgbClr val="00B050"/>
                </a:solidFill>
              </a:rPr>
              <a:t>=</a:t>
            </a:r>
            <a:r>
              <a:rPr lang="zh-CN" altLang="en-US" sz="1200">
                <a:solidFill>
                  <a:srgbClr val="00B050"/>
                </a:solidFill>
              </a:rPr>
              <a:t>短线弱势</a:t>
            </a:r>
            <a:r>
              <a:rPr lang="zh-CN" altLang="en-US" sz="1200"/>
              <a:t>阶段：风险大于机会，尽量观望。</a:t>
            </a:r>
            <a:endParaRPr lang="zh-CN" altLang="en-US" sz="1200"/>
          </a:p>
          <a:p>
            <a:r>
              <a:rPr lang="zh-CN" altLang="en-US" sz="1200" b="1"/>
              <a:t>短线</a:t>
            </a:r>
            <a:r>
              <a:rPr lang="zh-CN" altLang="en-US" sz="1200" b="1">
                <a:solidFill>
                  <a:srgbClr val="FF0000"/>
                </a:solidFill>
              </a:rPr>
              <a:t>启动点</a:t>
            </a:r>
            <a:r>
              <a:rPr lang="en-US" altLang="en-US" sz="1200" b="1"/>
              <a:t>→</a:t>
            </a:r>
            <a:r>
              <a:rPr lang="zh-CN" altLang="en-US" sz="1200" b="1"/>
              <a:t>波段先锋出「</a:t>
            </a:r>
            <a:r>
              <a:rPr lang="zh-CN" altLang="en-US" sz="1200" b="1">
                <a:solidFill>
                  <a:srgbClr val="FF0000"/>
                </a:solidFill>
              </a:rPr>
              <a:t>进</a:t>
            </a:r>
            <a:r>
              <a:rPr lang="zh-CN" altLang="en-US" sz="1200" b="1"/>
              <a:t>」信号；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00B050"/>
                </a:solidFill>
              </a:rPr>
              <a:t>兑现点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>
                <a:solidFill>
                  <a:srgbClr val="00B050"/>
                </a:solidFill>
              </a:rPr>
              <a:t>出</a:t>
            </a:r>
            <a:r>
              <a:rPr lang="zh-CN" altLang="en-US" sz="1200"/>
              <a:t>」信号。</a:t>
            </a:r>
            <a:endParaRPr lang="zh-CN" altLang="en-US" sz="1200"/>
          </a:p>
          <a:p>
            <a:r>
              <a:rPr lang="zh-CN" altLang="en-US" sz="1200" b="1"/>
              <a:t>短线操作频率越高，越要遵循交易模式，波段先锋高胜率信号：</a:t>
            </a:r>
            <a:r>
              <a:rPr lang="zh-CN" altLang="en-US" sz="1200" b="1">
                <a:solidFill>
                  <a:srgbClr val="FF0000"/>
                </a:solidFill>
              </a:rPr>
              <a:t>红阶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进！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5509895"/>
            <a:ext cx="116071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季度版：218元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年度版</a:t>
            </a:r>
            <a:r>
              <a:rPr lang="en-US" altLang="zh-CN" sz="1600" b="1">
                <a:solidFill>
                  <a:srgbClr val="FF0000"/>
                </a:solidFill>
              </a:rPr>
              <a:t>:</a:t>
            </a:r>
            <a:r>
              <a:rPr lang="zh-CN" altLang="en-US" sz="1600" b="1">
                <a:solidFill>
                  <a:srgbClr val="FF0000"/>
                </a:solidFill>
              </a:rPr>
              <a:t>872元</a:t>
            </a:r>
            <a:r>
              <a:rPr lang="en-US" altLang="zh-CN" sz="1600" b="1">
                <a:solidFill>
                  <a:srgbClr val="FF0000"/>
                </a:solidFill>
              </a:rPr>
              <a:t>+</a:t>
            </a:r>
            <a:r>
              <a:rPr lang="zh-CN" altLang="en-US" sz="1600" b="1">
                <a:solidFill>
                  <a:srgbClr val="FF0000"/>
                </a:solidFill>
              </a:rPr>
              <a:t>送</a:t>
            </a:r>
            <a:r>
              <a:rPr lang="en-US" altLang="zh-CN" sz="1600" b="1">
                <a:solidFill>
                  <a:srgbClr val="FF0000"/>
                </a:solidFill>
              </a:rPr>
              <a:t>2</a:t>
            </a:r>
            <a:r>
              <a:rPr lang="zh-CN" altLang="en-US" sz="1600" b="1">
                <a:solidFill>
                  <a:srgbClr val="FF0000"/>
                </a:solidFill>
              </a:rPr>
              <a:t>个月！！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0730" y="4375785"/>
            <a:ext cx="3790950" cy="226187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5969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4935" y="4953000"/>
            <a:ext cx="11334115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S</a:t>
            </a:r>
            <a:r>
              <a:rPr lang="zh-CN" altLang="en-US"/>
              <a:t>点信号，短线上攻持续行下，流动资金持续翻绿。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靠近熊线，短线超跌数值达</a:t>
            </a:r>
            <a:r>
              <a:rPr lang="zh-CN"/>
              <a:t>修复，反弹启动第一天，</a:t>
            </a:r>
            <a:r>
              <a:rPr lang="zh-CN" altLang="en-US"/>
              <a:t>后续延续超跌反弹或者再次震荡反复磨底都有可能，细节在于超跌数值的修复以及本轮领涨的方向出现滞涨则做好兑现。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9870" y="776605"/>
            <a:ext cx="9190990" cy="39966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5969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4935" y="4953000"/>
            <a:ext cx="11334115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超级复盘：引领这波</a:t>
            </a:r>
            <a:r>
              <a:rPr lang="en-US" altLang="zh-CN"/>
              <a:t>V</a:t>
            </a:r>
            <a:r>
              <a:rPr lang="zh-CN" altLang="en-US"/>
              <a:t>型反转的，是半导体板块，包括晶圆制造、先进封装、材料等领域。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尤其值得关注的是，晶圆制造的两大指标股——中芯国际与华虹半导体，双双创下历史新高，且节奏领先指数约两到三天。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2630" y="872490"/>
            <a:ext cx="8068310" cy="39141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319905" cy="5844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195" y="4213225"/>
            <a:ext cx="3790950" cy="2261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WPS 演示</Application>
  <PresentationFormat>宽屏</PresentationFormat>
  <Paragraphs>150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314</cp:revision>
  <dcterms:created xsi:type="dcterms:W3CDTF">2019-06-19T02:08:00Z</dcterms:created>
  <dcterms:modified xsi:type="dcterms:W3CDTF">2026-07-09T12:53:45Z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4881D6EAF18B4E85A3E70B2F3D74D2A8_13</vt:lpwstr>
  </property>
</Properties>
</file>