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37"/>
  </p:handoutMasterIdLst>
  <p:sldIdLst>
    <p:sldId id="868" r:id="rId3"/>
    <p:sldId id="877" r:id="rId5"/>
    <p:sldId id="869" r:id="rId6"/>
    <p:sldId id="1227" r:id="rId7"/>
    <p:sldId id="1559" r:id="rId8"/>
    <p:sldId id="1573" r:id="rId9"/>
    <p:sldId id="1347" r:id="rId10"/>
    <p:sldId id="1575" r:id="rId11"/>
    <p:sldId id="1576" r:id="rId12"/>
    <p:sldId id="1574" r:id="rId13"/>
    <p:sldId id="1572" r:id="rId14"/>
    <p:sldId id="1560" r:id="rId15"/>
    <p:sldId id="1567" r:id="rId16"/>
    <p:sldId id="1564" r:id="rId17"/>
    <p:sldId id="1565" r:id="rId18"/>
    <p:sldId id="1566" r:id="rId19"/>
    <p:sldId id="1568" r:id="rId20"/>
    <p:sldId id="1541" r:id="rId21"/>
    <p:sldId id="1547" r:id="rId22"/>
    <p:sldId id="1546" r:id="rId23"/>
    <p:sldId id="1553" r:id="rId24"/>
    <p:sldId id="1554" r:id="rId25"/>
    <p:sldId id="1556" r:id="rId26"/>
    <p:sldId id="1557" r:id="rId27"/>
    <p:sldId id="1558" r:id="rId28"/>
    <p:sldId id="1571" r:id="rId29"/>
    <p:sldId id="878" r:id="rId30"/>
    <p:sldId id="1514" r:id="rId31"/>
    <p:sldId id="1555" r:id="rId32"/>
    <p:sldId id="1507" r:id="rId33"/>
    <p:sldId id="1426" r:id="rId34"/>
    <p:sldId id="1545" r:id="rId35"/>
    <p:sldId id="1355" r:id="rId36"/>
  </p:sldIdLst>
  <p:sldSz cx="12192000" cy="6858000"/>
  <p:notesSz cx="6858000" cy="9144000"/>
  <p:custDataLst>
    <p:tags r:id="rId4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74B51B9C-2394-4000-B978-C54F0EA5A971}">
          <p14:sldIdLst>
            <p14:sldId id="868"/>
          </p14:sldIdLst>
        </p14:section>
        <p14:section name="盘面环境" id="{0FAB2159-73A3-4A3D-BF11-FAB3EBC96C18}">
          <p14:sldIdLst>
            <p14:sldId id="877"/>
            <p14:sldId id="869"/>
            <p14:sldId id="1227"/>
            <p14:sldId id="1559"/>
            <p14:sldId id="1573"/>
            <p14:sldId id="1347"/>
            <p14:sldId id="1575"/>
            <p14:sldId id="1576"/>
            <p14:sldId id="1574"/>
            <p14:sldId id="1572"/>
            <p14:sldId id="1560"/>
            <p14:sldId id="1567"/>
            <p14:sldId id="1564"/>
            <p14:sldId id="1565"/>
            <p14:sldId id="1566"/>
            <p14:sldId id="1568"/>
            <p14:sldId id="1541"/>
            <p14:sldId id="1547"/>
            <p14:sldId id="1546"/>
            <p14:sldId id="1553"/>
            <p14:sldId id="1554"/>
            <p14:sldId id="1556"/>
            <p14:sldId id="1557"/>
            <p14:sldId id="1558"/>
            <p14:sldId id="1571"/>
          </p14:sldIdLst>
        </p14:section>
        <p14:section name="市场节奏" id="{D8B0A2C5-1F55-4F56-9B21-CF550DA541C3}">
          <p14:sldIdLst>
            <p14:sldId id="878"/>
            <p14:sldId id="1514"/>
            <p14:sldId id="1555"/>
            <p14:sldId id="1507"/>
            <p14:sldId id="1426"/>
            <p14:sldId id="1545"/>
            <p14:sldId id="1355"/>
          </p14:sldIdLst>
        </p14:section>
        <p14:section name="无标题节" id="{5F52EC0A-C796-4C5F-8D81-8C50DD54411E}">
          <p14:sldIdLst/>
        </p14:section>
      </p14:sectionLst>
    </p:ext>
    <p:ext uri="{EFAFB233-063F-42B5-8137-9DF3F51BA10A}">
      <p15:sldGuideLst xmlns:p15="http://schemas.microsoft.com/office/powerpoint/2012/main">
        <p15:guide id="1" pos="6994" userDrawn="1">
          <p15:clr>
            <a:srgbClr val="A4A3A4"/>
          </p15:clr>
        </p15:guide>
        <p15:guide id="4" pos="710" userDrawn="1">
          <p15:clr>
            <a:srgbClr val="A4A3A4"/>
          </p15:clr>
        </p15:guide>
        <p15:guide id="5" orient="horz" pos="2159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十二 猪肠" initials="十二" lastIdx="1" clrIdx="0"/>
  <p:cmAuthor id="2" name="Administrator" initials="A" lastIdx="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55452"/>
    <a:srgbClr val="FFFA9D"/>
    <a:srgbClr val="FFFFFF"/>
    <a:srgbClr val="ED000E"/>
    <a:srgbClr val="4E83FA"/>
    <a:srgbClr val="FF4E00"/>
    <a:srgbClr val="FF7900"/>
    <a:srgbClr val="0089CF"/>
    <a:srgbClr val="F31BF3"/>
    <a:srgbClr val="8ED8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78" autoAdjust="0"/>
    <p:restoredTop sz="91436" autoAdjust="0"/>
  </p:normalViewPr>
  <p:slideViewPr>
    <p:cSldViewPr snapToGrid="0" showGuides="1">
      <p:cViewPr varScale="1">
        <p:scale>
          <a:sx n="97" d="100"/>
          <a:sy n="97" d="100"/>
        </p:scale>
        <p:origin x="516" y="90"/>
      </p:cViewPr>
      <p:guideLst>
        <p:guide pos="6994"/>
        <p:guide pos="710"/>
        <p:guide orient="horz" pos="2159"/>
      </p:guideLst>
    </p:cSldViewPr>
  </p:slideViewPr>
  <p:notesTextViewPr>
    <p:cViewPr>
      <p:scale>
        <a:sx n="200" d="100"/>
        <a:sy n="200" d="100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2" Type="http://schemas.openxmlformats.org/officeDocument/2006/relationships/tags" Target="tags/tag28.xml"/><Relationship Id="rId41" Type="http://schemas.openxmlformats.org/officeDocument/2006/relationships/commentAuthors" Target="commentAuthors.xml"/><Relationship Id="rId40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39" Type="http://schemas.openxmlformats.org/officeDocument/2006/relationships/viewProps" Target="viewProps.xml"/><Relationship Id="rId38" Type="http://schemas.openxmlformats.org/officeDocument/2006/relationships/presProps" Target="presProps.xml"/><Relationship Id="rId37" Type="http://schemas.openxmlformats.org/officeDocument/2006/relationships/handoutMaster" Target="handoutMasters/handoutMaster1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5B177E-A36A-4FAC-A81D-A76AEDFB431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4" Type="http://schemas.openxmlformats.org/officeDocument/2006/relationships/image" Target="../media/image5.png"/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tags" Target="../tags/tag4.xml"/><Relationship Id="rId8" Type="http://schemas.openxmlformats.org/officeDocument/2006/relationships/image" Target="../media/image9.png"/><Relationship Id="rId7" Type="http://schemas.openxmlformats.org/officeDocument/2006/relationships/tags" Target="../tags/tag3.xml"/><Relationship Id="rId6" Type="http://schemas.openxmlformats.org/officeDocument/2006/relationships/image" Target="../media/image8.png"/><Relationship Id="rId5" Type="http://schemas.openxmlformats.org/officeDocument/2006/relationships/tags" Target="../tags/tag2.xml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图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PPT封面 拷贝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1430"/>
            <a:ext cx="12192000" cy="6858000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1" y="791210"/>
            <a:ext cx="12191364" cy="60661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ctr"/>
            <a:endParaRPr lang="zh-CN" altLang="en-US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2" name="文本框 11"/>
          <p:cNvSpPr txBox="1"/>
          <p:nvPr userDrawn="1"/>
        </p:nvSpPr>
        <p:spPr>
          <a:xfrm>
            <a:off x="530860" y="6582410"/>
            <a:ext cx="1113028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经传多赢投资顾问：张明科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丨执业编号：A1120619100001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  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风险提示:观点基于软件数据和理论模型分析，仅供参考，不构成投资建议，股市有风险，投资需谨慎。</a:t>
            </a:r>
            <a:endParaRPr lang="zh-CN" altLang="en-US" sz="120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4005" y="200025"/>
            <a:ext cx="1797685" cy="405765"/>
          </a:xfrm>
          <a:prstGeom prst="rect">
            <a:avLst/>
          </a:prstGeom>
        </p:spPr>
      </p:pic>
      <p:pic>
        <p:nvPicPr>
          <p:cNvPr id="13" name="图片 12" descr="龙头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00310" y="254635"/>
            <a:ext cx="1762125" cy="335915"/>
          </a:xfrm>
          <a:prstGeom prst="rect">
            <a:avLst/>
          </a:prstGeom>
        </p:spPr>
      </p:pic>
      <p:sp>
        <p:nvSpPr>
          <p:cNvPr id="9" name="文本占位符 2"/>
          <p:cNvSpPr>
            <a:spLocks noGrp="1"/>
          </p:cNvSpPr>
          <p:nvPr>
            <p:ph type="body" sz="quarter" idx="10"/>
          </p:nvPr>
        </p:nvSpPr>
        <p:spPr>
          <a:xfrm>
            <a:off x="3471863" y="69925"/>
            <a:ext cx="5248274" cy="62230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ctr" defTabSz="914400" rtl="0" eaLnBrk="1" latinLnBrk="0" hangingPunct="1">
              <a:spcAft>
                <a:spcPts val="0"/>
              </a:spcAft>
              <a:buNone/>
              <a:defRPr lang="zh-CN" altLang="en-US" sz="4200" u="none" strike="noStrike" kern="1200" cap="none" spc="-200" normalizeH="0" baseline="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uFillTx/>
                <a:latin typeface="Noto Sans S Chinese Bold" panose="020B0800000000000000" charset="-122"/>
                <a:ea typeface="Noto Sans S Chinese Bold" panose="020B0800000000000000" charset="-122"/>
                <a:cs typeface="+mn-cs"/>
              </a:defRPr>
            </a:lvl1pPr>
          </a:lstStyle>
          <a:p>
            <a:pPr marL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</a:pPr>
            <a:endParaRPr lang="zh-CN" altLang="en-US" dirty="0"/>
          </a:p>
        </p:txBody>
      </p:sp>
      <p:sp>
        <p:nvSpPr>
          <p:cNvPr id="14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691299"/>
            <a:ext cx="7820008" cy="5444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fontAlgn="auto" latinLnBrk="0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2000" b="1" u="none" strike="noStrike" kern="1200" cap="none" spc="150" normalizeH="0" baseline="0" dirty="0">
                <a:solidFill>
                  <a:srgbClr val="B34500"/>
                </a:solidFill>
                <a:uFillTx/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5" name="图片占位符 15"/>
          <p:cNvSpPr>
            <a:spLocks noGrp="1"/>
          </p:cNvSpPr>
          <p:nvPr>
            <p:ph type="pic" sz="quarter" idx="12"/>
          </p:nvPr>
        </p:nvSpPr>
        <p:spPr>
          <a:xfrm>
            <a:off x="2270224" y="1086636"/>
            <a:ext cx="7656168" cy="4289274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C:\Users\Administrator\Desktop\图片2.png图片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rcRect/>
          <a:stretch>
            <a:fillRect/>
          </a:stretch>
        </p:blipFill>
        <p:spPr>
          <a:xfrm>
            <a:off x="239713" y="271780"/>
            <a:ext cx="11739880" cy="6456680"/>
          </a:xfrm>
          <a:prstGeom prst="rect">
            <a:avLst/>
          </a:prstGeom>
        </p:spPr>
      </p:pic>
      <p:pic>
        <p:nvPicPr>
          <p:cNvPr id="2" name="图片 1" descr="C:\Users\Administrator\Desktop\背景.png背景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 descr="标签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48285" y="230505"/>
            <a:ext cx="1635125" cy="322580"/>
          </a:xfrm>
          <a:prstGeom prst="rect">
            <a:avLst/>
          </a:prstGeom>
        </p:spPr>
      </p:pic>
      <p:pic>
        <p:nvPicPr>
          <p:cNvPr id="6" name="图片 5" descr="C:\Users\Administrator\Desktop\图片1.png图片1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8"/>
          <a:srcRect/>
          <a:stretch>
            <a:fillRect/>
          </a:stretch>
        </p:blipFill>
        <p:spPr>
          <a:xfrm>
            <a:off x="10452100" y="255270"/>
            <a:ext cx="1492885" cy="342900"/>
          </a:xfrm>
          <a:prstGeom prst="rect">
            <a:avLst/>
          </a:prstGeom>
        </p:spPr>
      </p:pic>
      <p:sp>
        <p:nvSpPr>
          <p:cNvPr id="9" name="圆角矩形 8"/>
          <p:cNvSpPr/>
          <p:nvPr userDrawn="1"/>
        </p:nvSpPr>
        <p:spPr>
          <a:xfrm>
            <a:off x="0" y="737870"/>
            <a:ext cx="12193200" cy="612076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 userDrawn="1">
            <p:custDataLst>
              <p:tags r:id="rId9"/>
            </p:custDataLst>
          </p:nvPr>
        </p:nvSpPr>
        <p:spPr>
          <a:xfrm>
            <a:off x="1270" y="6597650"/>
            <a:ext cx="12190730" cy="260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经传多赢资深投顾：罗雪奎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(A1120616080001)观点基于软件数据和理论模型分析，仅供参考，不构成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投资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建议，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市场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有风险，投资需谨慎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！</a:t>
            </a:r>
            <a:endParaRPr lang="zh-CN" altLang="en-US" sz="1100">
              <a:solidFill>
                <a:srgbClr val="9D9C97"/>
              </a:solidFill>
              <a:latin typeface="Noto Sans S Chinese Medium" panose="020B0600000000000000" charset="-122"/>
              <a:ea typeface="Noto Sans S Chinese Medium" panose="020B0600000000000000" charset="-122"/>
              <a:cs typeface="Noto Sans S Chinese Medium" panose="020B0600000000000000" charset="-122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1831658"/>
            <a:ext cx="7820008" cy="1012991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7594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just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  <a:endParaRPr lang="zh-CN" altLang="en-US" sz="1050" kern="1200" dirty="0">
              <a:solidFill>
                <a:schemeClr val="bg1">
                  <a:lumMod val="85000"/>
                </a:schemeClr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图下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629869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627764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1050" dirty="0">
                <a:solidFill>
                  <a:schemeClr val="bg1">
                    <a:lumMod val="85000"/>
                  </a:schemeClr>
                </a:solidFill>
              </a:rPr>
              <a:t>风险提示：观点基于软件数据与理论模型分析，仅供参考，不构成买卖建议，市场有风险，投资需谨慎</a:t>
            </a:r>
            <a:endParaRPr lang="zh-CN" altLang="en-US" sz="105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6" name="图片占位符 15"/>
          <p:cNvSpPr>
            <a:spLocks noGrp="1"/>
          </p:cNvSpPr>
          <p:nvPr>
            <p:ph type="pic" sz="quarter" idx="12"/>
          </p:nvPr>
        </p:nvSpPr>
        <p:spPr>
          <a:xfrm>
            <a:off x="2766508" y="1827101"/>
            <a:ext cx="6663600" cy="3733200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_双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7594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just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  <a:endParaRPr lang="zh-CN" altLang="en-US" sz="1050" kern="1200" dirty="0">
              <a:solidFill>
                <a:schemeClr val="bg1">
                  <a:lumMod val="8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sz="quarter" idx="11"/>
          </p:nvPr>
        </p:nvSpPr>
        <p:spPr>
          <a:xfrm>
            <a:off x="1128713" y="2271881"/>
            <a:ext cx="4832350" cy="2718197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/>
          </a:p>
        </p:txBody>
      </p:sp>
      <p:sp>
        <p:nvSpPr>
          <p:cNvPr id="19" name="图片占位符 2"/>
          <p:cNvSpPr>
            <a:spLocks noGrp="1"/>
          </p:cNvSpPr>
          <p:nvPr>
            <p:ph type="pic" sz="quarter" idx="12"/>
          </p:nvPr>
        </p:nvSpPr>
        <p:spPr>
          <a:xfrm>
            <a:off x="6231336" y="2271881"/>
            <a:ext cx="4832350" cy="2718197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3" hasCustomPrompt="1"/>
          </p:nvPr>
        </p:nvSpPr>
        <p:spPr>
          <a:xfrm>
            <a:off x="2517221" y="5354223"/>
            <a:ext cx="2055334" cy="340405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kumimoji="0" lang="zh-CN" altLang="en-US" sz="2000" b="0" i="0" u="none" strike="noStrike" kern="1200" cap="none" spc="15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dirty="0"/>
              <a:t>文本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24" name="文本占位符 10"/>
          <p:cNvSpPr>
            <a:spLocks noGrp="1"/>
          </p:cNvSpPr>
          <p:nvPr>
            <p:ph type="body" sz="quarter" idx="14" hasCustomPrompt="1"/>
          </p:nvPr>
        </p:nvSpPr>
        <p:spPr>
          <a:xfrm>
            <a:off x="7619844" y="5354223"/>
            <a:ext cx="2055334" cy="340405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kumimoji="0" lang="zh-CN" altLang="en-US" sz="2000" b="0" i="0" u="none" strike="noStrike" kern="1200" cap="none" spc="15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dirty="0"/>
              <a:t>文本</a:t>
            </a:r>
            <a:r>
              <a:rPr lang="en-US" altLang="zh-CN" dirty="0"/>
              <a:t>2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290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2787435" y="-750208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弧形 14"/>
            <p:cNvSpPr/>
            <p:nvPr userDrawn="1"/>
          </p:nvSpPr>
          <p:spPr>
            <a:xfrm>
              <a:off x="1393825" y="1785620"/>
              <a:ext cx="3341370" cy="3341370"/>
            </a:xfrm>
            <a:prstGeom prst="arc">
              <a:avLst>
                <a:gd name="adj1" fmla="val 16200000"/>
                <a:gd name="adj2" fmla="val 5393041"/>
              </a:avLst>
            </a:prstGeom>
            <a:ln>
              <a:gradFill>
                <a:gsLst>
                  <a:gs pos="0">
                    <a:srgbClr val="FAFBFD">
                      <a:alpha val="0"/>
                    </a:srgbClr>
                  </a:gs>
                  <a:gs pos="100000">
                    <a:schemeClr val="bg1"/>
                  </a:gs>
                </a:gsLst>
                <a:lin ang="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tx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/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zh-CN" altLang="en-US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01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02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  <p:sp>
        <p:nvSpPr>
          <p:cNvPr id="32" name="弧形 31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03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  <p:sp>
        <p:nvSpPr>
          <p:cNvPr id="29" name="弧形 28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04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  <p:sp>
        <p:nvSpPr>
          <p:cNvPr id="29" name="弧形 28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结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tags" Target="../tags/tag5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0" y="-11461750"/>
            <a:ext cx="12192000" cy="29781500"/>
            <a:chOff x="0" y="-11461750"/>
            <a:chExt cx="12192000" cy="29781500"/>
          </a:xfrm>
        </p:grpSpPr>
        <p:grpSp>
          <p:nvGrpSpPr>
            <p:cNvPr id="15" name="组合 14"/>
            <p:cNvGrpSpPr/>
            <p:nvPr userDrawn="1"/>
          </p:nvGrpSpPr>
          <p:grpSpPr>
            <a:xfrm>
              <a:off x="0" y="-11461750"/>
              <a:ext cx="12192000" cy="1790700"/>
              <a:chOff x="0" y="-11461750"/>
              <a:chExt cx="12192000" cy="1790700"/>
            </a:xfrm>
          </p:grpSpPr>
          <p:sp>
            <p:nvSpPr>
              <p:cNvPr id="7" name="星形: 七角 6"/>
              <p:cNvSpPr/>
              <p:nvPr userDrawn="1"/>
            </p:nvSpPr>
            <p:spPr>
              <a:xfrm>
                <a:off x="0" y="-114617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" name="星形: 七角 7"/>
              <p:cNvSpPr/>
              <p:nvPr userDrawn="1"/>
            </p:nvSpPr>
            <p:spPr>
              <a:xfrm>
                <a:off x="10401300" y="-114617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6" name="组合 15"/>
            <p:cNvGrpSpPr/>
            <p:nvPr userDrawn="1"/>
          </p:nvGrpSpPr>
          <p:grpSpPr>
            <a:xfrm>
              <a:off x="0" y="16529050"/>
              <a:ext cx="12192000" cy="1790700"/>
              <a:chOff x="0" y="16529050"/>
              <a:chExt cx="12192000" cy="1790700"/>
            </a:xfrm>
          </p:grpSpPr>
          <p:sp>
            <p:nvSpPr>
              <p:cNvPr id="11" name="星形: 七角 10"/>
              <p:cNvSpPr/>
              <p:nvPr userDrawn="1"/>
            </p:nvSpPr>
            <p:spPr>
              <a:xfrm>
                <a:off x="0" y="165290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" name="星形: 七角 11"/>
              <p:cNvSpPr/>
              <p:nvPr userDrawn="1"/>
            </p:nvSpPr>
            <p:spPr>
              <a:xfrm>
                <a:off x="10401300" y="165290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</p:spTree>
    <p:custDataLst>
      <p:tags r:id="rId12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11.xml"/><Relationship Id="rId8" Type="http://schemas.openxmlformats.org/officeDocument/2006/relationships/tags" Target="../tags/tag10.xml"/><Relationship Id="rId7" Type="http://schemas.openxmlformats.org/officeDocument/2006/relationships/tags" Target="../tags/tag9.xml"/><Relationship Id="rId6" Type="http://schemas.openxmlformats.org/officeDocument/2006/relationships/tags" Target="../tags/tag8.xml"/><Relationship Id="rId5" Type="http://schemas.openxmlformats.org/officeDocument/2006/relationships/tags" Target="../tags/tag7.xml"/><Relationship Id="rId4" Type="http://schemas.openxmlformats.org/officeDocument/2006/relationships/tags" Target="../tags/tag6.xml"/><Relationship Id="rId3" Type="http://schemas.openxmlformats.org/officeDocument/2006/relationships/image" Target="../media/image2.png"/><Relationship Id="rId23" Type="http://schemas.openxmlformats.org/officeDocument/2006/relationships/notesSlide" Target="../notesSlides/notesSlide1.xml"/><Relationship Id="rId22" Type="http://schemas.openxmlformats.org/officeDocument/2006/relationships/slideLayout" Target="../slideLayouts/slideLayout1.xml"/><Relationship Id="rId21" Type="http://schemas.openxmlformats.org/officeDocument/2006/relationships/tags" Target="../tags/tag23.xml"/><Relationship Id="rId20" Type="http://schemas.openxmlformats.org/officeDocument/2006/relationships/tags" Target="../tags/tag22.xml"/><Relationship Id="rId2" Type="http://schemas.openxmlformats.org/officeDocument/2006/relationships/image" Target="../media/image11.png"/><Relationship Id="rId19" Type="http://schemas.openxmlformats.org/officeDocument/2006/relationships/tags" Target="../tags/tag21.xml"/><Relationship Id="rId18" Type="http://schemas.openxmlformats.org/officeDocument/2006/relationships/tags" Target="../tags/tag20.xml"/><Relationship Id="rId17" Type="http://schemas.openxmlformats.org/officeDocument/2006/relationships/tags" Target="../tags/tag19.xml"/><Relationship Id="rId16" Type="http://schemas.openxmlformats.org/officeDocument/2006/relationships/tags" Target="../tags/tag18.xml"/><Relationship Id="rId15" Type="http://schemas.openxmlformats.org/officeDocument/2006/relationships/tags" Target="../tags/tag17.xml"/><Relationship Id="rId14" Type="http://schemas.openxmlformats.org/officeDocument/2006/relationships/tags" Target="../tags/tag16.xml"/><Relationship Id="rId13" Type="http://schemas.openxmlformats.org/officeDocument/2006/relationships/tags" Target="../tags/tag15.xml"/><Relationship Id="rId12" Type="http://schemas.openxmlformats.org/officeDocument/2006/relationships/tags" Target="../tags/tag14.xml"/><Relationship Id="rId11" Type="http://schemas.openxmlformats.org/officeDocument/2006/relationships/tags" Target="../tags/tag13.xml"/><Relationship Id="rId10" Type="http://schemas.openxmlformats.org/officeDocument/2006/relationships/tags" Target="../tags/tag12.xml"/><Relationship Id="rId1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1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30.png"/><Relationship Id="rId1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2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2.png"/><Relationship Id="rId1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3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4.png"/><Relationship Id="rId1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42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43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4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46.png"/><Relationship Id="rId1" Type="http://schemas.openxmlformats.org/officeDocument/2006/relationships/image" Target="../media/image45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47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48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49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51.png"/><Relationship Id="rId1" Type="http://schemas.openxmlformats.org/officeDocument/2006/relationships/image" Target="../media/image50.png"/></Relationships>
</file>

<file path=ppt/slides/_rels/slide2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image" Target="../media/image52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56.png"/><Relationship Id="rId1" Type="http://schemas.openxmlformats.org/officeDocument/2006/relationships/image" Target="../media/image55.png"/></Relationships>
</file>

<file path=ppt/slides/_rels/slide31.xml.rels><?xml version="1.0" encoding="UTF-8" standalone="yes"?>
<Relationships xmlns="http://schemas.openxmlformats.org/package/2006/relationships"><Relationship Id="rId9" Type="http://schemas.openxmlformats.org/officeDocument/2006/relationships/image" Target="../media/image63.png"/><Relationship Id="rId8" Type="http://schemas.openxmlformats.org/officeDocument/2006/relationships/image" Target="../media/image62.png"/><Relationship Id="rId7" Type="http://schemas.openxmlformats.org/officeDocument/2006/relationships/image" Target="../media/image61.png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1" Type="http://schemas.openxmlformats.org/officeDocument/2006/relationships/slideLayout" Target="../slideLayouts/slideLayout3.xml"/><Relationship Id="rId10" Type="http://schemas.openxmlformats.org/officeDocument/2006/relationships/image" Target="../media/image64.png"/><Relationship Id="rId1" Type="http://schemas.openxmlformats.org/officeDocument/2006/relationships/image" Target="../media/image55.png"/></Relationships>
</file>

<file path=ppt/slides/_rels/slide32.xml.rels><?xml version="1.0" encoding="UTF-8" standalone="yes"?>
<Relationships xmlns="http://schemas.openxmlformats.org/package/2006/relationships"><Relationship Id="rId9" Type="http://schemas.openxmlformats.org/officeDocument/2006/relationships/image" Target="../media/image63.png"/><Relationship Id="rId8" Type="http://schemas.openxmlformats.org/officeDocument/2006/relationships/image" Target="../media/image62.png"/><Relationship Id="rId7" Type="http://schemas.openxmlformats.org/officeDocument/2006/relationships/image" Target="../media/image61.png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2" Type="http://schemas.openxmlformats.org/officeDocument/2006/relationships/slideLayout" Target="../slideLayouts/slideLayout3.xml"/><Relationship Id="rId11" Type="http://schemas.openxmlformats.org/officeDocument/2006/relationships/image" Target="../media/image65.png"/><Relationship Id="rId10" Type="http://schemas.openxmlformats.org/officeDocument/2006/relationships/image" Target="../media/image64.png"/><Relationship Id="rId1" Type="http://schemas.openxmlformats.org/officeDocument/2006/relationships/image" Target="../media/image55.png"/></Relationships>
</file>

<file path=ppt/slides/_rels/slide3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1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image" Target="../media/image9.png"/><Relationship Id="rId3" Type="http://schemas.openxmlformats.org/officeDocument/2006/relationships/tags" Target="../tags/tag25.xml"/><Relationship Id="rId2" Type="http://schemas.openxmlformats.org/officeDocument/2006/relationships/image" Target="../media/image66.png"/><Relationship Id="rId1" Type="http://schemas.openxmlformats.org/officeDocument/2006/relationships/tags" Target="../tags/tag24.xml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1.png"/><Relationship Id="rId1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8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资源 6-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270" y="318"/>
            <a:ext cx="12194540" cy="6857365"/>
          </a:xfrm>
          <a:prstGeom prst="rect">
            <a:avLst/>
          </a:prstGeom>
        </p:spPr>
      </p:pic>
      <p:pic>
        <p:nvPicPr>
          <p:cNvPr id="12" name="图片 11" descr="资源 4-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21150"/>
            <a:ext cx="12192000" cy="273685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41655" y="277495"/>
            <a:ext cx="55543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阿里巴巴和七个小矮人" panose="00000500000000000000" charset="-122"/>
              </a:rPr>
              <a:t>全国</a:t>
            </a:r>
            <a:r>
              <a:rPr lang="zh-CN" altLang="en-US" sz="2400" dirty="0">
                <a:solidFill>
                  <a:srgbClr val="FFFFFF"/>
                </a:solidFill>
                <a:latin typeface="+mn-ea"/>
                <a:cs typeface="阿里巴巴和七个小矮人" panose="00000500000000000000" charset="-122"/>
              </a:rPr>
              <a:t>实盘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阿里巴巴和七个小矮人" panose="00000500000000000000" charset="-122"/>
              </a:rPr>
              <a:t>课系列———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ea"/>
              <a:cs typeface="阿里巴巴和七个小矮人" panose="00000500000000000000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055043" y="1425594"/>
            <a:ext cx="8081914" cy="95566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altLang="zh-CN" sz="6600" b="1" dirty="0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sym typeface="+mn-ea"/>
              </a:rPr>
              <a:t>    </a:t>
            </a:r>
            <a:r>
              <a:rPr lang="zh-CN" altLang="en-US" sz="6600" b="1" dirty="0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sym typeface="+mn-ea"/>
              </a:rPr>
              <a:t>冰冰复冰冰，</a:t>
            </a: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r>
              <a:rPr lang="zh-CN" altLang="en-US" sz="6600" b="1" dirty="0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sym typeface="+mn-ea"/>
              </a:rPr>
              <a:t>希望在失望中孕育</a:t>
            </a: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</p:txBody>
      </p:sp>
      <p:pic>
        <p:nvPicPr>
          <p:cNvPr id="7" name="图片 6" descr="经传logo白色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3886197" y="4146550"/>
            <a:ext cx="4508844" cy="403730"/>
            <a:chOff x="3498844" y="5502275"/>
            <a:chExt cx="4508844" cy="403730"/>
          </a:xfrm>
        </p:grpSpPr>
        <p:sp>
          <p:nvSpPr>
            <p:cNvPr id="26" name="矩形 25"/>
            <p:cNvSpPr/>
            <p:nvPr/>
          </p:nvSpPr>
          <p:spPr>
            <a:xfrm>
              <a:off x="3536944" y="5523408"/>
              <a:ext cx="1963129" cy="356870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矩形 26"/>
            <p:cNvSpPr/>
            <p:nvPr>
              <p:custDataLst>
                <p:tags r:id="rId4"/>
              </p:custDataLst>
            </p:nvPr>
          </p:nvSpPr>
          <p:spPr>
            <a:xfrm>
              <a:off x="3543294" y="5523408"/>
              <a:ext cx="995680" cy="35687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文本框 27"/>
            <p:cNvSpPr txBox="1"/>
            <p:nvPr>
              <p:custDataLst>
                <p:tags r:id="rId5"/>
              </p:custDataLst>
            </p:nvPr>
          </p:nvSpPr>
          <p:spPr>
            <a:xfrm>
              <a:off x="3498844" y="5530393"/>
              <a:ext cx="1143000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经传投研</a:t>
              </a:r>
              <a:endParaRPr lang="zh-CN" altLang="en-US" dirty="0">
                <a:solidFill>
                  <a:srgbClr val="C000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  <p:sp>
          <p:nvSpPr>
            <p:cNvPr id="29" name="文本框 28"/>
            <p:cNvSpPr txBox="1"/>
            <p:nvPr>
              <p:custDataLst>
                <p:tags r:id="rId6"/>
              </p:custDataLst>
            </p:nvPr>
          </p:nvSpPr>
          <p:spPr>
            <a:xfrm>
              <a:off x="4547864" y="5518328"/>
              <a:ext cx="952209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n-ea"/>
                  <a:cs typeface="思源黑体 CN Light" panose="020B0300000000000000" charset="-122"/>
                </a:rPr>
                <a:t>陈定柱</a:t>
              </a:r>
              <a:endParaRPr lang="zh-CN" altLang="en-US" dirty="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  <p:sp>
          <p:nvSpPr>
            <p:cNvPr id="36" name="矩形 35"/>
            <p:cNvSpPr/>
            <p:nvPr>
              <p:custDataLst>
                <p:tags r:id="rId7"/>
              </p:custDataLst>
            </p:nvPr>
          </p:nvSpPr>
          <p:spPr>
            <a:xfrm>
              <a:off x="5827839" y="5524678"/>
              <a:ext cx="2179849" cy="35678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" name="矩形 36"/>
            <p:cNvSpPr/>
            <p:nvPr>
              <p:custDataLst>
                <p:tags r:id="rId8"/>
              </p:custDataLst>
            </p:nvPr>
          </p:nvSpPr>
          <p:spPr>
            <a:xfrm>
              <a:off x="5710205" y="5524678"/>
              <a:ext cx="995495" cy="35678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8" name="文本框 37"/>
            <p:cNvSpPr txBox="1"/>
            <p:nvPr>
              <p:custDataLst>
                <p:tags r:id="rId9"/>
              </p:custDataLst>
            </p:nvPr>
          </p:nvSpPr>
          <p:spPr>
            <a:xfrm>
              <a:off x="5690864" y="5537808"/>
              <a:ext cx="1142828" cy="3681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课程日期</a:t>
              </a:r>
              <a:endParaRPr lang="zh-CN" altLang="en-US" dirty="0">
                <a:solidFill>
                  <a:srgbClr val="C000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6725041" y="5502275"/>
              <a:ext cx="1282647" cy="3861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  <a:spcBef>
                  <a:spcPts val="500"/>
                </a:spcBef>
              </a:pPr>
              <a:fld id="{44E84A3E-DAD5-46E0-B2CD-606E2199FB3C}" type="datetime1">
                <a:rPr lang="zh-CN" altLang="en-US" sz="1600">
                  <a:solidFill>
                    <a:schemeClr val="bg1"/>
                  </a:solidFill>
                  <a:latin typeface="思源黑体 CN Medium" panose="020B0600000000000000" charset="-122"/>
                  <a:ea typeface="思源黑体 CN Medium" panose="020B0600000000000000" charset="-122"/>
                </a:rPr>
              </a:fld>
              <a:endParaRPr lang="zh-CN" altLang="en-US" dirty="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</a:endParaRPr>
            </a:p>
          </p:txBody>
        </p:sp>
      </p:grpSp>
      <p:grpSp>
        <p:nvGrpSpPr>
          <p:cNvPr id="19" name="组合 18"/>
          <p:cNvGrpSpPr/>
          <p:nvPr>
            <p:custDataLst>
              <p:tags r:id="rId10"/>
            </p:custDataLst>
          </p:nvPr>
        </p:nvGrpSpPr>
        <p:grpSpPr>
          <a:xfrm>
            <a:off x="3913621" y="4630788"/>
            <a:ext cx="4455684" cy="715184"/>
            <a:chOff x="3921876" y="4367898"/>
            <a:chExt cx="4455684" cy="715184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4710390" y="4372334"/>
              <a:ext cx="3667170" cy="364135"/>
              <a:chOff x="7093" y="6626"/>
              <a:chExt cx="6446" cy="638"/>
            </a:xfrm>
          </p:grpSpPr>
          <p:sp>
            <p:nvSpPr>
              <p:cNvPr id="21" name="矩形 20"/>
              <p:cNvSpPr/>
              <p:nvPr>
                <p:custDataLst>
                  <p:tags r:id="rId11"/>
                </p:custDataLst>
              </p:nvPr>
            </p:nvSpPr>
            <p:spPr>
              <a:xfrm>
                <a:off x="7093" y="6626"/>
                <a:ext cx="6446" cy="539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35" name="矩形 34"/>
              <p:cNvSpPr/>
              <p:nvPr>
                <p:custDataLst>
                  <p:tags r:id="rId12"/>
                </p:custDataLst>
              </p:nvPr>
            </p:nvSpPr>
            <p:spPr>
              <a:xfrm>
                <a:off x="7105" y="6626"/>
                <a:ext cx="1965" cy="53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39" name="文本框 38"/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7223" y="6665"/>
                <a:ext cx="1809" cy="5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zh-CN" altLang="en-US" sz="1400" dirty="0">
                    <a:solidFill>
                      <a:srgbClr val="C00000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投资顾问</a:t>
                </a:r>
                <a:endParaRPr lang="zh-CN" altLang="en-US" sz="14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  <p:sp>
            <p:nvSpPr>
              <p:cNvPr id="40" name="文本框 39"/>
              <p:cNvSpPr txBox="1"/>
              <p:nvPr>
                <p:custDataLst>
                  <p:tags r:id="rId14"/>
                </p:custDataLst>
              </p:nvPr>
            </p:nvSpPr>
            <p:spPr>
              <a:xfrm>
                <a:off x="9159" y="6643"/>
                <a:ext cx="4318" cy="6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dist"/>
                <a:r>
                  <a:rPr lang="en-US" altLang="zh-CN" sz="1600" dirty="0">
                    <a:solidFill>
                      <a:schemeClr val="bg1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A1120621060007</a:t>
                </a:r>
                <a:endParaRPr lang="en-US" altLang="zh-CN" sz="1600" dirty="0">
                  <a:solidFill>
                    <a:schemeClr val="bg1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</p:grpSp>
        <p:grpSp>
          <p:nvGrpSpPr>
            <p:cNvPr id="41" name="组合 40"/>
            <p:cNvGrpSpPr/>
            <p:nvPr userDrawn="1"/>
          </p:nvGrpSpPr>
          <p:grpSpPr>
            <a:xfrm>
              <a:off x="3921876" y="4367898"/>
              <a:ext cx="664210" cy="677545"/>
              <a:chOff x="4241086" y="4896577"/>
              <a:chExt cx="1029434" cy="356550"/>
            </a:xfrm>
          </p:grpSpPr>
          <p:sp>
            <p:nvSpPr>
              <p:cNvPr id="42" name="矩形 41"/>
              <p:cNvSpPr/>
              <p:nvPr>
                <p:custDataLst>
                  <p:tags r:id="rId15"/>
                </p:custDataLst>
              </p:nvPr>
            </p:nvSpPr>
            <p:spPr>
              <a:xfrm>
                <a:off x="4241086" y="4896577"/>
                <a:ext cx="1029434" cy="35655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43" name="文本框 42"/>
              <p:cNvSpPr txBox="1"/>
              <p:nvPr>
                <p:custDataLst>
                  <p:tags r:id="rId16"/>
                </p:custDataLst>
              </p:nvPr>
            </p:nvSpPr>
            <p:spPr>
              <a:xfrm>
                <a:off x="4287342" y="4923644"/>
                <a:ext cx="936923" cy="3070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ctr"/>
                <a:r>
                  <a:rPr lang="zh-CN" altLang="en-US" sz="1600" dirty="0">
                    <a:solidFill>
                      <a:srgbClr val="C00000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执业编号</a:t>
                </a:r>
                <a:endParaRPr lang="zh-CN" altLang="en-US" sz="16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</p:grpSp>
        <p:grpSp>
          <p:nvGrpSpPr>
            <p:cNvPr id="44" name="组合 43"/>
            <p:cNvGrpSpPr/>
            <p:nvPr userDrawn="1"/>
          </p:nvGrpSpPr>
          <p:grpSpPr>
            <a:xfrm>
              <a:off x="4710390" y="4736070"/>
              <a:ext cx="3667170" cy="347012"/>
              <a:chOff x="7093" y="6626"/>
              <a:chExt cx="6446" cy="608"/>
            </a:xfrm>
          </p:grpSpPr>
          <p:sp>
            <p:nvSpPr>
              <p:cNvPr id="45" name="矩形 44"/>
              <p:cNvSpPr/>
              <p:nvPr>
                <p:custDataLst>
                  <p:tags r:id="rId17"/>
                </p:custDataLst>
              </p:nvPr>
            </p:nvSpPr>
            <p:spPr>
              <a:xfrm>
                <a:off x="7093" y="6626"/>
                <a:ext cx="6446" cy="539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46" name="矩形 45"/>
              <p:cNvSpPr/>
              <p:nvPr>
                <p:custDataLst>
                  <p:tags r:id="rId18"/>
                </p:custDataLst>
              </p:nvPr>
            </p:nvSpPr>
            <p:spPr>
              <a:xfrm>
                <a:off x="7105" y="6626"/>
                <a:ext cx="1965" cy="53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47" name="文本框 46"/>
              <p:cNvSpPr txBox="1"/>
              <p:nvPr>
                <p:custDataLst>
                  <p:tags r:id="rId19"/>
                </p:custDataLst>
              </p:nvPr>
            </p:nvSpPr>
            <p:spPr>
              <a:xfrm>
                <a:off x="7223" y="6665"/>
                <a:ext cx="1809" cy="5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zh-CN" altLang="en-US" sz="1400" dirty="0">
                    <a:solidFill>
                      <a:srgbClr val="C00000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基金从业</a:t>
                </a:r>
                <a:endParaRPr lang="zh-CN" altLang="en-US" sz="14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  <p:sp>
            <p:nvSpPr>
              <p:cNvPr id="48" name="文本框 47"/>
              <p:cNvSpPr txBox="1"/>
              <p:nvPr>
                <p:custDataLst>
                  <p:tags r:id="rId20"/>
                </p:custDataLst>
              </p:nvPr>
            </p:nvSpPr>
            <p:spPr>
              <a:xfrm>
                <a:off x="9159" y="6643"/>
                <a:ext cx="4318" cy="5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dist"/>
                <a:r>
                  <a:rPr lang="en-US" altLang="zh-CN" sz="1600" dirty="0">
                    <a:solidFill>
                      <a:schemeClr val="bg1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  <a:sym typeface="+mn-ea"/>
                  </a:rPr>
                  <a:t>A</a:t>
                </a:r>
                <a:r>
                  <a:rPr lang="en-US" altLang="zh-CN" sz="1600" dirty="0">
                    <a:solidFill>
                      <a:srgbClr val="FFFFFF"/>
                    </a:solidFill>
                    <a:latin typeface="+mn-ea"/>
                  </a:rPr>
                  <a:t>20250623005303</a:t>
                </a:r>
                <a:endParaRPr lang="en-US" altLang="zh-CN" sz="1600" dirty="0">
                  <a:solidFill>
                    <a:srgbClr val="FFFFFF"/>
                  </a:solidFill>
                  <a:latin typeface="+mn-ea"/>
                </a:endParaRPr>
              </a:p>
            </p:txBody>
          </p:sp>
        </p:grpSp>
      </p:grpSp>
    </p:spTree>
    <p:custDataLst>
      <p:tags r:id="rId2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34085" y="1578610"/>
            <a:ext cx="4701540" cy="471551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4055" y="1578610"/>
            <a:ext cx="5612765" cy="471551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8835" y="1633855"/>
            <a:ext cx="3496310" cy="475170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3250" y="1633855"/>
            <a:ext cx="3497580" cy="475170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8935" y="1633855"/>
            <a:ext cx="3350895" cy="475361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 lang="zh-CN" altLang="en-US" dirty="0"/>
              <a:t>重要消息</a:t>
            </a:r>
            <a:endParaRPr lang="zh-CN" altLang="en-US" dirty="0"/>
          </a:p>
        </p:txBody>
      </p:sp>
      <p:sp>
        <p:nvSpPr>
          <p:cNvPr id="5" name="文本占位符 5"/>
          <p:cNvSpPr/>
          <p:nvPr/>
        </p:nvSpPr>
        <p:spPr>
          <a:xfrm>
            <a:off x="2069156" y="5950544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   </a:t>
            </a:r>
            <a:r>
              <a:rPr b="1">
                <a:solidFill>
                  <a:srgbClr val="FF0000"/>
                </a:solidFill>
              </a:rPr>
              <a:t>实盘赛</a:t>
            </a:r>
            <a:endParaRPr b="1">
              <a:solidFill>
                <a:srgbClr val="FF0000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06475" y="1732915"/>
            <a:ext cx="4509770" cy="459422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4850" y="1918970"/>
            <a:ext cx="5501005" cy="403161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05560" y="1578610"/>
            <a:ext cx="4368165" cy="470979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35015" y="2015490"/>
            <a:ext cx="5482590" cy="401002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20115" y="1578610"/>
            <a:ext cx="5039360" cy="469392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7605" y="2270760"/>
            <a:ext cx="5010150" cy="370268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87600" y="1578610"/>
            <a:ext cx="7048500" cy="479044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66900" y="1578610"/>
            <a:ext cx="8667115" cy="485648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22655" y="1635760"/>
            <a:ext cx="9999980" cy="45466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云计算概念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33270" y="1578610"/>
            <a:ext cx="8124825" cy="452437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26845" y="1578610"/>
            <a:ext cx="1811655" cy="492569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8535" y="1707515"/>
            <a:ext cx="7368540" cy="314325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0325" y="2870200"/>
            <a:ext cx="3413760" cy="35179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盘面板块</a:t>
            </a:r>
            <a:endParaRPr lang="zh-CN" alt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如何购买？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53565" y="1578610"/>
            <a:ext cx="8485505" cy="475742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如何购买？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62380" y="1578610"/>
            <a:ext cx="9780905" cy="4587875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如何购买？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86940" y="1578610"/>
            <a:ext cx="7818120" cy="4678045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如何查看？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04290" y="1918335"/>
            <a:ext cx="3333750" cy="21336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9745" y="1578610"/>
            <a:ext cx="3317240" cy="4805045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如何查看？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91995" y="1658620"/>
            <a:ext cx="8208645" cy="4650105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如何签约？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83640" y="1639570"/>
            <a:ext cx="9825355" cy="423037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730500" y="918210"/>
            <a:ext cx="7087235" cy="660400"/>
          </a:xfrm>
        </p:spPr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如何领取下半年策略报告</a:t>
            </a:r>
            <a:r>
              <a:rPr dirty="0"/>
              <a:t>？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17215" y="1578610"/>
            <a:ext cx="5958205" cy="45466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占位符 4"/>
          <p:cNvSpPr>
            <a:spLocks noGrp="1"/>
          </p:cNvSpPr>
          <p:nvPr>
            <p:ph type="body" sz="quarter" idx="10"/>
          </p:nvPr>
        </p:nvSpPr>
        <p:spPr>
          <a:xfrm>
            <a:off x="4364999" y="2811670"/>
            <a:ext cx="4703762" cy="1050925"/>
          </a:xfrm>
        </p:spPr>
        <p:txBody>
          <a:bodyPr/>
          <a:lstStyle/>
          <a:p>
            <a:r>
              <a:rPr lang="zh-CN" altLang="en-US" dirty="0"/>
              <a:t>选股方法</a:t>
            </a:r>
            <a:endParaRPr lang="zh-CN" altLang="en-US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算力租赁</a:t>
            </a:r>
            <a:r>
              <a:rPr dirty="0"/>
              <a:t>概念</a:t>
            </a:r>
            <a:endParaRPr dirty="0"/>
          </a:p>
        </p:txBody>
      </p:sp>
      <p:sp>
        <p:nvSpPr>
          <p:cNvPr id="6" name="文本占位符 5"/>
          <p:cNvSpPr/>
          <p:nvPr>
            <p:ph type="body" sz="quarter" idx="11"/>
          </p:nvPr>
        </p:nvSpPr>
        <p:spPr>
          <a:xfrm>
            <a:off x="2088841" y="5972769"/>
            <a:ext cx="7820008" cy="544401"/>
          </a:xfrm>
        </p:spPr>
        <p:txBody>
          <a:bodyPr/>
          <a:p>
            <a:r>
              <a:rPr lang="en-US" altLang="zh-CN" b="1">
                <a:solidFill>
                  <a:srgbClr val="FF0000"/>
                </a:solidFill>
              </a:rPr>
              <a:t>3. 26 </a:t>
            </a:r>
            <a:r>
              <a:rPr b="1">
                <a:solidFill>
                  <a:srgbClr val="FF0000"/>
                </a:solidFill>
              </a:rPr>
              <a:t>案例回顾</a:t>
            </a:r>
            <a:r>
              <a:rPr lang="en-US" altLang="zh-CN" b="1">
                <a:solidFill>
                  <a:srgbClr val="FF0000"/>
                </a:solidFill>
              </a:rPr>
              <a:t>  </a:t>
            </a:r>
            <a:endParaRPr b="1">
              <a:solidFill>
                <a:srgbClr val="FF0000"/>
              </a:solidFill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7235" y="1578610"/>
            <a:ext cx="8315325" cy="159067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6060" y="1659255"/>
            <a:ext cx="7364095" cy="4232275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词元</a:t>
            </a:r>
            <a:r>
              <a:rPr dirty="0"/>
              <a:t>概念</a:t>
            </a:r>
            <a:endParaRPr dirty="0"/>
          </a:p>
        </p:txBody>
      </p:sp>
      <p:sp>
        <p:nvSpPr>
          <p:cNvPr id="6" name="文本占位符 5"/>
          <p:cNvSpPr/>
          <p:nvPr>
            <p:ph type="body" sz="quarter" idx="11"/>
          </p:nvPr>
        </p:nvSpPr>
        <p:spPr>
          <a:xfrm>
            <a:off x="2088841" y="5972769"/>
            <a:ext cx="7820008" cy="544401"/>
          </a:xfrm>
        </p:spPr>
        <p:txBody>
          <a:bodyPr/>
          <a:p>
            <a:r>
              <a:rPr lang="en-US" altLang="zh-CN" b="1">
                <a:solidFill>
                  <a:srgbClr val="FF0000"/>
                </a:solidFill>
              </a:rPr>
              <a:t>3. 26 </a:t>
            </a:r>
            <a:r>
              <a:rPr b="1">
                <a:solidFill>
                  <a:srgbClr val="FF0000"/>
                </a:solidFill>
              </a:rPr>
              <a:t>案例回顾</a:t>
            </a:r>
            <a:r>
              <a:rPr lang="en-US" altLang="zh-CN" b="1">
                <a:solidFill>
                  <a:srgbClr val="FF0000"/>
                </a:solidFill>
              </a:rPr>
              <a:t>  </a:t>
            </a:r>
            <a:endParaRPr b="1">
              <a:solidFill>
                <a:srgbClr val="FF000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1540" y="1655445"/>
            <a:ext cx="8220075" cy="14478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3930" y="3221355"/>
            <a:ext cx="4522470" cy="263334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5995" y="1655445"/>
            <a:ext cx="5046980" cy="419862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 lang="zh-CN" altLang="en-US" dirty="0"/>
              <a:t>大盘</a:t>
            </a:r>
            <a:r>
              <a:rPr lang="en-US" altLang="zh-CN" dirty="0"/>
              <a:t>-</a:t>
            </a:r>
            <a:r>
              <a:rPr lang="zh-CN" altLang="en-US" dirty="0"/>
              <a:t>情绪和仓位的判断</a:t>
            </a:r>
            <a:endParaRPr lang="zh-CN" altLang="en-US" dirty="0"/>
          </a:p>
        </p:txBody>
      </p:sp>
      <p:sp>
        <p:nvSpPr>
          <p:cNvPr id="6" name="文本占位符 5"/>
          <p:cNvSpPr/>
          <p:nvPr>
            <p:ph type="body" sz="quarter" idx="11"/>
          </p:nvPr>
        </p:nvSpPr>
        <p:spPr>
          <a:xfrm>
            <a:off x="1731645" y="6011545"/>
            <a:ext cx="8982075" cy="544195"/>
          </a:xfrm>
        </p:spPr>
        <p:txBody>
          <a:bodyPr/>
          <a:p>
            <a:r>
              <a:rPr lang="zh-CN" altLang="en-US" b="1">
                <a:solidFill>
                  <a:srgbClr val="FF0000"/>
                </a:solidFill>
              </a:rPr>
              <a:t>大盘日线级别为</a:t>
            </a:r>
            <a:r>
              <a:rPr lang="en-US" altLang="zh-CN" b="1">
                <a:solidFill>
                  <a:srgbClr val="FF0000"/>
                </a:solidFill>
              </a:rPr>
              <a:t>S</a:t>
            </a:r>
            <a:r>
              <a:rPr b="1">
                <a:solidFill>
                  <a:srgbClr val="FF0000"/>
                </a:solidFill>
              </a:rPr>
              <a:t>点</a:t>
            </a:r>
            <a:r>
              <a:rPr lang="zh-CN" altLang="en-US" b="1">
                <a:solidFill>
                  <a:srgbClr val="FF0000"/>
                </a:solidFill>
              </a:rPr>
              <a:t>，</a:t>
            </a:r>
            <a:r>
              <a:rPr lang="en-US" altLang="zh-CN" b="1">
                <a:solidFill>
                  <a:srgbClr val="FF0000"/>
                </a:solidFill>
              </a:rPr>
              <a:t>60</a:t>
            </a:r>
            <a:r>
              <a:rPr b="1">
                <a:solidFill>
                  <a:srgbClr val="FF0000"/>
                </a:solidFill>
              </a:rPr>
              <a:t>分钟级别为</a:t>
            </a:r>
            <a:r>
              <a:rPr lang="en-US" altLang="zh-CN" b="1">
                <a:solidFill>
                  <a:srgbClr val="FF0000"/>
                </a:solidFill>
              </a:rPr>
              <a:t>S</a:t>
            </a:r>
            <a:r>
              <a:rPr b="1">
                <a:solidFill>
                  <a:srgbClr val="FF0000"/>
                </a:solidFill>
              </a:rPr>
              <a:t>点，仓位</a:t>
            </a:r>
            <a:r>
              <a:rPr lang="en-US" altLang="zh-CN" b="1">
                <a:solidFill>
                  <a:srgbClr val="FF0000"/>
                </a:solidFill>
              </a:rPr>
              <a:t>0</a:t>
            </a:r>
            <a:r>
              <a:rPr b="1">
                <a:solidFill>
                  <a:srgbClr val="FF0000"/>
                </a:solidFill>
              </a:rPr>
              <a:t>成</a:t>
            </a:r>
            <a:r>
              <a:rPr lang="en-US" altLang="zh-CN" b="1">
                <a:solidFill>
                  <a:srgbClr val="FF0000"/>
                </a:solidFill>
              </a:rPr>
              <a:t>-3</a:t>
            </a:r>
            <a:r>
              <a:rPr b="1">
                <a:solidFill>
                  <a:srgbClr val="FF0000"/>
                </a:solidFill>
              </a:rPr>
              <a:t>成仓，指数下降趋势中</a:t>
            </a:r>
            <a:endParaRPr lang="en-US" altLang="zh-CN" b="1">
              <a:solidFill>
                <a:srgbClr val="FF0000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7725" y="1579880"/>
            <a:ext cx="5081905" cy="443166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0440" y="1579880"/>
            <a:ext cx="4919345" cy="44323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战绩回顾</a:t>
            </a:r>
            <a:endParaRPr dirty="0"/>
          </a:p>
        </p:txBody>
      </p:sp>
      <p:sp>
        <p:nvSpPr>
          <p:cNvPr id="3" name="文本框 2"/>
          <p:cNvSpPr txBox="1"/>
          <p:nvPr/>
        </p:nvSpPr>
        <p:spPr>
          <a:xfrm>
            <a:off x="3006725" y="1646555"/>
            <a:ext cx="5951855" cy="2287905"/>
          </a:xfrm>
          <a:prstGeom prst="rect">
            <a:avLst/>
          </a:prstGeom>
        </p:spPr>
        <p:txBody>
          <a:bodyPr>
            <a:noAutofit/>
          </a:bodyPr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1.9 </a:t>
            </a:r>
            <a:r>
              <a:rPr lang="zh-CN" altLang="en-US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符合模式的个股：南京熊猫</a:t>
            </a:r>
            <a:r>
              <a:rPr lang="en-US" altLang="zh-CN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  </a:t>
            </a:r>
            <a:r>
              <a:rPr lang="zh-CN" altLang="en-US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和顺电气</a:t>
            </a: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4285" y="1897380"/>
            <a:ext cx="3476625" cy="11715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1285" y="1897380"/>
            <a:ext cx="3476625" cy="1171575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战绩回顾</a:t>
            </a:r>
            <a:endParaRPr dirty="0"/>
          </a:p>
        </p:txBody>
      </p:sp>
      <p:sp>
        <p:nvSpPr>
          <p:cNvPr id="3" name="文本框 2"/>
          <p:cNvSpPr txBox="1"/>
          <p:nvPr/>
        </p:nvSpPr>
        <p:spPr>
          <a:xfrm>
            <a:off x="2945130" y="1646555"/>
            <a:ext cx="5951855" cy="2287905"/>
          </a:xfrm>
          <a:prstGeom prst="rect">
            <a:avLst/>
          </a:prstGeom>
        </p:spPr>
        <p:txBody>
          <a:bodyPr>
            <a:noAutofit/>
          </a:bodyPr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7.29 </a:t>
            </a:r>
            <a:r>
              <a:rPr lang="zh-CN" altLang="en-US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符合模式的个股：无</a:t>
            </a: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7.30 </a:t>
            </a:r>
            <a:r>
              <a:rPr lang="zh-CN" altLang="en-US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符合模式的个股：无</a:t>
            </a: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7.31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中化装备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-5%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8.1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捷佳伟创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+6%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8.4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符合模式的个股：无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8.5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符合模式的个股：无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8.6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马钢股份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-1%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8.7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东方精工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+5%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8.8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洪田股份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+16%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8.11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符合模式的个股：无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4285" y="1897380"/>
            <a:ext cx="3476625" cy="11715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1285" y="2024380"/>
            <a:ext cx="3476625" cy="117157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9215" y="0"/>
            <a:ext cx="12260580" cy="6858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69215" y="0"/>
            <a:ext cx="12261850" cy="6858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69215" y="0"/>
            <a:ext cx="12261215" cy="6858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69215" y="0"/>
            <a:ext cx="12261850" cy="685863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69215" y="12700"/>
            <a:ext cx="12261215" cy="68453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69215" y="1905"/>
            <a:ext cx="12262485" cy="685419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69215" y="0"/>
            <a:ext cx="1226312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战绩回顾</a:t>
            </a:r>
            <a:endParaRPr dirty="0"/>
          </a:p>
        </p:txBody>
      </p:sp>
      <p:sp>
        <p:nvSpPr>
          <p:cNvPr id="3" name="文本框 2"/>
          <p:cNvSpPr txBox="1"/>
          <p:nvPr/>
        </p:nvSpPr>
        <p:spPr>
          <a:xfrm>
            <a:off x="2945130" y="1646555"/>
            <a:ext cx="5951855" cy="2287905"/>
          </a:xfrm>
          <a:prstGeom prst="rect">
            <a:avLst/>
          </a:prstGeom>
        </p:spPr>
        <p:txBody>
          <a:bodyPr>
            <a:noAutofit/>
          </a:bodyPr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7.29 </a:t>
            </a:r>
            <a:r>
              <a:rPr lang="zh-CN" altLang="en-US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符合模式的个股：无</a:t>
            </a: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7.30 </a:t>
            </a:r>
            <a:r>
              <a:rPr lang="zh-CN" altLang="en-US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符合模式的个股：无</a:t>
            </a: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7.31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中化装备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-5%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8.1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捷佳伟创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+6%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8.4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符合模式的个股：无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8.5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符合模式的个股：无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8.6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马钢股份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-1%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8.7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东方精工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+5%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8.8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洪田股份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+16%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8.11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符合模式的个股：无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4285" y="1897380"/>
            <a:ext cx="3476625" cy="11715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1285" y="2024380"/>
            <a:ext cx="3476625" cy="117157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9215" y="0"/>
            <a:ext cx="12260580" cy="6858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69215" y="0"/>
            <a:ext cx="12261850" cy="6858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69215" y="0"/>
            <a:ext cx="12261215" cy="6858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69215" y="0"/>
            <a:ext cx="12261850" cy="685863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69215" y="12700"/>
            <a:ext cx="12261215" cy="68453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69215" y="1905"/>
            <a:ext cx="12262485" cy="685419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69215" y="0"/>
            <a:ext cx="12263120" cy="685800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69215" y="0"/>
            <a:ext cx="1226375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图片 4" descr="ppt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491740" y="3173730"/>
            <a:ext cx="7313930" cy="20472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20000"/>
              </a:lnSpc>
            </a:pPr>
            <a:r>
              <a:rPr lang="zh-CN" altLang="en-US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</a:rPr>
              <a:t>我司所有工作人员均不允许推荐股票、不允许承诺收益、不允许代客理财、不允许合作分成、不允许私下收款，如您发现有任何违规行为，请立即拨打400-9088-988向我们举报！</a:t>
            </a:r>
            <a:endParaRPr lang="zh-CN" altLang="en-US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  <a:p>
            <a:pPr>
              <a:lnSpc>
                <a:spcPct val="120000"/>
              </a:lnSpc>
            </a:pPr>
            <a:endParaRPr lang="zh-CN" altLang="en-US" sz="1000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1400">
                <a:solidFill>
                  <a:schemeClr val="accent6">
                    <a:lumMod val="40000"/>
                    <a:lumOff val="6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</a:rPr>
              <a:t>风险提示：所有信息及观点均来源于公开信息及经传软件信号显示，仅供参考，不构成最终投资依据，软件作为辅助参考工具，无法承诺收益，投资者应正视市场风险，自主作出投资决策并自行承担投资风险。投资有风险，入市须谨慎！</a:t>
            </a:r>
            <a:endParaRPr lang="zh-CN" altLang="en-US" sz="1400">
              <a:solidFill>
                <a:schemeClr val="accent6">
                  <a:lumMod val="40000"/>
                  <a:lumOff val="60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pic>
        <p:nvPicPr>
          <p:cNvPr id="6" name="图片 5" descr="C:\Users\Administrator\Desktop\图片1.png图片1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rcRect/>
          <a:stretch>
            <a:fillRect/>
          </a:stretch>
        </p:blipFill>
        <p:spPr>
          <a:xfrm>
            <a:off x="5341620" y="1087120"/>
            <a:ext cx="1492885" cy="342900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1542415" y="1631315"/>
            <a:ext cx="929005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90000"/>
              </a:lnSpc>
            </a:pPr>
            <a:r>
              <a:rPr lang="zh-CN" altLang="en-US" sz="8000" kern="700">
                <a:gradFill>
                  <a:gsLst>
                    <a:gs pos="30000">
                      <a:srgbClr val="FFFAEB"/>
                    </a:gs>
                    <a:gs pos="100000">
                      <a:schemeClr val="accent4">
                        <a:lumMod val="40000"/>
                        <a:lumOff val="60000"/>
                      </a:schemeClr>
                    </a:gs>
                  </a:gsLst>
                  <a:lin ang="5400000" scaled="0"/>
                </a:gradFill>
                <a:effectLst>
                  <a:outerShdw blurRad="50800" dist="38100" dir="2700000" algn="tl" rotWithShape="0">
                    <a:srgbClr val="C20006">
                      <a:alpha val="40000"/>
                    </a:srgbClr>
                  </a:outerShdw>
                </a:effectLst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让投资遇见美好</a:t>
            </a:r>
            <a:r>
              <a:rPr lang="en-US" altLang="zh-CN" sz="7200" kern="7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 </a:t>
            </a:r>
            <a:endParaRPr lang="zh-CN" altLang="en-US" sz="7200" kern="7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2524760" y="2811145"/>
            <a:ext cx="7218680" cy="0"/>
          </a:xfrm>
          <a:prstGeom prst="line">
            <a:avLst/>
          </a:prstGeom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6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 lang="zh-CN" altLang="en-US" dirty="0"/>
              <a:t>大盘</a:t>
            </a:r>
            <a:r>
              <a:rPr lang="en-US" altLang="zh-CN" dirty="0"/>
              <a:t>-</a:t>
            </a:r>
            <a:r>
              <a:rPr lang="zh-CN" altLang="en-US" dirty="0"/>
              <a:t>情绪和仓位的判断</a:t>
            </a:r>
            <a:endParaRPr lang="zh-CN" altLang="en-US" dirty="0"/>
          </a:p>
        </p:txBody>
      </p:sp>
      <p:sp>
        <p:nvSpPr>
          <p:cNvPr id="5" name="文本占位符 5"/>
          <p:cNvSpPr/>
          <p:nvPr/>
        </p:nvSpPr>
        <p:spPr>
          <a:xfrm>
            <a:off x="2069156" y="5950544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   </a:t>
            </a:r>
            <a:r>
              <a:rPr b="1">
                <a:solidFill>
                  <a:srgbClr val="FF0000"/>
                </a:solidFill>
              </a:rPr>
              <a:t>实盘赛</a:t>
            </a:r>
            <a:endParaRPr b="1">
              <a:solidFill>
                <a:srgbClr val="FF0000"/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76300" y="1727835"/>
            <a:ext cx="5219065" cy="401002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8610" y="1578610"/>
            <a:ext cx="4495165" cy="480441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 lang="zh-CN" altLang="en-US" dirty="0"/>
              <a:t>大盘</a:t>
            </a:r>
            <a:r>
              <a:rPr lang="en-US" altLang="zh-CN" dirty="0"/>
              <a:t>-</a:t>
            </a:r>
            <a:r>
              <a:rPr lang="zh-CN" altLang="en-US" dirty="0"/>
              <a:t>情绪和仓位的判断</a:t>
            </a:r>
            <a:endParaRPr lang="zh-CN" altLang="en-US" dirty="0"/>
          </a:p>
        </p:txBody>
      </p:sp>
      <p:sp>
        <p:nvSpPr>
          <p:cNvPr id="5" name="文本占位符 5"/>
          <p:cNvSpPr/>
          <p:nvPr/>
        </p:nvSpPr>
        <p:spPr>
          <a:xfrm>
            <a:off x="2069156" y="5950544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   </a:t>
            </a:r>
            <a:r>
              <a:rPr b="1">
                <a:solidFill>
                  <a:srgbClr val="FF0000"/>
                </a:solidFill>
              </a:rPr>
              <a:t>实盘赛</a:t>
            </a:r>
            <a:endParaRPr b="1">
              <a:solidFill>
                <a:srgbClr val="FF000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83915" y="1641475"/>
            <a:ext cx="5423535" cy="424624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 lang="zh-CN" altLang="en-US" dirty="0"/>
              <a:t>大盘</a:t>
            </a:r>
            <a:r>
              <a:rPr lang="en-US" altLang="zh-CN" dirty="0"/>
              <a:t>-</a:t>
            </a:r>
            <a:r>
              <a:rPr lang="zh-CN" altLang="en-US" dirty="0"/>
              <a:t>情绪和仓位的判断</a:t>
            </a:r>
            <a:endParaRPr lang="zh-CN" altLang="en-US" dirty="0"/>
          </a:p>
        </p:txBody>
      </p:sp>
      <p:sp>
        <p:nvSpPr>
          <p:cNvPr id="5" name="文本占位符 5"/>
          <p:cNvSpPr/>
          <p:nvPr/>
        </p:nvSpPr>
        <p:spPr>
          <a:xfrm>
            <a:off x="2069156" y="5950544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   </a:t>
            </a:r>
            <a:r>
              <a:rPr b="1">
                <a:solidFill>
                  <a:srgbClr val="FF0000"/>
                </a:solidFill>
              </a:rPr>
              <a:t>实盘赛</a:t>
            </a:r>
            <a:endParaRPr b="1">
              <a:solidFill>
                <a:srgbClr val="FF0000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55065" y="1685925"/>
            <a:ext cx="4629785" cy="415734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7475" y="1685925"/>
            <a:ext cx="4826635" cy="414718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 lang="zh-CN" altLang="en-US" dirty="0"/>
              <a:t>大盘</a:t>
            </a:r>
            <a:r>
              <a:rPr lang="en-US" altLang="zh-CN" dirty="0"/>
              <a:t>-</a:t>
            </a:r>
            <a:r>
              <a:rPr lang="zh-CN" altLang="en-US" dirty="0"/>
              <a:t>情绪和仓位的判断</a:t>
            </a:r>
            <a:endParaRPr lang="zh-CN" altLang="en-US" dirty="0"/>
          </a:p>
        </p:txBody>
      </p:sp>
      <p:sp>
        <p:nvSpPr>
          <p:cNvPr id="5" name="文本占位符 5"/>
          <p:cNvSpPr/>
          <p:nvPr/>
        </p:nvSpPr>
        <p:spPr>
          <a:xfrm>
            <a:off x="1874846" y="5951179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       </a:t>
            </a:r>
            <a:r>
              <a:rPr b="1">
                <a:solidFill>
                  <a:srgbClr val="FF0000"/>
                </a:solidFill>
              </a:rPr>
              <a:t>情绪图</a:t>
            </a:r>
            <a:endParaRPr b="1">
              <a:solidFill>
                <a:srgbClr val="FF000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80260" y="1643380"/>
            <a:ext cx="8239125" cy="423354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35405" y="1578610"/>
            <a:ext cx="4258310" cy="479298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8095" y="1578610"/>
            <a:ext cx="4273550" cy="479234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42975" y="1772920"/>
            <a:ext cx="4735830" cy="425958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1530" y="1772920"/>
            <a:ext cx="5382260" cy="4230370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PLACING_PICTURE_USER_VIEWPORT" val="{&quot;height&quot;:10168,&quot;width&quot;:18489}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DIAGRAM_VIRTUALLY_FRAME" val="{&quot;height&quot;:84.76370078740156,&quot;left&quot;:308.1591338582677,&quot;top&quot;:336.1789763779528,&quot;width&quot;:436.8912598425197}"/>
</p:tagLst>
</file>

<file path=ppt/tags/tag13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14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15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16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21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22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23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28.xml><?xml version="1.0" encoding="utf-8"?>
<p:tagLst xmlns:p="http://schemas.openxmlformats.org/presentationml/2006/main">
  <p:tag name="KSO_DOCER_TEMPLATE_OPEN_ONCE_MARK" val="1"/>
  <p:tag name="COMMONDATA" val="eyJoZGlkIjoiY2VjMWU5MTk5OGQyZDRjNDI5M2FkMjMzMDk5YzdjNmIifQ=="/>
  <p:tag name="commondata" val="eyJoZGlkIjoiMWQzNzk0NzIxMmRmN2I0NTcxNTczN2Y2ODJlMTE3YjEifQ=="/>
</p:tagLst>
</file>

<file path=ppt/tags/tag3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Temp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C00000">
            <a:alpha val="80000"/>
          </a:srgbClr>
        </a:solidFill>
        <a:ln w="12700" cap="flat" cmpd="sng" algn="ctr">
          <a:noFill/>
          <a:prstDash val="solid"/>
          <a:miter lim="800000"/>
        </a:ln>
      </a:spPr>
      <a:bodyPr rtlCol="0" anchor="ctr"/>
      <a:lstStyle>
        <a:defPPr marL="0" marR="0" indent="0" algn="ctr" defTabSz="914400" eaLnBrk="1" fontAlgn="auto" latinLnBrk="0" hangingPunct="1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600" b="0" i="0" u="none" strike="noStrike" kern="0" cap="none" spc="0" normalizeH="0" baseline="0" noProof="0">
            <a:ln>
              <a:noFill/>
            </a:ln>
            <a:solidFill>
              <a:srgbClr val="FFFFFF"/>
            </a:solidFill>
            <a:effectLst/>
            <a:uLnTx/>
            <a:uFillTx/>
            <a:latin typeface="Arial" panose="020B0604020202020204"/>
            <a:ea typeface="微软雅黑" panose="020B0503020204020204" charset="-122"/>
            <a:cs typeface="+mn-cs"/>
          </a:defRPr>
        </a:defPPr>
      </a:lstStyle>
    </a:spDef>
    <a:lnDef>
      <a:spPr>
        <a:ln w="12700">
          <a:gradFill flip="none" rotWithShape="1">
            <a:gsLst>
              <a:gs pos="0">
                <a:srgbClr val="F53F44"/>
              </a:gs>
              <a:gs pos="100000">
                <a:srgbClr val="00B0F0"/>
              </a:gs>
            </a:gsLst>
            <a:lin ang="0" scaled="1"/>
            <a:tileRect/>
          </a:gradFill>
          <a:tailEnd type="triangle"/>
        </a:ln>
      </a:spPr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just">
          <a:lnSpc>
            <a:spcPct val="130000"/>
          </a:lnSpc>
          <a:spcBef>
            <a:spcPts val="500"/>
          </a:spcBef>
          <a:defRPr spc="150" dirty="0">
            <a:solidFill>
              <a:schemeClr val="tx1">
                <a:lumMod val="85000"/>
                <a:lumOff val="15000"/>
              </a:schemeClr>
            </a:solidFill>
            <a:latin typeface="思源黑体 CN Normal" panose="020B0400000000000000" pitchFamily="34" charset="-122"/>
            <a:ea typeface="思源黑体 CN Normal" panose="020B0400000000000000" pitchFamily="34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887</Words>
  <Application>WPS 演示</Application>
  <PresentationFormat>宽屏</PresentationFormat>
  <Paragraphs>256</Paragraphs>
  <Slides>33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26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60" baseType="lpstr">
      <vt:lpstr>Arial</vt:lpstr>
      <vt:lpstr>宋体</vt:lpstr>
      <vt:lpstr>Wingdings</vt:lpstr>
      <vt:lpstr>Arial</vt:lpstr>
      <vt:lpstr>微软雅黑</vt:lpstr>
      <vt:lpstr>思源黑体 CN Normal</vt:lpstr>
      <vt:lpstr>黑体</vt:lpstr>
      <vt:lpstr>Wingdings</vt:lpstr>
      <vt:lpstr>Roboto</vt:lpstr>
      <vt:lpstr>汉仪旗黑-55简</vt:lpstr>
      <vt:lpstr>思源黑体 CN Medium</vt:lpstr>
      <vt:lpstr>Noto Sans S Chinese Bold</vt:lpstr>
      <vt:lpstr>思源黑体 CN Regular</vt:lpstr>
      <vt:lpstr>Noto Sans S Chinese Medium</vt:lpstr>
      <vt:lpstr>阿里巴巴和七个小矮人</vt:lpstr>
      <vt:lpstr>思源黑体 CN Heavy</vt:lpstr>
      <vt:lpstr>思源黑体 CN Light</vt:lpstr>
      <vt:lpstr>KSOFBD29610E</vt:lpstr>
      <vt:lpstr>Segoe Print</vt:lpstr>
      <vt:lpstr>KSOFDDF4E7ED</vt:lpstr>
      <vt:lpstr>Arial Unicode MS</vt:lpstr>
      <vt:lpstr>等线</vt:lpstr>
      <vt:lpstr>思源黑体 CN Bold</vt:lpstr>
      <vt:lpstr>Times New Roman</vt:lpstr>
      <vt:lpstr>KSOF954951BB</vt:lpstr>
      <vt:lpstr>KSOFD723FC5D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A陈小渊</cp:lastModifiedBy>
  <cp:revision>1639</cp:revision>
  <dcterms:created xsi:type="dcterms:W3CDTF">2019-06-19T02:08:00Z</dcterms:created>
  <dcterms:modified xsi:type="dcterms:W3CDTF">2026-07-09T00:50:04Z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2D9E57C5E75F424AB0F544A55CE92684_13</vt:lpwstr>
  </property>
</Properties>
</file>