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"/>
  </p:notesMasterIdLst>
  <p:sldIdLst>
    <p:sldId id="263" r:id="rId3"/>
    <p:sldId id="4274" r:id="rId5"/>
    <p:sldId id="4451" r:id="rId6"/>
    <p:sldId id="4463" r:id="rId7"/>
    <p:sldId id="4464" r:id="rId8"/>
    <p:sldId id="4460" r:id="rId9"/>
    <p:sldId id="4391" r:id="rId10"/>
    <p:sldId id="4440" r:id="rId11"/>
    <p:sldId id="4457" r:id="rId12"/>
    <p:sldId id="4458" r:id="rId13"/>
    <p:sldId id="4442" r:id="rId14"/>
    <p:sldId id="4459" r:id="rId15"/>
    <p:sldId id="4444" r:id="rId16"/>
    <p:sldId id="4466" r:id="rId17"/>
    <p:sldId id="4461" r:id="rId18"/>
    <p:sldId id="4452" r:id="rId19"/>
    <p:sldId id="4462" r:id="rId20"/>
    <p:sldId id="4453" r:id="rId21"/>
    <p:sldId id="4278" r:id="rId22"/>
    <p:sldId id="270" r:id="rId23"/>
  </p:sldIdLst>
  <p:sldSz cx="12192000" cy="6858000"/>
  <p:notesSz cx="6858000" cy="9144000"/>
  <p:custDataLst>
    <p:tags r:id="rId28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2" name="作者" initials="A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53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8" Type="http://schemas.openxmlformats.org/officeDocument/2006/relationships/tags" Target="tags/tag17.xml"/><Relationship Id="rId27" Type="http://schemas.openxmlformats.org/officeDocument/2006/relationships/commentAuthors" Target="commentAuthors.xml"/><Relationship Id="rId26" Type="http://schemas.openxmlformats.org/officeDocument/2006/relationships/tableStyles" Target="tableStyles.xml"/><Relationship Id="rId25" Type="http://schemas.openxmlformats.org/officeDocument/2006/relationships/viewProps" Target="viewProps.xml"/><Relationship Id="rId24" Type="http://schemas.openxmlformats.org/officeDocument/2006/relationships/presProps" Target="presProps.xml"/><Relationship Id="rId23" Type="http://schemas.openxmlformats.org/officeDocument/2006/relationships/slide" Target="slides/slide20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6E97641-2152-4774-8360-44780691E81F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F4F2145-BD71-46EC-B4BE-F31170F96B11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4" Type="http://schemas.openxmlformats.org/officeDocument/2006/relationships/image" Target="../media/image3.png"/><Relationship Id="rId3" Type="http://schemas.openxmlformats.org/officeDocument/2006/relationships/tags" Target="../tags/tag1.xml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1_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ppt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1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图片1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8" name="图片 7" descr="组 22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239395" y="271780"/>
            <a:ext cx="11740515" cy="64566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4" Type="http://schemas.openxmlformats.org/officeDocument/2006/relationships/theme" Target="../theme/theme1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9" Type="http://schemas.openxmlformats.org/officeDocument/2006/relationships/tags" Target="../tags/tag9.xml"/><Relationship Id="rId8" Type="http://schemas.openxmlformats.org/officeDocument/2006/relationships/tags" Target="../tags/tag8.xml"/><Relationship Id="rId7" Type="http://schemas.openxmlformats.org/officeDocument/2006/relationships/tags" Target="../tags/tag7.xml"/><Relationship Id="rId6" Type="http://schemas.openxmlformats.org/officeDocument/2006/relationships/tags" Target="../tags/tag6.xml"/><Relationship Id="rId5" Type="http://schemas.openxmlformats.org/officeDocument/2006/relationships/tags" Target="../tags/tag5.xml"/><Relationship Id="rId4" Type="http://schemas.openxmlformats.org/officeDocument/2006/relationships/tags" Target="../tags/tag4.xml"/><Relationship Id="rId3" Type="http://schemas.openxmlformats.org/officeDocument/2006/relationships/tags" Target="../tags/tag3.xml"/><Relationship Id="rId2" Type="http://schemas.openxmlformats.org/officeDocument/2006/relationships/image" Target="../media/image4.png"/><Relationship Id="rId16" Type="http://schemas.openxmlformats.org/officeDocument/2006/relationships/notesSlide" Target="../notesSlides/notesSlide1.xml"/><Relationship Id="rId15" Type="http://schemas.openxmlformats.org/officeDocument/2006/relationships/slideLayout" Target="../slideLayouts/slideLayout12.xml"/><Relationship Id="rId14" Type="http://schemas.openxmlformats.org/officeDocument/2006/relationships/tags" Target="../tags/tag14.xml"/><Relationship Id="rId13" Type="http://schemas.openxmlformats.org/officeDocument/2006/relationships/tags" Target="../tags/tag13.xml"/><Relationship Id="rId12" Type="http://schemas.openxmlformats.org/officeDocument/2006/relationships/tags" Target="../tags/tag12.xml"/><Relationship Id="rId11" Type="http://schemas.openxmlformats.org/officeDocument/2006/relationships/tags" Target="../tags/tag11.xml"/><Relationship Id="rId10" Type="http://schemas.openxmlformats.org/officeDocument/2006/relationships/tags" Target="../tags/tag10.xml"/><Relationship Id="rId1" Type="http://schemas.openxmlformats.org/officeDocument/2006/relationships/tags" Target="../tags/tag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image" Target="../media/image9.png"/><Relationship Id="rId1" Type="http://schemas.openxmlformats.org/officeDocument/2006/relationships/image" Target="../media/image8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.xml"/><Relationship Id="rId1" Type="http://schemas.openxmlformats.org/officeDocument/2006/relationships/image" Target="../media/image10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.xml"/><Relationship Id="rId1" Type="http://schemas.openxmlformats.org/officeDocument/2006/relationships/image" Target="../media/image11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.xml"/><Relationship Id="rId1" Type="http://schemas.openxmlformats.org/officeDocument/2006/relationships/image" Target="../media/image12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.xml"/><Relationship Id="rId1" Type="http://schemas.openxmlformats.org/officeDocument/2006/relationships/image" Target="../media/image13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.xml"/><Relationship Id="rId1" Type="http://schemas.openxmlformats.org/officeDocument/2006/relationships/image" Target="../media/image14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.xml"/><Relationship Id="rId1" Type="http://schemas.openxmlformats.org/officeDocument/2006/relationships/image" Target="../media/image15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.xml"/><Relationship Id="rId1" Type="http://schemas.openxmlformats.org/officeDocument/2006/relationships/image" Target="../media/image16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3.xml"/><Relationship Id="rId3" Type="http://schemas.openxmlformats.org/officeDocument/2006/relationships/tags" Target="../tags/tag16.xml"/><Relationship Id="rId2" Type="http://schemas.openxmlformats.org/officeDocument/2006/relationships/image" Target="../media/image17.png"/><Relationship Id="rId1" Type="http://schemas.openxmlformats.org/officeDocument/2006/relationships/tags" Target="../tags/tag1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.xml"/><Relationship Id="rId1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.xml"/><Relationship Id="rId1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.xml"/><Relationship Id="rId1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 descr="矢量智能对象"/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5356225" y="776605"/>
            <a:ext cx="1524000" cy="330200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5458460" y="6190615"/>
            <a:ext cx="142430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>
                <a:solidFill>
                  <a:srgbClr val="FFDFDF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rPr>
              <a:t>中国</a:t>
            </a:r>
            <a:r>
              <a:rPr lang="en-US" altLang="zh-CN">
                <a:solidFill>
                  <a:srgbClr val="FFDFDF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rPr>
              <a:t>·</a:t>
            </a:r>
            <a:r>
              <a:rPr lang="zh-CN" altLang="en-US">
                <a:solidFill>
                  <a:srgbClr val="FFDFDF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rPr>
              <a:t>广州</a:t>
            </a:r>
            <a:endParaRPr lang="zh-CN" altLang="en-US">
              <a:solidFill>
                <a:srgbClr val="FFDFDF"/>
              </a:solidFill>
              <a:latin typeface="思源黑体 CN Medium" panose="020B0600000000000000" pitchFamily="34" charset="-122"/>
              <a:ea typeface="思源黑体 CN Medium" panose="020B0600000000000000" pitchFamily="34" charset="-122"/>
              <a:cs typeface="思源黑体 CN Medium" panose="020B0600000000000000" pitchFamily="34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879792" y="1951887"/>
            <a:ext cx="10581005" cy="922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altLang="zh-CN" sz="6000" dirty="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</a:rPr>
              <a:t>2026</a:t>
            </a:r>
            <a:r>
              <a:rPr lang="zh-CN" altLang="en-US" sz="6000" dirty="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</a:rPr>
              <a:t>维持结构机会</a:t>
            </a:r>
            <a:endParaRPr lang="zh-CN" altLang="en-US" sz="6000" dirty="0">
              <a:gradFill>
                <a:gsLst>
                  <a:gs pos="0">
                    <a:srgbClr val="FFFDF5"/>
                  </a:gs>
                  <a:gs pos="100000">
                    <a:srgbClr val="FFF6CD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cs typeface="思源黑体 CN Bold" panose="020B0800000000000000" charset="-122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3891915" y="3981450"/>
            <a:ext cx="2173605" cy="356870"/>
          </a:xfrm>
          <a:prstGeom prst="rect">
            <a:avLst/>
          </a:prstGeom>
          <a:noFill/>
          <a:ln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矩形 10"/>
          <p:cNvSpPr/>
          <p:nvPr>
            <p:custDataLst>
              <p:tags r:id="rId3"/>
            </p:custDataLst>
          </p:nvPr>
        </p:nvSpPr>
        <p:spPr>
          <a:xfrm>
            <a:off x="3898265" y="3981450"/>
            <a:ext cx="995680" cy="35687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文本框 13"/>
          <p:cNvSpPr txBox="1"/>
          <p:nvPr>
            <p:custDataLst>
              <p:tags r:id="rId4"/>
            </p:custDataLst>
          </p:nvPr>
        </p:nvSpPr>
        <p:spPr>
          <a:xfrm>
            <a:off x="3853815" y="3988435"/>
            <a:ext cx="114300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>
                <a:solidFill>
                  <a:srgbClr val="C00000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rPr>
              <a:t>主讲老师</a:t>
            </a:r>
            <a:endParaRPr lang="zh-CN" altLang="en-US">
              <a:solidFill>
                <a:srgbClr val="C00000"/>
              </a:solidFill>
              <a:latin typeface="思源黑体 CN Medium" panose="020B0600000000000000" pitchFamily="34" charset="-122"/>
              <a:ea typeface="思源黑体 CN Medium" panose="020B0600000000000000" pitchFamily="34" charset="-122"/>
              <a:cs typeface="思源黑体 CN Medium" panose="020B0600000000000000" pitchFamily="34" charset="-122"/>
            </a:endParaRPr>
          </a:p>
        </p:txBody>
      </p:sp>
      <p:sp>
        <p:nvSpPr>
          <p:cNvPr id="15" name="文本框 14"/>
          <p:cNvSpPr txBox="1"/>
          <p:nvPr>
            <p:custDataLst>
              <p:tags r:id="rId5"/>
            </p:custDataLst>
          </p:nvPr>
        </p:nvSpPr>
        <p:spPr>
          <a:xfrm>
            <a:off x="4902835" y="3976370"/>
            <a:ext cx="116205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>
                <a:solidFill>
                  <a:schemeClr val="bg1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rPr>
              <a:t>陈灼基</a:t>
            </a:r>
            <a:endParaRPr lang="zh-CN" altLang="en-US" dirty="0">
              <a:solidFill>
                <a:schemeClr val="bg1"/>
              </a:solidFill>
              <a:latin typeface="思源黑体 CN Medium" panose="020B0600000000000000" pitchFamily="34" charset="-122"/>
              <a:ea typeface="思源黑体 CN Medium" panose="020B0600000000000000" pitchFamily="34" charset="-122"/>
              <a:cs typeface="思源黑体 CN Medium" panose="020B0600000000000000" pitchFamily="34" charset="-122"/>
            </a:endParaRPr>
          </a:p>
        </p:txBody>
      </p:sp>
      <p:grpSp>
        <p:nvGrpSpPr>
          <p:cNvPr id="33" name="组合 32"/>
          <p:cNvGrpSpPr/>
          <p:nvPr/>
        </p:nvGrpSpPr>
        <p:grpSpPr>
          <a:xfrm>
            <a:off x="3891915" y="4490348"/>
            <a:ext cx="5094178" cy="1552132"/>
            <a:chOff x="7093" y="6622"/>
            <a:chExt cx="8109" cy="1978"/>
          </a:xfrm>
        </p:grpSpPr>
        <p:sp>
          <p:nvSpPr>
            <p:cNvPr id="18" name="矩形 17"/>
            <p:cNvSpPr/>
            <p:nvPr>
              <p:custDataLst>
                <p:tags r:id="rId6"/>
              </p:custDataLst>
            </p:nvPr>
          </p:nvSpPr>
          <p:spPr>
            <a:xfrm>
              <a:off x="7093" y="6626"/>
              <a:ext cx="7859" cy="625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9" name="矩形 18"/>
            <p:cNvSpPr/>
            <p:nvPr>
              <p:custDataLst>
                <p:tags r:id="rId7"/>
              </p:custDataLst>
            </p:nvPr>
          </p:nvSpPr>
          <p:spPr>
            <a:xfrm>
              <a:off x="7105" y="6626"/>
              <a:ext cx="2321" cy="625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0" name="文本框 19"/>
            <p:cNvSpPr txBox="1"/>
            <p:nvPr>
              <p:custDataLst>
                <p:tags r:id="rId8"/>
              </p:custDataLst>
            </p:nvPr>
          </p:nvSpPr>
          <p:spPr>
            <a:xfrm>
              <a:off x="7261" y="6627"/>
              <a:ext cx="2009" cy="4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>
                  <a:solidFill>
                    <a:srgbClr val="C00000"/>
                  </a:solidFill>
                  <a:latin typeface="思源黑体 CN Medium" panose="020B0600000000000000" pitchFamily="34" charset="-122"/>
                  <a:ea typeface="思源黑体 CN Medium" panose="020B0600000000000000" pitchFamily="34" charset="-122"/>
                  <a:cs typeface="思源黑体 CN Medium" panose="020B0600000000000000" pitchFamily="34" charset="-122"/>
                </a:rPr>
                <a:t>执业编号</a:t>
              </a:r>
              <a:endParaRPr lang="zh-CN" altLang="en-US">
                <a:solidFill>
                  <a:srgbClr val="C00000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endParaRPr>
            </a:p>
          </p:txBody>
        </p:sp>
        <p:sp>
          <p:nvSpPr>
            <p:cNvPr id="21" name="文本框 20"/>
            <p:cNvSpPr txBox="1"/>
            <p:nvPr>
              <p:custDataLst>
                <p:tags r:id="rId9"/>
              </p:custDataLst>
            </p:nvPr>
          </p:nvSpPr>
          <p:spPr>
            <a:xfrm>
              <a:off x="9470" y="6622"/>
              <a:ext cx="5732" cy="1978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r>
                <a:rPr lang="zh-CN" altLang="en-US" b="1" dirty="0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  <a:sym typeface="+mn-ea"/>
                </a:rPr>
                <a:t>投顾从业：</a:t>
              </a:r>
              <a:r>
                <a:rPr lang="en-US" altLang="zh-CN" b="1" dirty="0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  <a:sym typeface="+mn-ea"/>
                </a:rPr>
                <a:t>A1120620030004</a:t>
              </a:r>
              <a:endParaRPr lang="en-US" altLang="zh-CN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endParaRPr>
            </a:p>
            <a:p>
              <a:endParaRPr lang="zh-CN" altLang="en-US" dirty="0">
                <a:solidFill>
                  <a:schemeClr val="bg1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endParaRPr>
            </a:p>
            <a:p>
              <a:r>
                <a:rPr lang="zh-CN" altLang="en-US" dirty="0">
                  <a:solidFill>
                    <a:schemeClr val="bg1"/>
                  </a:solidFill>
                  <a:latin typeface="思源黑体 CN Medium" panose="020B0600000000000000" pitchFamily="34" charset="-122"/>
                  <a:ea typeface="思源黑体 CN Medium" panose="020B0600000000000000" pitchFamily="34" charset="-122"/>
                  <a:cs typeface="思源黑体 CN Medium" panose="020B0600000000000000" pitchFamily="34" charset="-122"/>
                </a:rPr>
                <a:t>基金从业编号：</a:t>
              </a:r>
              <a:r>
                <a:rPr lang="en-US" altLang="zh-CN" dirty="0">
                  <a:solidFill>
                    <a:schemeClr val="bg1"/>
                  </a:solidFill>
                  <a:latin typeface="思源黑体 CN Medium" panose="020B0600000000000000" pitchFamily="34" charset="-122"/>
                  <a:ea typeface="思源黑体 CN Medium" panose="020B0600000000000000" pitchFamily="34" charset="-122"/>
                  <a:cs typeface="思源黑体 CN Medium" panose="020B0600000000000000" pitchFamily="34" charset="-122"/>
                </a:rPr>
                <a:t>P1069558100002</a:t>
              </a:r>
              <a:endParaRPr lang="en-US" altLang="zh-CN" dirty="0">
                <a:solidFill>
                  <a:schemeClr val="bg1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endParaRPr>
            </a:p>
            <a:p>
              <a:endParaRPr lang="en-US" altLang="zh-CN" dirty="0">
                <a:solidFill>
                  <a:schemeClr val="bg1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endParaRPr>
            </a:p>
          </p:txBody>
        </p:sp>
      </p:grpSp>
      <p:grpSp>
        <p:nvGrpSpPr>
          <p:cNvPr id="32" name="组合 31"/>
          <p:cNvGrpSpPr/>
          <p:nvPr/>
        </p:nvGrpSpPr>
        <p:grpSpPr>
          <a:xfrm>
            <a:off x="6170295" y="3982720"/>
            <a:ext cx="3074373" cy="381327"/>
            <a:chOff x="10918" y="5734"/>
            <a:chExt cx="5059" cy="668"/>
          </a:xfrm>
        </p:grpSpPr>
        <p:sp>
          <p:nvSpPr>
            <p:cNvPr id="27" name="矩形 26"/>
            <p:cNvSpPr/>
            <p:nvPr>
              <p:custDataLst>
                <p:tags r:id="rId10"/>
              </p:custDataLst>
            </p:nvPr>
          </p:nvSpPr>
          <p:spPr>
            <a:xfrm>
              <a:off x="10940" y="5734"/>
              <a:ext cx="3832" cy="625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8" name="矩形 27"/>
            <p:cNvSpPr/>
            <p:nvPr>
              <p:custDataLst>
                <p:tags r:id="rId11"/>
              </p:custDataLst>
            </p:nvPr>
          </p:nvSpPr>
          <p:spPr>
            <a:xfrm>
              <a:off x="10952" y="5734"/>
              <a:ext cx="1750" cy="625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9" name="文本框 28"/>
            <p:cNvSpPr txBox="1"/>
            <p:nvPr>
              <p:custDataLst>
                <p:tags r:id="rId12"/>
              </p:custDataLst>
            </p:nvPr>
          </p:nvSpPr>
          <p:spPr>
            <a:xfrm>
              <a:off x="10918" y="5757"/>
              <a:ext cx="2009" cy="6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>
                  <a:solidFill>
                    <a:srgbClr val="C00000"/>
                  </a:solidFill>
                  <a:latin typeface="思源黑体 CN Medium" panose="020B0600000000000000" pitchFamily="34" charset="-122"/>
                  <a:ea typeface="思源黑体 CN Medium" panose="020B0600000000000000" pitchFamily="34" charset="-122"/>
                  <a:cs typeface="思源黑体 CN Medium" panose="020B0600000000000000" pitchFamily="34" charset="-122"/>
                </a:rPr>
                <a:t>课程日期</a:t>
              </a:r>
              <a:endParaRPr lang="zh-CN" altLang="en-US">
                <a:solidFill>
                  <a:srgbClr val="C00000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endParaRPr>
            </a:p>
          </p:txBody>
        </p:sp>
        <p:sp>
          <p:nvSpPr>
            <p:cNvPr id="30" name="文本框 29"/>
            <p:cNvSpPr txBox="1"/>
            <p:nvPr>
              <p:custDataLst>
                <p:tags r:id="rId13"/>
              </p:custDataLst>
            </p:nvPr>
          </p:nvSpPr>
          <p:spPr>
            <a:xfrm>
              <a:off x="12700" y="5745"/>
              <a:ext cx="3277" cy="61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700" dirty="0">
                  <a:solidFill>
                    <a:schemeClr val="bg1"/>
                  </a:solidFill>
                  <a:latin typeface="思源黑体 CN Medium" panose="020B0600000000000000" pitchFamily="34" charset="-122"/>
                  <a:ea typeface="思源黑体 CN Medium" panose="020B0600000000000000" pitchFamily="34" charset="-122"/>
                  <a:cs typeface="思源黑体 CN Medium" panose="020B0600000000000000" pitchFamily="34" charset="-122"/>
                </a:rPr>
                <a:t>2025.09</a:t>
              </a:r>
              <a:endParaRPr lang="en-US" altLang="zh-CN" sz="1700" dirty="0">
                <a:solidFill>
                  <a:schemeClr val="bg1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endParaRPr>
            </a:p>
          </p:txBody>
        </p:sp>
      </p:grpSp>
    </p:spTree>
    <p:custDataLst>
      <p:tags r:id="rId14"/>
    </p:custData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740410" y="827405"/>
            <a:ext cx="7626985" cy="224091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zh-CN" altLang="en-US" sz="2400" dirty="0"/>
              <a:t>购买网址链接：研究院</a:t>
            </a:r>
            <a:r>
              <a:rPr lang="en-US" altLang="zh-CN" sz="2400" dirty="0"/>
              <a:t>——</a:t>
            </a:r>
            <a:r>
              <a:rPr lang="zh-CN" altLang="en-US" sz="2400" dirty="0"/>
              <a:t>经传好课</a:t>
            </a:r>
            <a:r>
              <a:rPr lang="en-US" altLang="zh-CN" sz="2400" dirty="0"/>
              <a:t>  </a:t>
            </a:r>
            <a:endParaRPr lang="en-US" altLang="zh-CN" sz="2400" dirty="0"/>
          </a:p>
          <a:p>
            <a:endParaRPr lang="en-US" altLang="zh-CN" sz="2400" dirty="0"/>
          </a:p>
          <a:p>
            <a:r>
              <a:rPr lang="en-US" altLang="zh-CN" sz="2000" dirty="0"/>
              <a:t>https://toujiao.n8n8.cn/jz-course/course-detail/376.html</a:t>
            </a:r>
            <a:endParaRPr lang="en-US" altLang="zh-CN" sz="2000" dirty="0"/>
          </a:p>
        </p:txBody>
      </p:sp>
      <p:sp>
        <p:nvSpPr>
          <p:cNvPr id="3" name="文本框 2"/>
          <p:cNvSpPr txBox="1"/>
          <p:nvPr/>
        </p:nvSpPr>
        <p:spPr>
          <a:xfrm>
            <a:off x="4873625" y="189865"/>
            <a:ext cx="456628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>
                <a:solidFill>
                  <a:schemeClr val="bg1"/>
                </a:solidFill>
              </a:rPr>
              <a:t>购买链接与具体提纲</a:t>
            </a:r>
            <a:endParaRPr lang="zh-CN" altLang="en-US" sz="2400" dirty="0">
              <a:solidFill>
                <a:schemeClr val="bg1"/>
              </a:solidFill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77900" y="2081530"/>
            <a:ext cx="2841625" cy="3619500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83455" y="2081530"/>
            <a:ext cx="2889250" cy="36195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4873625" y="189865"/>
            <a:ext cx="368490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>
                <a:solidFill>
                  <a:schemeClr val="bg1"/>
                </a:solidFill>
              </a:rPr>
              <a:t>量化届丰碑</a:t>
            </a:r>
            <a:endParaRPr lang="zh-CN" altLang="en-US" sz="2400" dirty="0">
              <a:solidFill>
                <a:schemeClr val="bg1"/>
              </a:solidFill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69570" y="1009650"/>
            <a:ext cx="11499215" cy="483870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1134745" y="960755"/>
            <a:ext cx="10610215" cy="365569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zh-CN" sz="2000" dirty="0"/>
              <a:t>仓位：五成</a:t>
            </a:r>
            <a:r>
              <a:rPr lang="en-US" altLang="zh-CN" sz="2000" dirty="0"/>
              <a:t>——</a:t>
            </a:r>
            <a:r>
              <a:rPr lang="zh-CN" altLang="en-US" sz="2000" dirty="0"/>
              <a:t>七成</a:t>
            </a:r>
            <a:endParaRPr lang="zh-CN" sz="2000" dirty="0"/>
          </a:p>
          <a:p>
            <a:endParaRPr lang="zh-CN" altLang="en-US" sz="2000" dirty="0"/>
          </a:p>
          <a:p>
            <a:r>
              <a:rPr lang="zh-CN" altLang="en-US" sz="2000" dirty="0"/>
              <a:t>策略：两个中线个股，两个短线个股</a:t>
            </a:r>
            <a:endParaRPr lang="zh-CN" altLang="en-US" sz="2000" dirty="0"/>
          </a:p>
          <a:p>
            <a:r>
              <a:rPr lang="zh-CN" altLang="en-US" sz="2000" dirty="0"/>
              <a:t> </a:t>
            </a:r>
            <a:r>
              <a:rPr lang="en-US" altLang="zh-CN" sz="2000" dirty="0"/>
              <a:t>            </a:t>
            </a:r>
            <a:endParaRPr lang="en-US" altLang="zh-CN" sz="2000" dirty="0"/>
          </a:p>
          <a:p>
            <a:r>
              <a:rPr lang="en-US" altLang="zh-CN" sz="2000" dirty="0"/>
              <a:t>             </a:t>
            </a:r>
            <a:r>
              <a:rPr lang="zh-CN" altLang="en-US" sz="2000" dirty="0"/>
              <a:t>或者，三个中线、吃波段收益，一个短线</a:t>
            </a:r>
            <a:endParaRPr lang="zh-CN" altLang="en-US" sz="2000" dirty="0"/>
          </a:p>
          <a:p>
            <a:endParaRPr lang="zh-CN" altLang="en-US" sz="2000" dirty="0"/>
          </a:p>
          <a:p>
            <a:r>
              <a:rPr lang="en-US" altLang="zh-CN" sz="2000" dirty="0"/>
              <a:t>             </a:t>
            </a:r>
            <a:r>
              <a:rPr lang="zh-CN" altLang="en-US" sz="2000" dirty="0"/>
              <a:t>剩余资金灵活做</a:t>
            </a:r>
            <a:r>
              <a:rPr lang="en-US" altLang="zh-CN" sz="2000" dirty="0"/>
              <a:t>T</a:t>
            </a:r>
            <a:endParaRPr lang="zh-CN" altLang="en-US" sz="2000" dirty="0"/>
          </a:p>
          <a:p>
            <a:endParaRPr lang="zh-CN" altLang="en-US" sz="2400" dirty="0"/>
          </a:p>
          <a:p>
            <a:r>
              <a:rPr lang="zh-CN" altLang="en-US" sz="2400" dirty="0"/>
              <a:t>持续拉升连板股、极致抱团趋势股、低吸高活跃强势股、</a:t>
            </a:r>
            <a:endParaRPr lang="zh-CN" altLang="en-US" sz="2400" dirty="0"/>
          </a:p>
          <a:p>
            <a:endParaRPr lang="zh-CN" altLang="en-US" sz="2400" dirty="0"/>
          </a:p>
          <a:p>
            <a:r>
              <a:rPr lang="zh-CN" altLang="en-US" sz="2400" dirty="0"/>
              <a:t>潜伏利好消息政策个股、耐心持有优质个股、平铺首板个股</a:t>
            </a:r>
            <a:endParaRPr lang="zh-CN" altLang="en-US" sz="2400" dirty="0"/>
          </a:p>
          <a:p>
            <a:endParaRPr lang="zh-CN" altLang="en-US" sz="2400" dirty="0"/>
          </a:p>
          <a:p>
            <a:endParaRPr lang="zh-CN" altLang="en-US" sz="2400" dirty="0"/>
          </a:p>
          <a:p>
            <a:endParaRPr lang="en-US" altLang="zh-CN" sz="2400" dirty="0"/>
          </a:p>
          <a:p>
            <a:endParaRPr lang="zh-CN" altLang="en-US" sz="2400" dirty="0"/>
          </a:p>
        </p:txBody>
      </p:sp>
      <p:sp>
        <p:nvSpPr>
          <p:cNvPr id="3" name="文本框 2"/>
          <p:cNvSpPr txBox="1"/>
          <p:nvPr/>
        </p:nvSpPr>
        <p:spPr>
          <a:xfrm>
            <a:off x="4873625" y="189865"/>
            <a:ext cx="368490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>
                <a:solidFill>
                  <a:schemeClr val="bg1"/>
                </a:solidFill>
              </a:rPr>
              <a:t>操作策略</a:t>
            </a:r>
            <a:endParaRPr lang="zh-CN" altLang="en-US" sz="2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854710" y="1033780"/>
            <a:ext cx="10536555" cy="437324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endParaRPr lang="zh-CN" sz="2000" dirty="0"/>
          </a:p>
          <a:p>
            <a:r>
              <a:rPr lang="en-US" altLang="zh-CN" sz="2000" dirty="0"/>
              <a:t>1</a:t>
            </a:r>
            <a:r>
              <a:rPr lang="zh-CN" altLang="en-US" sz="2000" dirty="0"/>
              <a:t>、周一</a:t>
            </a:r>
            <a:r>
              <a:rPr lang="zh-CN" altLang="en-US" sz="2000" dirty="0">
                <a:solidFill>
                  <a:srgbClr val="FF0000"/>
                </a:solidFill>
              </a:rPr>
              <a:t>最强风口</a:t>
            </a:r>
            <a:r>
              <a:rPr lang="zh-CN" altLang="en-US" sz="2000" dirty="0"/>
              <a:t>：选择当日涨停板个股最多的板块，当日最强的风口</a:t>
            </a:r>
            <a:endParaRPr lang="zh-CN" altLang="en-US" sz="2000" dirty="0"/>
          </a:p>
          <a:p>
            <a:r>
              <a:rPr lang="en-US" altLang="zh-CN" sz="2000" dirty="0"/>
              <a:t>2</a:t>
            </a:r>
            <a:r>
              <a:rPr lang="zh-CN" altLang="en-US" sz="2000" dirty="0"/>
              <a:t>、周二</a:t>
            </a:r>
            <a:r>
              <a:rPr lang="zh-CN" altLang="en-US" sz="2000" dirty="0">
                <a:solidFill>
                  <a:srgbClr val="FF0000"/>
                </a:solidFill>
              </a:rPr>
              <a:t>主题风口</a:t>
            </a:r>
            <a:r>
              <a:rPr lang="zh-CN" altLang="en-US" sz="2000" dirty="0"/>
              <a:t>：选择当日主题猎手最强的主题，挖掘最强的两个股票</a:t>
            </a:r>
            <a:endParaRPr lang="zh-CN" altLang="en-US" sz="2000" dirty="0"/>
          </a:p>
          <a:p>
            <a:endParaRPr lang="zh-CN" altLang="en-US" sz="2000" dirty="0"/>
          </a:p>
          <a:p>
            <a:r>
              <a:rPr lang="en-US" altLang="zh-CN" sz="2000" dirty="0"/>
              <a:t>3</a:t>
            </a:r>
            <a:r>
              <a:rPr lang="zh-CN" altLang="en-US" sz="2000" dirty="0"/>
              <a:t>、周三</a:t>
            </a:r>
            <a:r>
              <a:rPr lang="zh-CN" altLang="en-US" sz="2000" dirty="0">
                <a:solidFill>
                  <a:srgbClr val="FF0000"/>
                </a:solidFill>
              </a:rPr>
              <a:t>资金风口</a:t>
            </a:r>
            <a:r>
              <a:rPr lang="zh-CN" altLang="en-US" sz="2000" dirty="0"/>
              <a:t>：选择当日行业板块，主力净买额第一名或第二名的板块</a:t>
            </a:r>
            <a:endParaRPr lang="zh-CN" altLang="en-US" sz="2000" dirty="0"/>
          </a:p>
          <a:p>
            <a:r>
              <a:rPr lang="en-US" altLang="zh-CN" sz="2000" dirty="0"/>
              <a:t>4</a:t>
            </a:r>
            <a:r>
              <a:rPr lang="zh-CN" altLang="en-US" sz="2000" dirty="0"/>
              <a:t>、周四</a:t>
            </a:r>
            <a:r>
              <a:rPr lang="zh-CN" altLang="en-US" sz="2000" dirty="0">
                <a:solidFill>
                  <a:srgbClr val="FF0000"/>
                </a:solidFill>
              </a:rPr>
              <a:t>逻辑风口</a:t>
            </a:r>
            <a:r>
              <a:rPr lang="zh-CN" altLang="en-US" sz="2000" dirty="0"/>
              <a:t>：结合当日或近几日逻辑逐渐发酵的风口，博弈周末发酵</a:t>
            </a:r>
            <a:endParaRPr lang="zh-CN" altLang="en-US" sz="2000" dirty="0"/>
          </a:p>
          <a:p>
            <a:r>
              <a:rPr lang="zh-CN" altLang="en-US" sz="2000" dirty="0"/>
              <a:t>四个不同维度的逻辑，每天筛选出强风口、强个股，为投资保驾护航，助力</a:t>
            </a:r>
            <a:r>
              <a:rPr lang="zh-CN" altLang="en-US" sz="2000" dirty="0">
                <a:solidFill>
                  <a:srgbClr val="FF0000"/>
                </a:solidFill>
              </a:rPr>
              <a:t>账户长虹</a:t>
            </a:r>
            <a:endParaRPr lang="zh-CN" altLang="en-US" sz="2000" dirty="0">
              <a:solidFill>
                <a:srgbClr val="FF0000"/>
              </a:solidFill>
            </a:endParaRPr>
          </a:p>
          <a:p>
            <a:endParaRPr lang="zh-CN" altLang="en-US" sz="2000" dirty="0">
              <a:solidFill>
                <a:srgbClr val="FF0000"/>
              </a:solidFill>
            </a:endParaRPr>
          </a:p>
          <a:p>
            <a:r>
              <a:rPr lang="zh-CN" altLang="en-US" dirty="0"/>
              <a:t>用户收益案例：以上为特定客户、特定时间区间的历史业绩，个别情况不代表普遍现象，个股历史涨幅不预示其未来表现，过往收益亦不代表未来收益承诺。市场有风险，投资需谨慎！</a:t>
            </a:r>
            <a:endParaRPr lang="zh-CN" altLang="en-US" dirty="0"/>
          </a:p>
          <a:p>
            <a:endParaRPr lang="en-US" altLang="zh-CN" dirty="0"/>
          </a:p>
          <a:p>
            <a:r>
              <a:rPr lang="zh-CN" altLang="en-US" dirty="0"/>
              <a:t>个股案例涨幅回访：以上为特定条件、特定时间区间下的部分案例展示，不代表普遍现象，个股历史涨幅不预示其未来表现，过往收益亦不代表未来收益承诺。市场有风险，投资需谨慎！</a:t>
            </a:r>
            <a:endParaRPr lang="zh-CN" altLang="en-US" dirty="0"/>
          </a:p>
          <a:p>
            <a:endParaRPr lang="zh-CN" altLang="en-US" dirty="0"/>
          </a:p>
          <a:p>
            <a:endParaRPr lang="zh-CN" altLang="en-US" sz="2400" dirty="0"/>
          </a:p>
          <a:p>
            <a:endParaRPr lang="en-US" altLang="zh-CN" sz="2400" dirty="0"/>
          </a:p>
          <a:p>
            <a:endParaRPr lang="zh-CN" altLang="en-US" sz="2400" dirty="0"/>
          </a:p>
        </p:txBody>
      </p:sp>
      <p:sp>
        <p:nvSpPr>
          <p:cNvPr id="3" name="文本框 2"/>
          <p:cNvSpPr txBox="1"/>
          <p:nvPr/>
        </p:nvSpPr>
        <p:spPr>
          <a:xfrm>
            <a:off x="4101465" y="189865"/>
            <a:ext cx="445706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>
                <a:solidFill>
                  <a:schemeClr val="bg1"/>
                </a:solidFill>
              </a:rPr>
              <a:t>风口狙击</a:t>
            </a:r>
            <a:r>
              <a:rPr lang="en-US" altLang="zh-CN" sz="2400" dirty="0">
                <a:solidFill>
                  <a:schemeClr val="bg1"/>
                </a:solidFill>
              </a:rPr>
              <a:t>——</a:t>
            </a:r>
            <a:r>
              <a:rPr lang="zh-CN" altLang="en-US" sz="2400" dirty="0">
                <a:solidFill>
                  <a:schemeClr val="bg1"/>
                </a:solidFill>
              </a:rPr>
              <a:t>为投资保驾护航</a:t>
            </a:r>
            <a:endParaRPr lang="zh-CN" altLang="en-US" sz="2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4873625" y="189865"/>
            <a:ext cx="368490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>
                <a:solidFill>
                  <a:schemeClr val="bg1"/>
                </a:solidFill>
              </a:rPr>
              <a:t>量化资金已成主力军</a:t>
            </a:r>
            <a:endParaRPr lang="zh-CN" altLang="en-US" sz="2400" dirty="0">
              <a:solidFill>
                <a:schemeClr val="bg1"/>
              </a:solidFill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090545" y="1400175"/>
            <a:ext cx="6010275" cy="4351020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4101465" y="189865"/>
            <a:ext cx="445706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>
                <a:solidFill>
                  <a:schemeClr val="bg1"/>
                </a:solidFill>
              </a:rPr>
              <a:t>风口狙击</a:t>
            </a:r>
            <a:r>
              <a:rPr lang="en-US" altLang="zh-CN" sz="2400" dirty="0">
                <a:solidFill>
                  <a:schemeClr val="bg1"/>
                </a:solidFill>
              </a:rPr>
              <a:t>——</a:t>
            </a:r>
            <a:r>
              <a:rPr lang="zh-CN" altLang="en-US" sz="2400" dirty="0">
                <a:solidFill>
                  <a:schemeClr val="bg1"/>
                </a:solidFill>
              </a:rPr>
              <a:t>为投资保驾护航</a:t>
            </a:r>
            <a:endParaRPr lang="zh-CN" altLang="en-US" sz="2400" dirty="0">
              <a:solidFill>
                <a:schemeClr val="bg1"/>
              </a:solidFill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04595" y="755650"/>
            <a:ext cx="9782175" cy="5468620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4873625" y="189865"/>
            <a:ext cx="368490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>
                <a:solidFill>
                  <a:schemeClr val="bg1"/>
                </a:solidFill>
              </a:rPr>
              <a:t>脱水策略</a:t>
            </a:r>
            <a:endParaRPr lang="zh-CN" altLang="en-US" sz="2400" dirty="0">
              <a:solidFill>
                <a:schemeClr val="bg1"/>
              </a:solidFill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57275" y="666750"/>
            <a:ext cx="10077450" cy="5524500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4873625" y="76835"/>
            <a:ext cx="368490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dirty="0">
                <a:solidFill>
                  <a:schemeClr val="bg1"/>
                </a:solidFill>
              </a:rPr>
              <a:t>418</a:t>
            </a:r>
            <a:r>
              <a:rPr lang="zh-CN" altLang="en-US" sz="2400" dirty="0">
                <a:solidFill>
                  <a:schemeClr val="bg1"/>
                </a:solidFill>
              </a:rPr>
              <a:t>活动</a:t>
            </a:r>
            <a:endParaRPr lang="zh-CN" altLang="en-US" sz="2400" dirty="0">
              <a:solidFill>
                <a:schemeClr val="bg1"/>
              </a:solidFill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90625" y="861695"/>
            <a:ext cx="9810750" cy="5391150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4873625" y="76835"/>
            <a:ext cx="368490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>
                <a:solidFill>
                  <a:schemeClr val="bg1"/>
                </a:solidFill>
              </a:rPr>
              <a:t>脱水策略</a:t>
            </a:r>
            <a:endParaRPr lang="zh-CN" altLang="en-US" sz="2400" dirty="0">
              <a:solidFill>
                <a:schemeClr val="bg1"/>
              </a:solidFill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90320" y="690245"/>
            <a:ext cx="9761220" cy="5476875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93090" y="802640"/>
            <a:ext cx="11099800" cy="5310505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950595" y="1021715"/>
            <a:ext cx="10290810" cy="30460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altLang="zh-CN" sz="2400" dirty="0"/>
          </a:p>
          <a:p>
            <a:endParaRPr lang="en-US" altLang="zh-CN" sz="2400" dirty="0"/>
          </a:p>
          <a:p>
            <a:r>
              <a:rPr lang="en-US" altLang="zh-CN" sz="2400" dirty="0"/>
              <a:t>1</a:t>
            </a:r>
            <a:r>
              <a:rPr lang="zh-CN" altLang="en-US" sz="2400" dirty="0"/>
              <a:t>、控盘双突破（智能辅助线、</a:t>
            </a:r>
            <a:r>
              <a:rPr lang="en-US" altLang="zh-CN" sz="2400" dirty="0"/>
              <a:t>20</a:t>
            </a:r>
            <a:r>
              <a:rPr lang="zh-CN" altLang="en-US" sz="2400" dirty="0"/>
              <a:t>日、</a:t>
            </a:r>
            <a:r>
              <a:rPr lang="en-US" altLang="zh-CN" sz="2400" dirty="0"/>
              <a:t>10</a:t>
            </a:r>
            <a:r>
              <a:rPr lang="zh-CN" altLang="en-US" sz="2400" dirty="0"/>
              <a:t>日、</a:t>
            </a:r>
            <a:r>
              <a:rPr lang="en-US" altLang="zh-CN" sz="2400" dirty="0"/>
              <a:t>5</a:t>
            </a:r>
            <a:r>
              <a:rPr lang="zh-CN" altLang="en-US" sz="2400" dirty="0"/>
              <a:t>日均线），走向上的趋势</a:t>
            </a:r>
            <a:endParaRPr lang="en-US" altLang="zh-CN" sz="2400" dirty="0"/>
          </a:p>
          <a:p>
            <a:endParaRPr lang="en-US" altLang="zh-CN" sz="2400" dirty="0"/>
          </a:p>
          <a:p>
            <a:endParaRPr lang="en-US" altLang="zh-CN" sz="2400" dirty="0"/>
          </a:p>
          <a:p>
            <a:r>
              <a:rPr lang="en-US" altLang="zh-CN" sz="2400" dirty="0"/>
              <a:t>2</a:t>
            </a:r>
            <a:r>
              <a:rPr lang="zh-CN" altLang="en-US" sz="2400" dirty="0"/>
              <a:t>、主题猎手战法：结合热点、</a:t>
            </a:r>
            <a:r>
              <a:rPr lang="en-US" altLang="zh-CN" sz="2400" dirty="0"/>
              <a:t>L2</a:t>
            </a:r>
            <a:r>
              <a:rPr lang="zh-CN" altLang="en-US" sz="2400" dirty="0"/>
              <a:t>资金等指标</a:t>
            </a:r>
            <a:endParaRPr lang="zh-CN" altLang="en-US" sz="2400" dirty="0"/>
          </a:p>
          <a:p>
            <a:endParaRPr lang="zh-CN" altLang="en-US" sz="2400" dirty="0"/>
          </a:p>
          <a:p>
            <a:endParaRPr lang="zh-CN" altLang="en-US" sz="2400" dirty="0">
              <a:solidFill>
                <a:srgbClr val="FF0000"/>
              </a:solidFill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4873625" y="189865"/>
            <a:ext cx="368490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>
                <a:solidFill>
                  <a:schemeClr val="bg1"/>
                </a:solidFill>
              </a:rPr>
              <a:t>当前的操作思路</a:t>
            </a:r>
            <a:endParaRPr lang="zh-CN" altLang="en-US" sz="2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1365" cy="6858000"/>
          </a:xfrm>
          <a:prstGeom prst="rect">
            <a:avLst/>
          </a:prstGeom>
        </p:spPr>
      </p:pic>
    </p:spTree>
    <p:custDataLst>
      <p:tags r:id="rId3"/>
    </p:custData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4001770" y="736600"/>
            <a:ext cx="5784850" cy="5384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altLang="zh-CN" sz="2400" dirty="0"/>
          </a:p>
          <a:p>
            <a:r>
              <a:rPr lang="zh-CN" altLang="en-US" sz="2000" dirty="0">
                <a:solidFill>
                  <a:srgbClr val="FF0000"/>
                </a:solidFill>
              </a:rPr>
              <a:t>当你理解人心，你才理解市场。</a:t>
            </a:r>
            <a:endParaRPr lang="zh-CN" altLang="en-US" sz="2000" dirty="0"/>
          </a:p>
          <a:p>
            <a:endParaRPr lang="en-US" altLang="zh-CN" sz="2000" dirty="0"/>
          </a:p>
          <a:p>
            <a:r>
              <a:rPr lang="zh-CN" altLang="en-US" sz="2000" dirty="0"/>
              <a:t>你会发现：</a:t>
            </a:r>
            <a:endParaRPr lang="zh-CN" altLang="en-US" sz="2000" dirty="0"/>
          </a:p>
          <a:p>
            <a:endParaRPr lang="en-US" altLang="zh-CN" sz="2000" dirty="0"/>
          </a:p>
          <a:p>
            <a:r>
              <a:rPr lang="zh-CN" altLang="en-US" sz="2000" dirty="0"/>
              <a:t>大家很兴奋的时候，就是短线顶部附近</a:t>
            </a:r>
            <a:endParaRPr lang="zh-CN" altLang="en-US" sz="2000" dirty="0"/>
          </a:p>
          <a:p>
            <a:endParaRPr lang="en-US" altLang="zh-CN" sz="2000" dirty="0"/>
          </a:p>
          <a:p>
            <a:r>
              <a:rPr lang="zh-CN" altLang="en-US" sz="2000" dirty="0"/>
              <a:t>大家很绝望的时候，就离短期底部不远</a:t>
            </a:r>
            <a:endParaRPr lang="zh-CN" altLang="en-US" sz="2000" dirty="0"/>
          </a:p>
          <a:p>
            <a:endParaRPr lang="en-US" altLang="zh-CN" sz="2000" dirty="0"/>
          </a:p>
          <a:p>
            <a:r>
              <a:rPr lang="zh-CN" altLang="en-US" sz="2000" dirty="0"/>
              <a:t>大家都在喊风险的时候，其实风险不大</a:t>
            </a:r>
            <a:endParaRPr lang="zh-CN" altLang="en-US" sz="2000" dirty="0"/>
          </a:p>
          <a:p>
            <a:endParaRPr lang="en-US" altLang="zh-CN" sz="2000" dirty="0"/>
          </a:p>
          <a:p>
            <a:r>
              <a:rPr lang="zh-CN" altLang="en-US" sz="2000" dirty="0"/>
              <a:t>大家都在喊机会的时候，其实机会较少</a:t>
            </a:r>
            <a:endParaRPr lang="zh-CN" altLang="en-US" sz="2000" dirty="0"/>
          </a:p>
          <a:p>
            <a:endParaRPr lang="en-US" altLang="zh-CN" sz="2000" dirty="0"/>
          </a:p>
          <a:p>
            <a:r>
              <a:rPr lang="zh-CN" altLang="en-US" sz="2000" dirty="0"/>
              <a:t>行情从来不是</a:t>
            </a:r>
            <a:r>
              <a:rPr lang="en-US" altLang="zh-CN" sz="2000" dirty="0"/>
              <a:t> K </a:t>
            </a:r>
            <a:r>
              <a:rPr lang="zh-CN" altLang="en-US" sz="2000" dirty="0"/>
              <a:t>线里的秘密，</a:t>
            </a:r>
            <a:endParaRPr lang="zh-CN" altLang="en-US" sz="2000" dirty="0"/>
          </a:p>
          <a:p>
            <a:endParaRPr lang="en-US" altLang="zh-CN" sz="2000" dirty="0"/>
          </a:p>
          <a:p>
            <a:r>
              <a:rPr lang="zh-CN" altLang="en-US" sz="2000" dirty="0"/>
              <a:t>而是大众情绪的</a:t>
            </a:r>
            <a:r>
              <a:rPr lang="en-US" altLang="zh-CN" sz="2000" dirty="0"/>
              <a:t>“</a:t>
            </a:r>
            <a:r>
              <a:rPr lang="zh-CN" altLang="en-US" sz="2000" dirty="0"/>
              <a:t>平均值</a:t>
            </a:r>
            <a:r>
              <a:rPr lang="en-US" altLang="zh-CN" sz="2000" dirty="0"/>
              <a:t>”</a:t>
            </a:r>
            <a:r>
              <a:rPr lang="zh-CN" altLang="en-US" sz="2000" dirty="0"/>
              <a:t>。</a:t>
            </a:r>
            <a:endParaRPr lang="zh-CN" altLang="en-US" sz="2000" dirty="0"/>
          </a:p>
          <a:p>
            <a:endParaRPr lang="zh-CN" altLang="en-US" sz="2000" dirty="0">
              <a:solidFill>
                <a:srgbClr val="FF0000"/>
              </a:solidFill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4873625" y="189865"/>
            <a:ext cx="368490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>
                <a:solidFill>
                  <a:schemeClr val="bg1"/>
                </a:solidFill>
              </a:rPr>
              <a:t>精辟投资格言</a:t>
            </a:r>
            <a:endParaRPr lang="zh-CN" altLang="en-US" sz="2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4873625" y="189865"/>
            <a:ext cx="368490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>
                <a:solidFill>
                  <a:schemeClr val="bg1"/>
                </a:solidFill>
              </a:rPr>
              <a:t>投资报告查看方法</a:t>
            </a:r>
            <a:endParaRPr lang="zh-CN" altLang="en-US" sz="2400" dirty="0">
              <a:solidFill>
                <a:schemeClr val="bg1"/>
              </a:solidFill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21080" y="908050"/>
            <a:ext cx="9740900" cy="5212715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4001770" y="736600"/>
            <a:ext cx="5784850" cy="5384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altLang="zh-CN" sz="2400" dirty="0"/>
          </a:p>
          <a:p>
            <a:r>
              <a:rPr lang="zh-CN" altLang="en-US" sz="2000" dirty="0">
                <a:solidFill>
                  <a:srgbClr val="FF0000"/>
                </a:solidFill>
              </a:rPr>
              <a:t>当你理解人心，你才理解市场。</a:t>
            </a:r>
            <a:endParaRPr lang="zh-CN" altLang="en-US" sz="2000" dirty="0"/>
          </a:p>
          <a:p>
            <a:endParaRPr lang="en-US" altLang="zh-CN" sz="2000" dirty="0"/>
          </a:p>
          <a:p>
            <a:r>
              <a:rPr lang="zh-CN" altLang="en-US" sz="2000" dirty="0"/>
              <a:t>你会发现：</a:t>
            </a:r>
            <a:endParaRPr lang="zh-CN" altLang="en-US" sz="2000" dirty="0"/>
          </a:p>
          <a:p>
            <a:endParaRPr lang="en-US" altLang="zh-CN" sz="2000" dirty="0"/>
          </a:p>
          <a:p>
            <a:r>
              <a:rPr lang="zh-CN" altLang="en-US" sz="2000" dirty="0"/>
              <a:t>大家很兴奋的时候，就是短线顶部附近</a:t>
            </a:r>
            <a:endParaRPr lang="zh-CN" altLang="en-US" sz="2000" dirty="0"/>
          </a:p>
          <a:p>
            <a:endParaRPr lang="en-US" altLang="zh-CN" sz="2000" dirty="0"/>
          </a:p>
          <a:p>
            <a:r>
              <a:rPr lang="zh-CN" altLang="en-US" sz="2000" dirty="0"/>
              <a:t>大家很绝望的时候，就离短期底部不远</a:t>
            </a:r>
            <a:endParaRPr lang="zh-CN" altLang="en-US" sz="2000" dirty="0"/>
          </a:p>
          <a:p>
            <a:endParaRPr lang="en-US" altLang="zh-CN" sz="2000" dirty="0"/>
          </a:p>
          <a:p>
            <a:r>
              <a:rPr lang="zh-CN" altLang="en-US" sz="2000" dirty="0"/>
              <a:t>大家都在喊风险的时候，其实风险不大</a:t>
            </a:r>
            <a:endParaRPr lang="zh-CN" altLang="en-US" sz="2000" dirty="0"/>
          </a:p>
          <a:p>
            <a:endParaRPr lang="en-US" altLang="zh-CN" sz="2000" dirty="0"/>
          </a:p>
          <a:p>
            <a:r>
              <a:rPr lang="zh-CN" altLang="en-US" sz="2000" dirty="0"/>
              <a:t>大家都在喊机会的时候，其实机会较少</a:t>
            </a:r>
            <a:endParaRPr lang="zh-CN" altLang="en-US" sz="2000" dirty="0"/>
          </a:p>
          <a:p>
            <a:endParaRPr lang="en-US" altLang="zh-CN" sz="2000" dirty="0"/>
          </a:p>
          <a:p>
            <a:r>
              <a:rPr lang="zh-CN" altLang="en-US" sz="2000" dirty="0"/>
              <a:t>行情从来不是</a:t>
            </a:r>
            <a:r>
              <a:rPr lang="en-US" altLang="zh-CN" sz="2000" dirty="0"/>
              <a:t> K </a:t>
            </a:r>
            <a:r>
              <a:rPr lang="zh-CN" altLang="en-US" sz="2000" dirty="0"/>
              <a:t>线里的秘密，</a:t>
            </a:r>
            <a:endParaRPr lang="zh-CN" altLang="en-US" sz="2000" dirty="0"/>
          </a:p>
          <a:p>
            <a:endParaRPr lang="en-US" altLang="zh-CN" sz="2000" dirty="0"/>
          </a:p>
          <a:p>
            <a:r>
              <a:rPr lang="zh-CN" altLang="en-US" sz="2000" dirty="0"/>
              <a:t>而是大众情绪的</a:t>
            </a:r>
            <a:r>
              <a:rPr lang="en-US" altLang="zh-CN" sz="2000" dirty="0"/>
              <a:t>“</a:t>
            </a:r>
            <a:r>
              <a:rPr lang="zh-CN" altLang="en-US" sz="2000" dirty="0"/>
              <a:t>平均值</a:t>
            </a:r>
            <a:r>
              <a:rPr lang="en-US" altLang="zh-CN" sz="2000" dirty="0"/>
              <a:t>”</a:t>
            </a:r>
            <a:r>
              <a:rPr lang="zh-CN" altLang="en-US" sz="2000" dirty="0"/>
              <a:t>。</a:t>
            </a:r>
            <a:endParaRPr lang="zh-CN" altLang="en-US" sz="2000" dirty="0"/>
          </a:p>
          <a:p>
            <a:endParaRPr lang="zh-CN" altLang="en-US" sz="2000" dirty="0">
              <a:solidFill>
                <a:srgbClr val="FF0000"/>
              </a:solidFill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4873625" y="189865"/>
            <a:ext cx="368490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>
                <a:solidFill>
                  <a:schemeClr val="bg1"/>
                </a:solidFill>
              </a:rPr>
              <a:t>精辟投资格言</a:t>
            </a:r>
            <a:endParaRPr lang="zh-CN" altLang="en-US" sz="2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4873625" y="189865"/>
            <a:ext cx="368490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>
                <a:solidFill>
                  <a:schemeClr val="bg1"/>
                </a:solidFill>
              </a:rPr>
              <a:t>精辟投资格言</a:t>
            </a:r>
            <a:endParaRPr lang="zh-CN" altLang="en-US" sz="2400" dirty="0">
              <a:solidFill>
                <a:schemeClr val="bg1"/>
              </a:solidFill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753870" y="874395"/>
            <a:ext cx="8663940" cy="525018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655955" y="911225"/>
            <a:ext cx="11066780" cy="514477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zh-CN" sz="2000" dirty="0"/>
              <a:t>1</a:t>
            </a:r>
            <a:r>
              <a:rPr lang="zh-CN" altLang="en-US" sz="2000" dirty="0"/>
              <a:t>、金融：</a:t>
            </a:r>
            <a:endParaRPr lang="zh-CN" altLang="en-US" sz="2000" dirty="0"/>
          </a:p>
          <a:p>
            <a:r>
              <a:rPr lang="zh-CN" altLang="en-US" sz="2000" dirty="0"/>
              <a:t>金融监管总局、中国人民银行、中国证监会、财政部近日联合发布《关于健全金融机构治理的实施意见》，提出22条措施。《实施意见》明确，到2029年，基本形成权责边界清晰、激励约束相容、风险管理严格、运转规范高效的金融机构治理机制，金融体系内在稳定性和抗风险能力明显增强，金融服务高质量发展质效明显提升。</a:t>
            </a:r>
            <a:endParaRPr lang="zh-CN" altLang="en-US" sz="2000" dirty="0"/>
          </a:p>
          <a:p>
            <a:endParaRPr lang="en-US" altLang="zh-CN" sz="2000" dirty="0"/>
          </a:p>
          <a:p>
            <a:r>
              <a:rPr lang="en-US" altLang="zh-CN" sz="2000" dirty="0"/>
              <a:t>2</a:t>
            </a:r>
            <a:r>
              <a:rPr lang="zh-CN" altLang="en-US" sz="2000" dirty="0"/>
              <a:t>、核电核能：</a:t>
            </a:r>
            <a:endParaRPr lang="zh-CN" altLang="en-US" sz="2000" dirty="0"/>
          </a:p>
          <a:p>
            <a:endParaRPr lang="en-US" altLang="zh-CN" sz="2000" dirty="0"/>
          </a:p>
          <a:p>
            <a:r>
              <a:rPr lang="zh-CN" altLang="en-US" sz="2000" dirty="0"/>
              <a:t>国务院常务会议决定核准辽宁庄河一期工程等四个核电项目。核电工程历来是扩大有效投资的重要拉动力，据估算，上述新项目的总投资将超过1700亿元。今年的新建核电项目继续保持常态化审批节奏。此前的2022年至2025年，我国连续四年每年核准10台及以上核电机组。</a:t>
            </a:r>
            <a:endParaRPr lang="zh-CN" altLang="en-US" sz="2000" dirty="0"/>
          </a:p>
        </p:txBody>
      </p:sp>
      <p:sp>
        <p:nvSpPr>
          <p:cNvPr id="3" name="文本框 2"/>
          <p:cNvSpPr txBox="1"/>
          <p:nvPr/>
        </p:nvSpPr>
        <p:spPr>
          <a:xfrm>
            <a:off x="4873625" y="189865"/>
            <a:ext cx="456628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>
                <a:solidFill>
                  <a:schemeClr val="bg1"/>
                </a:solidFill>
              </a:rPr>
              <a:t>今日热门消息解读</a:t>
            </a:r>
            <a:endParaRPr lang="zh-CN" altLang="en-US" sz="2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1079500" y="1044575"/>
            <a:ext cx="10052050" cy="463613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zh-CN" sz="2000" dirty="0"/>
              <a:t>3</a:t>
            </a:r>
            <a:r>
              <a:rPr lang="zh-CN" altLang="en-US" sz="2000" dirty="0"/>
              <a:t>、光伏：</a:t>
            </a:r>
            <a:endParaRPr lang="zh-CN" altLang="en-US" sz="2000" dirty="0"/>
          </a:p>
          <a:p>
            <a:endParaRPr lang="en-US" altLang="zh-CN" sz="2000" dirty="0"/>
          </a:p>
          <a:p>
            <a:r>
              <a:rPr lang="zh-CN" altLang="en-US" sz="2000" dirty="0"/>
              <a:t>市场监管总局在江苏省盐城市对光伏行业开展价格合规指导，贯彻落实党中央、国务院关于深入整治“内卷式”竞争的决策部署，推动光伏企业从“拼价格”向“拼质量”转变，促进光伏行业高质量发展。</a:t>
            </a:r>
            <a:endParaRPr lang="zh-CN" altLang="en-US" sz="2000" dirty="0"/>
          </a:p>
        </p:txBody>
      </p:sp>
      <p:sp>
        <p:nvSpPr>
          <p:cNvPr id="3" name="文本框 2"/>
          <p:cNvSpPr txBox="1"/>
          <p:nvPr/>
        </p:nvSpPr>
        <p:spPr>
          <a:xfrm>
            <a:off x="4873625" y="189865"/>
            <a:ext cx="456628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>
                <a:solidFill>
                  <a:schemeClr val="bg1"/>
                </a:solidFill>
              </a:rPr>
              <a:t>今日热门消息解读</a:t>
            </a:r>
            <a:endParaRPr lang="zh-CN" altLang="en-US" sz="2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1362710" y="1044575"/>
            <a:ext cx="10701655" cy="463613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endParaRPr lang="zh-CN" altLang="en-US" sz="2000" dirty="0"/>
          </a:p>
        </p:txBody>
      </p:sp>
      <p:sp>
        <p:nvSpPr>
          <p:cNvPr id="3" name="文本框 2"/>
          <p:cNvSpPr txBox="1"/>
          <p:nvPr/>
        </p:nvSpPr>
        <p:spPr>
          <a:xfrm>
            <a:off x="4873625" y="189865"/>
            <a:ext cx="456628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>
                <a:solidFill>
                  <a:schemeClr val="bg1"/>
                </a:solidFill>
              </a:rPr>
              <a:t>量化六大战法</a:t>
            </a:r>
            <a:endParaRPr lang="zh-CN" altLang="en-US" sz="2400" dirty="0">
              <a:solidFill>
                <a:schemeClr val="bg1"/>
              </a:solidFill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27455" y="937895"/>
            <a:ext cx="9737090" cy="4981575"/>
          </a:xfrm>
          <a:prstGeom prst="rect">
            <a:avLst/>
          </a:prstGeom>
        </p:spPr>
      </p:pic>
    </p:spTree>
  </p:cSld>
  <p:clrMapOvr>
    <a:masterClrMapping/>
  </p:clrMapOvr>
</p:sld>
</file>

<file path=ppt/tags/tag1.xml><?xml version="1.0" encoding="utf-8"?>
<p:tagLst xmlns:p="http://schemas.openxmlformats.org/presentationml/2006/main">
  <p:tag name="KSO_WM_UNIT_PLACING_PICTURE_USER_VIEWPORT" val="{&quot;height&quot;:10168,&quot;width&quot;:18489}"/>
</p:tagLst>
</file>

<file path=ppt/tags/tag10.xml><?xml version="1.0" encoding="utf-8"?>
<p:tagLst xmlns:p="http://schemas.openxmlformats.org/presentationml/2006/main">
  <p:tag name="KSO_WM_BEAUTIFY_FLAG" val=""/>
</p:tagLst>
</file>

<file path=ppt/tags/tag11.xml><?xml version="1.0" encoding="utf-8"?>
<p:tagLst xmlns:p="http://schemas.openxmlformats.org/presentationml/2006/main">
  <p:tag name="KSO_WM_BEAUTIFY_FLAG" val=""/>
</p:tagLst>
</file>

<file path=ppt/tags/tag12.xml><?xml version="1.0" encoding="utf-8"?>
<p:tagLst xmlns:p="http://schemas.openxmlformats.org/presentationml/2006/main">
  <p:tag name="KSO_WM_BEAUTIFY_FLAG" val=""/>
</p:tagLst>
</file>

<file path=ppt/tags/tag13.xml><?xml version="1.0" encoding="utf-8"?>
<p:tagLst xmlns:p="http://schemas.openxmlformats.org/presentationml/2006/main">
  <p:tag name="KSO_WM_BEAUTIFY_FLAG" val=""/>
</p:tagLst>
</file>

<file path=ppt/tags/tag14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15.xml><?xml version="1.0" encoding="utf-8"?>
<p:tagLst xmlns:p="http://schemas.openxmlformats.org/presentationml/2006/main">
  <p:tag name="KSO_WM_BEAUTIFY_FLAG" val=""/>
</p:tagLst>
</file>

<file path=ppt/tags/tag16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17.xml><?xml version="1.0" encoding="utf-8"?>
<p:tagLst xmlns:p="http://schemas.openxmlformats.org/presentationml/2006/main">
  <p:tag name="COMMONDATA" val="eyJoZGlkIjoiOTAzOTQ3MTIxNjU3MzE4MjhmYTQyMTMwMmMzMTJiOWQifQ=="/>
  <p:tag name="commondata" val="eyJoZGlkIjoiNjMzMjYwMjkzODUxNmM2MmM0YjA0NGU5OGU1OGIwOGMifQ=="/>
</p:tagLst>
</file>

<file path=ppt/tags/tag2.xml><?xml version="1.0" encoding="utf-8"?>
<p:tagLst xmlns:p="http://schemas.openxmlformats.org/presentationml/2006/main">
  <p:tag name="KSO_WM_UNIT_PLACING_PICTURE_USER_VIEWPORT" val="{&quot;height&quot;:520,&quot;width&quot;:2400}"/>
</p:tagLst>
</file>

<file path=ppt/tags/tag3.xml><?xml version="1.0" encoding="utf-8"?>
<p:tagLst xmlns:p="http://schemas.openxmlformats.org/presentationml/2006/main">
  <p:tag name="KSO_WM_BEAUTIFY_FLAG" val=""/>
</p:tagLst>
</file>

<file path=ppt/tags/tag4.xml><?xml version="1.0" encoding="utf-8"?>
<p:tagLst xmlns:p="http://schemas.openxmlformats.org/presentationml/2006/main">
  <p:tag name="KSO_WM_BEAUTIFY_FLAG" val=""/>
</p:tagLst>
</file>

<file path=ppt/tags/tag5.xml><?xml version="1.0" encoding="utf-8"?>
<p:tagLst xmlns:p="http://schemas.openxmlformats.org/presentationml/2006/main">
  <p:tag name="KSO_WM_BEAUTIFY_FLAG" val=""/>
</p:tagLst>
</file>

<file path=ppt/tags/tag6.xml><?xml version="1.0" encoding="utf-8"?>
<p:tagLst xmlns:p="http://schemas.openxmlformats.org/presentationml/2006/main">
  <p:tag name="KSO_WM_BEAUTIFY_FLAG" val=""/>
</p:tagLst>
</file>

<file path=ppt/tags/tag7.xml><?xml version="1.0" encoding="utf-8"?>
<p:tagLst xmlns:p="http://schemas.openxmlformats.org/presentationml/2006/main">
  <p:tag name="KSO_WM_BEAUTIFY_FLAG" val=""/>
</p:tagLst>
</file>

<file path=ppt/tags/tag8.xml><?xml version="1.0" encoding="utf-8"?>
<p:tagLst xmlns:p="http://schemas.openxmlformats.org/presentationml/2006/main">
  <p:tag name="KSO_WM_BEAUTIFY_FLAG" val=""/>
</p:tagLst>
</file>

<file path=ppt/tags/tag9.xml><?xml version="1.0" encoding="utf-8"?>
<p:tagLst xmlns:p="http://schemas.openxmlformats.org/presentationml/2006/main">
  <p:tag name="KSO_WM_BEAUTIFY_FLAG" val=""/>
</p:tagLst>
</file>

<file path=ppt/theme/theme1.xml><?xml version="1.0" encoding="utf-8"?>
<a:theme xmlns:a="http://schemas.openxmlformats.org/drawingml/2006/main" name="WPS">
  <a:themeElements>
    <a:clrScheme name="WPS">
      <a:dk1>
        <a:srgbClr val="000000"/>
      </a:dk1>
      <a:lt1>
        <a:srgbClr val="FFFFFF"/>
      </a:lt1>
      <a:dk2>
        <a:srgbClr val="0F1423"/>
      </a:dk2>
      <a:lt2>
        <a:srgbClr val="FFFFFF"/>
      </a:lt2>
      <a:accent1>
        <a:srgbClr val="4874CB"/>
      </a:accent1>
      <a:accent2>
        <a:srgbClr val="E6724B"/>
      </a:accent2>
      <a:accent3>
        <a:srgbClr val="EFBB1F"/>
      </a:accent3>
      <a:accent4>
        <a:srgbClr val="75BD42"/>
      </a:accent4>
      <a:accent5>
        <a:srgbClr val="30C0B4"/>
      </a:accent5>
      <a:accent6>
        <a:srgbClr val="E05269"/>
      </a:accent6>
      <a:hlink>
        <a:srgbClr val="0026E5"/>
      </a:hlink>
      <a:folHlink>
        <a:srgbClr val="7E1FAD"/>
      </a:folHlink>
    </a:clrScheme>
    <a:fontScheme name="WP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WPS">
      <a:fillStyleLst>
        <a:solidFill>
          <a:schemeClr val="phClr"/>
        </a:solidFill>
        <a:gradFill>
          <a:gsLst>
            <a:gs pos="0">
              <a:schemeClr val="phClr">
                <a:lumOff val="17500"/>
              </a:schemeClr>
            </a:gs>
            <a:gs pos="100000">
              <a:schemeClr val="phClr"/>
            </a:gs>
          </a:gsLst>
          <a:lin ang="2700000" scaled="0"/>
        </a:gradFill>
        <a:gradFill>
          <a:gsLst>
            <a:gs pos="0">
              <a:schemeClr val="phClr">
                <a:hueOff val="-2520000"/>
              </a:schemeClr>
            </a:gs>
            <a:gs pos="100000">
              <a:schemeClr val="phClr"/>
            </a:gs>
          </a:gsLst>
          <a:lin ang="27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gradFill>
            <a:gsLst>
              <a:gs pos="0">
                <a:schemeClr val="phClr">
                  <a:hueOff val="-4200000"/>
                </a:schemeClr>
              </a:gs>
              <a:gs pos="100000">
                <a:schemeClr val="phClr"/>
              </a:gs>
            </a:gsLst>
            <a:lin ang="2700000" scaled="1"/>
          </a:gradFill>
          <a:prstDash val="solid"/>
          <a:miter lim="800000"/>
        </a:ln>
      </a:lnStyleLst>
      <a:effectStyleLst>
        <a:effectStyle>
          <a:effectLst>
            <a:outerShdw blurRad="101600" dist="50800" dir="5400000" algn="ctr" rotWithShape="0">
              <a:schemeClr val="phClr">
                <a:alpha val="60000"/>
              </a:schemeClr>
            </a:outerShdw>
          </a:effectLst>
        </a:effectStyle>
        <a:effectStyle>
          <a:effectLst>
            <a:reflection stA="50000" endA="300" endPos="40000" dist="25400" dir="5400000" sy="-100000" algn="bl" rotWithShape="0"/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1413</Words>
  <Application>WPS 演示</Application>
  <PresentationFormat>宽屏</PresentationFormat>
  <Paragraphs>141</Paragraphs>
  <Slides>20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20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20</vt:i4>
      </vt:variant>
    </vt:vector>
  </HeadingPairs>
  <TitlesOfParts>
    <vt:vector size="41" baseType="lpstr">
      <vt:lpstr>Arial</vt:lpstr>
      <vt:lpstr>宋体</vt:lpstr>
      <vt:lpstr>Wingdings</vt:lpstr>
      <vt:lpstr>思源黑体 CN Medium</vt:lpstr>
      <vt:lpstr>黑体</vt:lpstr>
      <vt:lpstr>思源黑体 CN Heavy</vt:lpstr>
      <vt:lpstr>思源黑体 CN Bold</vt:lpstr>
      <vt:lpstr>微软雅黑</vt:lpstr>
      <vt:lpstr>KSOFBD28ECAF</vt:lpstr>
      <vt:lpstr>Segoe Print</vt:lpstr>
      <vt:lpstr>Calibri</vt:lpstr>
      <vt:lpstr>KSOFDDF4E7ED</vt:lpstr>
      <vt:lpstr>Arial Unicode MS</vt:lpstr>
      <vt:lpstr>等线</vt:lpstr>
      <vt:lpstr>思源黑体 CN Bold</vt:lpstr>
      <vt:lpstr>思源黑体 CN Heavy</vt:lpstr>
      <vt:lpstr>思源黑体 CN Medium</vt:lpstr>
      <vt:lpstr>方正宝黑体 简 Medium</vt:lpstr>
      <vt:lpstr>兰米黑体</vt:lpstr>
      <vt:lpstr>方正大黑体_GBK</vt:lpstr>
      <vt:lpstr>WPS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/>
  <cp:lastModifiedBy>A陈小渊</cp:lastModifiedBy>
  <cp:revision>526</cp:revision>
  <dcterms:created xsi:type="dcterms:W3CDTF">2024-06-11T06:30:00Z</dcterms:created>
  <dcterms:modified xsi:type="dcterms:W3CDTF">2026-08-03T00:45:12Z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C7704E933E1A4A679033E90DEAB49B71_12</vt:lpwstr>
  </property>
  <property fmtid="{D5CDD505-2E9C-101B-9397-08002B2CF9AE}" pid="3" name="KSOProductBuildVer">
    <vt:lpwstr>2052-12.1.0.26895</vt:lpwstr>
  </property>
</Properties>
</file>