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63" r:id="rId3"/>
    <p:sldId id="4274" r:id="rId5"/>
    <p:sldId id="4391" r:id="rId6"/>
    <p:sldId id="4440" r:id="rId7"/>
    <p:sldId id="4446" r:id="rId8"/>
    <p:sldId id="4442" r:id="rId9"/>
    <p:sldId id="4444" r:id="rId10"/>
    <p:sldId id="1341" r:id="rId11"/>
    <p:sldId id="4272" r:id="rId12"/>
    <p:sldId id="4270" r:id="rId13"/>
    <p:sldId id="4278" r:id="rId14"/>
    <p:sldId id="4339" r:id="rId15"/>
    <p:sldId id="4269" r:id="rId16"/>
    <p:sldId id="4241" r:id="rId17"/>
    <p:sldId id="270" r:id="rId18"/>
  </p:sldIdLst>
  <p:sldSz cx="12192000" cy="6858000"/>
  <p:notesSz cx="6858000" cy="9144000"/>
  <p:custDataLst>
    <p:tags r:id="rId2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1" d="100"/>
          <a:sy n="111" d="100"/>
        </p:scale>
        <p:origin x="53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3" Type="http://schemas.openxmlformats.org/officeDocument/2006/relationships/tags" Target="tags/tag23.xml"/><Relationship Id="rId22" Type="http://schemas.openxmlformats.org/officeDocument/2006/relationships/commentAuthors" Target="commentAuthors.xml"/><Relationship Id="rId21" Type="http://schemas.openxmlformats.org/officeDocument/2006/relationships/tableStyles" Target="tableStyles.xml"/><Relationship Id="rId20" Type="http://schemas.openxmlformats.org/officeDocument/2006/relationships/viewProps" Target="viewProps.xml"/><Relationship Id="rId2" Type="http://schemas.openxmlformats.org/officeDocument/2006/relationships/theme" Target="theme/theme1.xml"/><Relationship Id="rId19" Type="http://schemas.openxmlformats.org/officeDocument/2006/relationships/presProps" Target="presProps.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E97641-2152-4774-8360-44780691E81F}"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4F2145-BD71-46EC-B4BE-F31170F96B11}"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4" Type="http://schemas.openxmlformats.org/officeDocument/2006/relationships/image" Target="../media/image3.png"/><Relationship Id="rId3" Type="http://schemas.openxmlformats.org/officeDocument/2006/relationships/tags" Target="../tags/tag1.xm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1_两栏内容">
    <p:spTree>
      <p:nvGrpSpPr>
        <p:cNvPr id="1" name=""/>
        <p:cNvGrpSpPr/>
        <p:nvPr/>
      </p:nvGrpSpPr>
      <p:grpSpPr>
        <a:xfrm>
          <a:off x="0" y="0"/>
          <a:ext cx="0" cy="0"/>
          <a:chOff x="0" y="0"/>
          <a:chExt cx="0" cy="0"/>
        </a:xfrm>
      </p:grpSpPr>
      <p:pic>
        <p:nvPicPr>
          <p:cNvPr id="2" name="图片 1" descr="ppt"/>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cSld name="1_节标题">
    <p:spTree>
      <p:nvGrpSpPr>
        <p:cNvPr id="1" name=""/>
        <p:cNvGrpSpPr/>
        <p:nvPr/>
      </p:nvGrpSpPr>
      <p:grpSpPr>
        <a:xfrm>
          <a:off x="0" y="0"/>
          <a:ext cx="0" cy="0"/>
          <a:chOff x="0" y="0"/>
          <a:chExt cx="0" cy="0"/>
        </a:xfrm>
      </p:grpSpPr>
      <p:pic>
        <p:nvPicPr>
          <p:cNvPr id="2" name="图片 1" descr="图片1"/>
          <p:cNvPicPr>
            <a:picLocks noChangeAspect="1"/>
          </p:cNvPicPr>
          <p:nvPr userDrawn="1"/>
        </p:nvPicPr>
        <p:blipFill>
          <a:blip r:embed="rId2"/>
          <a:stretch>
            <a:fillRect/>
          </a:stretch>
        </p:blipFill>
        <p:spPr>
          <a:xfrm>
            <a:off x="0" y="0"/>
            <a:ext cx="12192000" cy="6858000"/>
          </a:xfrm>
          <a:prstGeom prst="rect">
            <a:avLst/>
          </a:prstGeom>
        </p:spPr>
      </p:pic>
      <p:pic>
        <p:nvPicPr>
          <p:cNvPr id="8" name="图片 7" descr="组 22"/>
          <p:cNvPicPr>
            <a:picLocks noChangeAspect="1"/>
          </p:cNvPicPr>
          <p:nvPr userDrawn="1">
            <p:custDataLst>
              <p:tags r:id="rId3"/>
            </p:custDataLst>
          </p:nvPr>
        </p:nvPicPr>
        <p:blipFill>
          <a:blip r:embed="rId4"/>
          <a:stretch>
            <a:fillRect/>
          </a:stretch>
        </p:blipFill>
        <p:spPr>
          <a:xfrm>
            <a:off x="239395" y="271780"/>
            <a:ext cx="11740515" cy="645668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image" Target="../media/image4.png"/><Relationship Id="rId16" Type="http://schemas.openxmlformats.org/officeDocument/2006/relationships/notesSlide" Target="../notesSlides/notesSlide1.xml"/><Relationship Id="rId15" Type="http://schemas.openxmlformats.org/officeDocument/2006/relationships/slideLayout" Target="../slideLayouts/slideLayout12.xml"/><Relationship Id="rId14" Type="http://schemas.openxmlformats.org/officeDocument/2006/relationships/tags" Target="../tags/tag14.xml"/><Relationship Id="rId13" Type="http://schemas.openxmlformats.org/officeDocument/2006/relationships/tags" Target="../tags/tag13.xml"/><Relationship Id="rId12" Type="http://schemas.openxmlformats.org/officeDocument/2006/relationships/tags" Target="../tags/tag12.xml"/><Relationship Id="rId11" Type="http://schemas.openxmlformats.org/officeDocument/2006/relationships/tags" Target="../tags/tag11.xml"/><Relationship Id="rId10" Type="http://schemas.openxmlformats.org/officeDocument/2006/relationships/tags" Target="../tags/tag10.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8.png"/><Relationship Id="rId1" Type="http://schemas.openxmlformats.org/officeDocument/2006/relationships/tags" Target="../tags/tag18.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9.png"/></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9.xml"/><Relationship Id="rId2" Type="http://schemas.openxmlformats.org/officeDocument/2006/relationships/image" Target="../media/image11.png"/><Relationship Id="rId1" Type="http://schemas.openxmlformats.org/officeDocument/2006/relationships/image" Target="../media/image10.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20.xml"/><Relationship Id="rId1" Type="http://schemas.openxmlformats.org/officeDocument/2006/relationships/image" Target="../media/image13.png"/></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tags" Target="../tags/tag22.xml"/><Relationship Id="rId2" Type="http://schemas.openxmlformats.org/officeDocument/2006/relationships/image" Target="../media/image14.png"/><Relationship Id="rId1" Type="http://schemas.openxmlformats.org/officeDocument/2006/relationships/tags" Target="../tags/tag2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tags" Target="../tags/tag16.xml"/><Relationship Id="rId2" Type="http://schemas.openxmlformats.org/officeDocument/2006/relationships/image" Target="../media/image6.png"/><Relationship Id="rId1" Type="http://schemas.openxmlformats.org/officeDocument/2006/relationships/tags" Target="../tags/tag15.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7.png"/><Relationship Id="rId1" Type="http://schemas.openxmlformats.org/officeDocument/2006/relationships/tags" Target="../tags/tag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矢量智能对象"/>
          <p:cNvPicPr>
            <a:picLocks noChangeAspect="1"/>
          </p:cNvPicPr>
          <p:nvPr userDrawn="1">
            <p:custDataLst>
              <p:tags r:id="rId1"/>
            </p:custDataLst>
          </p:nvPr>
        </p:nvPicPr>
        <p:blipFill>
          <a:blip r:embed="rId2"/>
          <a:stretch>
            <a:fillRect/>
          </a:stretch>
        </p:blipFill>
        <p:spPr>
          <a:xfrm>
            <a:off x="5356225" y="776605"/>
            <a:ext cx="1524000" cy="330200"/>
          </a:xfrm>
          <a:prstGeom prst="rect">
            <a:avLst/>
          </a:prstGeom>
        </p:spPr>
      </p:pic>
      <p:sp>
        <p:nvSpPr>
          <p:cNvPr id="3" name="文本框 2"/>
          <p:cNvSpPr txBox="1"/>
          <p:nvPr/>
        </p:nvSpPr>
        <p:spPr>
          <a:xfrm>
            <a:off x="5458460" y="6190615"/>
            <a:ext cx="1424305" cy="368300"/>
          </a:xfrm>
          <a:prstGeom prst="rect">
            <a:avLst/>
          </a:prstGeom>
          <a:noFill/>
        </p:spPr>
        <p:txBody>
          <a:bodyPr wrap="square" rtlCol="0">
            <a:spAutoFit/>
          </a:bodyPr>
          <a:lstStyle/>
          <a:p>
            <a:r>
              <a:rPr lang="zh-CN" altLang="en-US">
                <a:solidFill>
                  <a:srgbClr val="FFDFDF"/>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中国</a:t>
            </a:r>
            <a:r>
              <a:rPr lang="en-US" altLang="zh-CN">
                <a:solidFill>
                  <a:srgbClr val="FFDFDF"/>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a:t>
            </a:r>
            <a:r>
              <a:rPr lang="zh-CN" altLang="en-US">
                <a:solidFill>
                  <a:srgbClr val="FFDFDF"/>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广州</a:t>
            </a:r>
            <a:endParaRPr lang="zh-CN" altLang="en-US">
              <a:solidFill>
                <a:srgbClr val="FFDFDF"/>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2" name="文本框 1"/>
          <p:cNvSpPr txBox="1"/>
          <p:nvPr/>
        </p:nvSpPr>
        <p:spPr>
          <a:xfrm>
            <a:off x="879792" y="1951887"/>
            <a:ext cx="10581005" cy="922020"/>
          </a:xfrm>
          <a:prstGeom prst="rect">
            <a:avLst/>
          </a:prstGeom>
          <a:noFill/>
        </p:spPr>
        <p:txBody>
          <a:bodyPr wrap="square" rtlCol="0">
            <a:spAutoFit/>
          </a:bodyPr>
          <a:lstStyle/>
          <a:p>
            <a:pPr algn="ctr">
              <a:lnSpc>
                <a:spcPct val="90000"/>
              </a:lnSpc>
            </a:pPr>
            <a:r>
              <a:rPr lang="zh-CN" sz="6000" dirty="0">
                <a:gradFill>
                  <a:gsLst>
                    <a:gs pos="0">
                      <a:srgbClr val="FFFDF5"/>
                    </a:gs>
                    <a:gs pos="100000">
                      <a:srgbClr val="FFF6CD"/>
                    </a:gs>
                  </a:gsLst>
                  <a:lin ang="5400000" scaled="0"/>
                </a:gradFill>
                <a:latin typeface="思源黑体 CN Heavy" panose="020B0A00000000000000" charset="-122"/>
                <a:ea typeface="思源黑体 CN Heavy" panose="020B0A00000000000000" charset="-122"/>
                <a:cs typeface="思源黑体 CN Bold" panose="020B0800000000000000" charset="-122"/>
              </a:rPr>
              <a:t>牛市正进行时</a:t>
            </a:r>
            <a:endParaRPr lang="zh-CN" sz="6000" dirty="0">
              <a:gradFill>
                <a:gsLst>
                  <a:gs pos="0">
                    <a:srgbClr val="FFFDF5"/>
                  </a:gs>
                  <a:gs pos="100000">
                    <a:srgbClr val="FFF6CD"/>
                  </a:gs>
                </a:gsLst>
                <a:lin ang="5400000" scaled="0"/>
              </a:gradFill>
              <a:latin typeface="思源黑体 CN Heavy" panose="020B0A00000000000000" charset="-122"/>
              <a:ea typeface="思源黑体 CN Heavy" panose="020B0A00000000000000" charset="-122"/>
              <a:cs typeface="思源黑体 CN Bold" panose="020B0800000000000000" charset="-122"/>
            </a:endParaRPr>
          </a:p>
        </p:txBody>
      </p:sp>
      <p:sp>
        <p:nvSpPr>
          <p:cNvPr id="9" name="矩形 8"/>
          <p:cNvSpPr/>
          <p:nvPr/>
        </p:nvSpPr>
        <p:spPr>
          <a:xfrm>
            <a:off x="3891915" y="3981450"/>
            <a:ext cx="2173605" cy="356870"/>
          </a:xfrm>
          <a:prstGeom prst="rect">
            <a:avLst/>
          </a:prstGeom>
          <a:noFill/>
          <a:ln>
            <a:solidFill>
              <a:schemeClr val="bg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custDataLst>
              <p:tags r:id="rId3"/>
            </p:custDataLst>
          </p:nvPr>
        </p:nvSpPr>
        <p:spPr>
          <a:xfrm>
            <a:off x="3898265" y="3981450"/>
            <a:ext cx="995680" cy="3568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custDataLst>
              <p:tags r:id="rId4"/>
            </p:custDataLst>
          </p:nvPr>
        </p:nvSpPr>
        <p:spPr>
          <a:xfrm>
            <a:off x="3853815" y="3988435"/>
            <a:ext cx="1143000" cy="368300"/>
          </a:xfrm>
          <a:prstGeom prst="rect">
            <a:avLst/>
          </a:prstGeom>
          <a:noFill/>
        </p:spPr>
        <p:txBody>
          <a:bodyPr wrap="square" rtlCol="0">
            <a:spAutoFit/>
          </a:bodyPr>
          <a:lstStyle/>
          <a:p>
            <a:r>
              <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主讲老师</a:t>
            </a:r>
            <a:endPar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15" name="文本框 14"/>
          <p:cNvSpPr txBox="1"/>
          <p:nvPr>
            <p:custDataLst>
              <p:tags r:id="rId5"/>
            </p:custDataLst>
          </p:nvPr>
        </p:nvSpPr>
        <p:spPr>
          <a:xfrm>
            <a:off x="4902835" y="3976370"/>
            <a:ext cx="1162050" cy="368300"/>
          </a:xfrm>
          <a:prstGeom prst="rect">
            <a:avLst/>
          </a:prstGeom>
          <a:noFill/>
        </p:spPr>
        <p:txBody>
          <a:bodyPr wrap="square" rtlCol="0">
            <a:spAutoFit/>
          </a:bodyPr>
          <a:lstStyle/>
          <a:p>
            <a:r>
              <a:rPr lang="zh-CN" altLang="en-US"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陈灼基</a:t>
            </a:r>
            <a:endParaRPr lang="zh-CN" altLang="en-US"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nvGrpSpPr>
          <p:cNvPr id="33" name="组合 32"/>
          <p:cNvGrpSpPr/>
          <p:nvPr/>
        </p:nvGrpSpPr>
        <p:grpSpPr>
          <a:xfrm>
            <a:off x="3891915" y="4485647"/>
            <a:ext cx="4620470" cy="646082"/>
            <a:chOff x="7093" y="6616"/>
            <a:chExt cx="7859" cy="1132"/>
          </a:xfrm>
        </p:grpSpPr>
        <p:sp>
          <p:nvSpPr>
            <p:cNvPr id="18" name="矩形 17"/>
            <p:cNvSpPr/>
            <p:nvPr>
              <p:custDataLst>
                <p:tags r:id="rId6"/>
              </p:custDataLst>
            </p:nvPr>
          </p:nvSpPr>
          <p:spPr>
            <a:xfrm>
              <a:off x="7093" y="6626"/>
              <a:ext cx="7859" cy="625"/>
            </a:xfrm>
            <a:prstGeom prst="rect">
              <a:avLst/>
            </a:prstGeom>
            <a:noFill/>
            <a:ln>
              <a:solidFill>
                <a:schemeClr val="bg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custDataLst>
                <p:tags r:id="rId7"/>
              </p:custDataLst>
            </p:nvPr>
          </p:nvSpPr>
          <p:spPr>
            <a:xfrm>
              <a:off x="7105" y="6626"/>
              <a:ext cx="2321" cy="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custDataLst>
                <p:tags r:id="rId8"/>
              </p:custDataLst>
            </p:nvPr>
          </p:nvSpPr>
          <p:spPr>
            <a:xfrm>
              <a:off x="7261" y="6627"/>
              <a:ext cx="2009" cy="645"/>
            </a:xfrm>
            <a:prstGeom prst="rect">
              <a:avLst/>
            </a:prstGeom>
            <a:noFill/>
          </p:spPr>
          <p:txBody>
            <a:bodyPr wrap="square" rtlCol="0">
              <a:spAutoFit/>
            </a:bodyPr>
            <a:lstStyle/>
            <a:p>
              <a:r>
                <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执业编号</a:t>
              </a:r>
              <a:endPar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21" name="文本框 20"/>
            <p:cNvSpPr txBox="1"/>
            <p:nvPr>
              <p:custDataLst>
                <p:tags r:id="rId9"/>
              </p:custDataLst>
            </p:nvPr>
          </p:nvSpPr>
          <p:spPr>
            <a:xfrm>
              <a:off x="9470" y="6616"/>
              <a:ext cx="4318" cy="1132"/>
            </a:xfrm>
            <a:prstGeom prst="rect">
              <a:avLst/>
            </a:prstGeom>
            <a:noFill/>
          </p:spPr>
          <p:txBody>
            <a:bodyPr wrap="square" rtlCol="0">
              <a:spAutoFit/>
            </a:bodyPr>
            <a:lstStyle/>
            <a:p>
              <a:r>
                <a:rPr lang="en-US" altLang="zh-CN" b="1" dirty="0">
                  <a:solidFill>
                    <a:schemeClr val="bg1"/>
                  </a:solidFill>
                  <a:latin typeface="微软雅黑" panose="020B0503020204020204" charset="-122"/>
                  <a:ea typeface="微软雅黑" panose="020B0503020204020204" charset="-122"/>
                  <a:sym typeface="+mn-ea"/>
                </a:rPr>
                <a:t>A1120620030004</a:t>
              </a:r>
              <a:endParaRPr lang="en-US" altLang="zh-CN"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a:p>
              <a:endParaRPr lang="en-US" altLang="zh-CN"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grpSp>
        <p:nvGrpSpPr>
          <p:cNvPr id="32" name="组合 31"/>
          <p:cNvGrpSpPr/>
          <p:nvPr/>
        </p:nvGrpSpPr>
        <p:grpSpPr>
          <a:xfrm>
            <a:off x="6170295" y="3982720"/>
            <a:ext cx="3074373" cy="381327"/>
            <a:chOff x="10918" y="5734"/>
            <a:chExt cx="5059" cy="668"/>
          </a:xfrm>
        </p:grpSpPr>
        <p:sp>
          <p:nvSpPr>
            <p:cNvPr id="27" name="矩形 26"/>
            <p:cNvSpPr/>
            <p:nvPr>
              <p:custDataLst>
                <p:tags r:id="rId10"/>
              </p:custDataLst>
            </p:nvPr>
          </p:nvSpPr>
          <p:spPr>
            <a:xfrm>
              <a:off x="10940" y="5734"/>
              <a:ext cx="3832" cy="625"/>
            </a:xfrm>
            <a:prstGeom prst="rect">
              <a:avLst/>
            </a:prstGeom>
            <a:noFill/>
            <a:ln>
              <a:solidFill>
                <a:schemeClr val="bg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custDataLst>
                <p:tags r:id="rId11"/>
              </p:custDataLst>
            </p:nvPr>
          </p:nvSpPr>
          <p:spPr>
            <a:xfrm>
              <a:off x="10952" y="5734"/>
              <a:ext cx="1750" cy="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文本框 28"/>
            <p:cNvSpPr txBox="1"/>
            <p:nvPr>
              <p:custDataLst>
                <p:tags r:id="rId12"/>
              </p:custDataLst>
            </p:nvPr>
          </p:nvSpPr>
          <p:spPr>
            <a:xfrm>
              <a:off x="10918" y="5757"/>
              <a:ext cx="2009" cy="645"/>
            </a:xfrm>
            <a:prstGeom prst="rect">
              <a:avLst/>
            </a:prstGeom>
            <a:noFill/>
          </p:spPr>
          <p:txBody>
            <a:bodyPr wrap="square" rtlCol="0">
              <a:spAutoFit/>
            </a:bodyPr>
            <a:lstStyle/>
            <a:p>
              <a:r>
                <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课程日期</a:t>
              </a:r>
              <a:endPar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30" name="文本框 29"/>
            <p:cNvSpPr txBox="1"/>
            <p:nvPr>
              <p:custDataLst>
                <p:tags r:id="rId13"/>
              </p:custDataLst>
            </p:nvPr>
          </p:nvSpPr>
          <p:spPr>
            <a:xfrm>
              <a:off x="12700" y="5745"/>
              <a:ext cx="3277" cy="617"/>
            </a:xfrm>
            <a:prstGeom prst="rect">
              <a:avLst/>
            </a:prstGeom>
            <a:noFill/>
          </p:spPr>
          <p:txBody>
            <a:bodyPr wrap="square" rtlCol="0">
              <a:spAutoFit/>
            </a:bodyPr>
            <a:lstStyle/>
            <a:p>
              <a:r>
                <a:rPr lang="en-US" altLang="zh-CN" sz="1700"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2025.03.03</a:t>
              </a:r>
              <a:endParaRPr lang="en-US" altLang="zh-CN" sz="1700"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spTree>
    <p:custDataLst>
      <p:tags r:id="rId14"/>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a:blip r:embed="rId2"/>
          <a:stretch>
            <a:fillRect/>
          </a:stretch>
        </p:blipFill>
        <p:spPr>
          <a:xfrm>
            <a:off x="56515" y="160020"/>
            <a:ext cx="12342495" cy="645033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1311275" y="734695"/>
            <a:ext cx="9867900" cy="543242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风口阻击二维码</a:t>
            </a:r>
            <a:endParaRPr lang="zh-CN" altLang="en-US"/>
          </a:p>
        </p:txBody>
      </p:sp>
      <p:pic>
        <p:nvPicPr>
          <p:cNvPr id="4" name="内容占位符 3"/>
          <p:cNvPicPr>
            <a:picLocks noChangeAspect="1"/>
          </p:cNvPicPr>
          <p:nvPr>
            <p:ph idx="1"/>
          </p:nvPr>
        </p:nvPicPr>
        <p:blipFill>
          <a:blip r:embed="rId1"/>
          <a:stretch>
            <a:fillRect/>
          </a:stretch>
        </p:blipFill>
        <p:spPr>
          <a:xfrm>
            <a:off x="1439545" y="2088515"/>
            <a:ext cx="2619375" cy="2543175"/>
          </a:xfrm>
          <a:prstGeom prst="rect">
            <a:avLst/>
          </a:prstGeom>
        </p:spPr>
      </p:pic>
      <p:pic>
        <p:nvPicPr>
          <p:cNvPr id="5" name="图片 4"/>
          <p:cNvPicPr>
            <a:picLocks noChangeAspect="1"/>
          </p:cNvPicPr>
          <p:nvPr/>
        </p:nvPicPr>
        <p:blipFill>
          <a:blip r:embed="rId2"/>
          <a:stretch>
            <a:fillRect/>
          </a:stretch>
        </p:blipFill>
        <p:spPr>
          <a:xfrm>
            <a:off x="4311015" y="1373505"/>
            <a:ext cx="7518400" cy="4635500"/>
          </a:xfrm>
          <a:prstGeom prst="rect">
            <a:avLst/>
          </a:prstGeom>
        </p:spPr>
      </p:pic>
    </p:spTree>
    <p:custDataLst>
      <p:tags r:id="rId3"/>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500331" y="940279"/>
            <a:ext cx="11300605" cy="5132718"/>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854200" y="25167"/>
            <a:ext cx="8483600" cy="707886"/>
          </a:xfrm>
          <a:prstGeom prst="rect">
            <a:avLst/>
          </a:prstGeom>
          <a:noFill/>
        </p:spPr>
        <p:txBody>
          <a:bodyPr wrap="square" rtlCol="0">
            <a:spAutoFit/>
          </a:bodyPr>
          <a:lstStyle/>
          <a:p>
            <a:pPr algn="ctr">
              <a:defRPr/>
            </a:pPr>
            <a:r>
              <a:rPr lang="zh-CN" altLang="en-US" sz="4000" dirty="0">
                <a:solidFill>
                  <a:srgbClr val="FFFFFF"/>
                </a:solidFill>
                <a:ea typeface="思源黑体 CN Medium" panose="020B0600000000000000" pitchFamily="34" charset="-122"/>
                <a:sym typeface="+mn-ea"/>
              </a:rPr>
              <a:t>四线开花</a:t>
            </a:r>
            <a:endParaRPr lang="en-US" sz="4000" dirty="0">
              <a:solidFill>
                <a:srgbClr val="FFFFFF"/>
              </a:solidFill>
              <a:ea typeface="思源黑体 CN Medium" panose="020B0600000000000000" pitchFamily="34" charset="-122"/>
              <a:sym typeface="+mn-ea"/>
            </a:endParaRPr>
          </a:p>
        </p:txBody>
      </p:sp>
      <p:sp>
        <p:nvSpPr>
          <p:cNvPr id="7" name="文本框 6"/>
          <p:cNvSpPr txBox="1"/>
          <p:nvPr/>
        </p:nvSpPr>
        <p:spPr>
          <a:xfrm>
            <a:off x="274332" y="851323"/>
            <a:ext cx="7779099" cy="2862322"/>
          </a:xfrm>
          <a:prstGeom prst="rect">
            <a:avLst/>
          </a:prstGeom>
          <a:noFill/>
        </p:spPr>
        <p:txBody>
          <a:bodyPr wrap="square">
            <a:spAutoFit/>
          </a:bodyPr>
          <a:lstStyle/>
          <a:p>
            <a:r>
              <a:rPr lang="zh-CN" altLang="en-US" sz="2000" b="1" dirty="0"/>
              <a:t>庄散博弈（最强形态）：</a:t>
            </a:r>
            <a:br>
              <a:rPr lang="en-US" altLang="zh-CN" sz="2000" b="1" dirty="0"/>
            </a:br>
            <a:br>
              <a:rPr lang="en-US" altLang="zh-CN" sz="2000" b="1" dirty="0"/>
            </a:br>
            <a:r>
              <a:rPr lang="zh-CN" altLang="en-US" sz="2000" b="1" dirty="0"/>
              <a:t>红线、黄线呈现向上（红线第一，黄线第二）</a:t>
            </a:r>
            <a:endParaRPr lang="en-US" altLang="zh-CN" sz="2000" b="1" dirty="0"/>
          </a:p>
          <a:p>
            <a:br>
              <a:rPr lang="en-US" altLang="zh-CN" sz="2000" b="1" dirty="0"/>
            </a:br>
            <a:r>
              <a:rPr lang="zh-CN" altLang="en-US" sz="2000" b="1" dirty="0"/>
              <a:t>蓝线、绿线呈现向下（蓝线第三，绿线第四）</a:t>
            </a:r>
            <a:br>
              <a:rPr lang="en-US" altLang="zh-CN" sz="2000" b="1" dirty="0"/>
            </a:br>
            <a:endParaRPr lang="en-US" altLang="zh-CN" sz="2000" b="1" dirty="0"/>
          </a:p>
          <a:p>
            <a:br>
              <a:rPr lang="en-US" altLang="zh-CN" sz="2000" b="1" dirty="0"/>
            </a:br>
            <a:r>
              <a:rPr lang="zh-CN" altLang="en-US" sz="2000" b="1" dirty="0"/>
              <a:t>说明主力的超大单和大单形成合力抢夺散户筹码，此时个股容易大幅拉升甚至出现涨停板。</a:t>
            </a:r>
            <a:endParaRPr lang="en-US" altLang="zh-CN" sz="2000" b="1" dirty="0"/>
          </a:p>
        </p:txBody>
      </p:sp>
      <p:pic>
        <p:nvPicPr>
          <p:cNvPr id="4" name="图片 3"/>
          <p:cNvPicPr>
            <a:picLocks noChangeAspect="1"/>
          </p:cNvPicPr>
          <p:nvPr/>
        </p:nvPicPr>
        <p:blipFill>
          <a:blip r:embed="rId1"/>
          <a:stretch>
            <a:fillRect/>
          </a:stretch>
        </p:blipFill>
        <p:spPr>
          <a:xfrm>
            <a:off x="7961151" y="733053"/>
            <a:ext cx="2578851" cy="5473976"/>
          </a:xfrm>
          <a:prstGeom prst="rect">
            <a:avLst/>
          </a:prstGeom>
          <a:ln>
            <a:solidFill>
              <a:srgbClr val="0070C0"/>
            </a:solidFill>
          </a:ln>
        </p:spPr>
      </p:pic>
    </p:spTree>
    <p:custDataLst>
      <p:tags r:id="rId2"/>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a:blip r:embed="rId2"/>
          <a:stretch>
            <a:fillRect/>
          </a:stretch>
        </p:blipFill>
        <p:spPr>
          <a:xfrm>
            <a:off x="0" y="0"/>
            <a:ext cx="12191365" cy="6858000"/>
          </a:xfrm>
          <a:prstGeom prst="rect">
            <a:avLst/>
          </a:prstGeom>
        </p:spPr>
      </p:pic>
    </p:spTree>
    <p:custDataLst>
      <p:tags r:id="rId3"/>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90270" y="1332865"/>
            <a:ext cx="10290810" cy="2306955"/>
          </a:xfrm>
          <a:prstGeom prst="rect">
            <a:avLst/>
          </a:prstGeom>
          <a:noFill/>
        </p:spPr>
        <p:txBody>
          <a:bodyPr wrap="square" rtlCol="0">
            <a:spAutoFit/>
          </a:bodyPr>
          <a:lstStyle/>
          <a:p>
            <a:endParaRPr lang="en-US" altLang="zh-CN" sz="2400" dirty="0"/>
          </a:p>
          <a:p>
            <a:r>
              <a:rPr lang="en-US" altLang="zh-CN" sz="2400" dirty="0"/>
              <a:t>1</a:t>
            </a:r>
            <a:r>
              <a:rPr lang="zh-CN" altLang="en-US" sz="2400" dirty="0"/>
              <a:t>、控盘双突破（智能辅助线、</a:t>
            </a:r>
            <a:r>
              <a:rPr lang="en-US" altLang="zh-CN" sz="2400" dirty="0"/>
              <a:t>20</a:t>
            </a:r>
            <a:r>
              <a:rPr lang="zh-CN" altLang="en-US" sz="2400" dirty="0"/>
              <a:t>日、</a:t>
            </a:r>
            <a:r>
              <a:rPr lang="en-US" altLang="zh-CN" sz="2400" dirty="0"/>
              <a:t>10</a:t>
            </a:r>
            <a:r>
              <a:rPr lang="zh-CN" altLang="en-US" sz="2400" dirty="0"/>
              <a:t>日、</a:t>
            </a:r>
            <a:r>
              <a:rPr lang="en-US" altLang="zh-CN" sz="2400" dirty="0"/>
              <a:t>5</a:t>
            </a:r>
            <a:r>
              <a:rPr lang="zh-CN" altLang="en-US" sz="2400" dirty="0"/>
              <a:t>日均线），走向上的趋势</a:t>
            </a:r>
            <a:endParaRPr lang="en-US" altLang="zh-CN" sz="2400" dirty="0"/>
          </a:p>
          <a:p>
            <a:endParaRPr lang="en-US" altLang="zh-CN" sz="2400" dirty="0"/>
          </a:p>
          <a:p>
            <a:r>
              <a:rPr lang="en-US" altLang="zh-CN" sz="2400" dirty="0"/>
              <a:t>2</a:t>
            </a:r>
            <a:r>
              <a:rPr lang="zh-CN" altLang="en-US" sz="2400" dirty="0"/>
              <a:t>、主题猎手战法：结合热点、</a:t>
            </a:r>
            <a:r>
              <a:rPr lang="en-US" altLang="zh-CN" sz="2400" dirty="0"/>
              <a:t>L2</a:t>
            </a:r>
            <a:r>
              <a:rPr lang="zh-CN" altLang="en-US" sz="2400" dirty="0"/>
              <a:t>资金等指标</a:t>
            </a:r>
            <a:endParaRPr lang="en-US" altLang="zh-CN" sz="2400" dirty="0"/>
          </a:p>
          <a:p>
            <a:endParaRPr lang="en-US" altLang="zh-CN" sz="2400" dirty="0"/>
          </a:p>
          <a:p>
            <a:endParaRPr lang="zh-CN" altLang="en-US" sz="2400" dirty="0">
              <a:solidFill>
                <a:srgbClr val="FF0000"/>
              </a:solidFill>
            </a:endParaRPr>
          </a:p>
        </p:txBody>
      </p:sp>
      <p:sp>
        <p:nvSpPr>
          <p:cNvPr id="3" name="文本框 2"/>
          <p:cNvSpPr txBox="1"/>
          <p:nvPr/>
        </p:nvSpPr>
        <p:spPr>
          <a:xfrm>
            <a:off x="4873625" y="189865"/>
            <a:ext cx="3684905" cy="460375"/>
          </a:xfrm>
          <a:prstGeom prst="rect">
            <a:avLst/>
          </a:prstGeom>
          <a:noFill/>
        </p:spPr>
        <p:txBody>
          <a:bodyPr wrap="square" rtlCol="0">
            <a:spAutoFit/>
          </a:bodyPr>
          <a:lstStyle/>
          <a:p>
            <a:r>
              <a:rPr lang="zh-CN" altLang="en-US" sz="2400" dirty="0">
                <a:solidFill>
                  <a:schemeClr val="bg1"/>
                </a:solidFill>
              </a:rPr>
              <a:t>当前的操作思路</a:t>
            </a:r>
            <a:endParaRPr lang="zh-CN" altLang="en-US" sz="2400" dirty="0">
              <a:solidFill>
                <a:schemeClr val="bg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45795" y="911225"/>
            <a:ext cx="11135360" cy="4636135"/>
          </a:xfrm>
          <a:prstGeom prst="rect">
            <a:avLst/>
          </a:prstGeom>
          <a:noFill/>
        </p:spPr>
        <p:txBody>
          <a:bodyPr wrap="square" rtlCol="0">
            <a:noAutofit/>
          </a:bodyPr>
          <a:lstStyle/>
          <a:p>
            <a:r>
              <a:rPr lang="en-US" altLang="zh-CN" sz="2000" dirty="0"/>
              <a:t>1</a:t>
            </a:r>
            <a:r>
              <a:rPr lang="zh-CN" altLang="en-US" sz="2000" dirty="0"/>
              <a:t>、军工：</a:t>
            </a:r>
            <a:endParaRPr lang="zh-CN" altLang="en-US" sz="2000" dirty="0"/>
          </a:p>
          <a:p>
            <a:r>
              <a:rPr lang="zh-CN" altLang="en-US" sz="2000" dirty="0"/>
              <a:t>福建舰入列进入最后的攻坚时刻，其成功完成模拟放飞试验画面首次披露。另外，在央视军事播出的节目中，陆军首次披露无人化作战模式。此外，无侦</a:t>
            </a:r>
            <a:r>
              <a:rPr lang="en-US" altLang="zh-CN" sz="2000" dirty="0"/>
              <a:t>-10</a:t>
            </a:r>
            <a:r>
              <a:rPr lang="zh-CN" altLang="en-US" sz="2000" dirty="0"/>
              <a:t>起飞画面首次曝光，空军无人机训转战细节也罕见披露。</a:t>
            </a:r>
            <a:endParaRPr lang="zh-CN" altLang="en-US" sz="2000" dirty="0"/>
          </a:p>
          <a:p>
            <a:endParaRPr lang="zh-CN" altLang="en-US" sz="2000" dirty="0"/>
          </a:p>
          <a:p>
            <a:r>
              <a:rPr lang="en-US" altLang="zh-CN" sz="2000" dirty="0"/>
              <a:t>2</a:t>
            </a:r>
            <a:r>
              <a:rPr lang="zh-CN" altLang="en-US" sz="2000" dirty="0"/>
              <a:t>、机器人：</a:t>
            </a:r>
            <a:endParaRPr lang="zh-CN" altLang="en-US" sz="2000" dirty="0"/>
          </a:p>
          <a:p>
            <a:r>
              <a:rPr lang="en-US" altLang="zh-CN" sz="2000" dirty="0"/>
              <a:t>8</a:t>
            </a:r>
            <a:r>
              <a:rPr lang="zh-CN" altLang="en-US" sz="2000" dirty="0"/>
              <a:t>月</a:t>
            </a:r>
            <a:r>
              <a:rPr lang="en-US" altLang="zh-CN" sz="2000" dirty="0"/>
              <a:t>8</a:t>
            </a:r>
            <a:r>
              <a:rPr lang="zh-CN" altLang="en-US" sz="2000" dirty="0"/>
              <a:t>日，</a:t>
            </a:r>
            <a:r>
              <a:rPr lang="en-US" altLang="zh-CN" sz="2000" dirty="0"/>
              <a:t>2025</a:t>
            </a:r>
            <a:r>
              <a:rPr lang="zh-CN" altLang="en-US" sz="2000" dirty="0"/>
              <a:t>世界机器人大会即将在北京经济技术开发区北人亦创国际会展中心启幕。这场以</a:t>
            </a:r>
            <a:r>
              <a:rPr lang="en-US" altLang="zh-CN" sz="2000" dirty="0"/>
              <a:t>“</a:t>
            </a:r>
            <a:r>
              <a:rPr lang="zh-CN" altLang="en-US" sz="2000" dirty="0"/>
              <a:t>让机器人更智慧，让具身智能更智能</a:t>
            </a:r>
            <a:r>
              <a:rPr lang="en-US" altLang="zh-CN" sz="2000" dirty="0"/>
              <a:t>”</a:t>
            </a:r>
            <a:r>
              <a:rPr lang="zh-CN" altLang="en-US" sz="2000" dirty="0"/>
              <a:t>为主题的盛会，不仅是对过去十年发展的总结，更是聚焦人形机器人产业跨越式发展关键之年的重要契机。据悉，此次大会将有</a:t>
            </a:r>
            <a:r>
              <a:rPr lang="en-US" altLang="zh-CN" sz="2000" dirty="0"/>
              <a:t>100</a:t>
            </a:r>
            <a:r>
              <a:rPr lang="zh-CN" altLang="en-US" sz="2000" dirty="0"/>
              <a:t>余款新品在大会上首发亮相，数量是去年的近</a:t>
            </a:r>
            <a:r>
              <a:rPr lang="en-US" altLang="zh-CN" sz="2000" dirty="0"/>
              <a:t>2</a:t>
            </a:r>
            <a:r>
              <a:rPr lang="zh-CN" altLang="en-US" sz="2000" dirty="0"/>
              <a:t>倍。其中，</a:t>
            </a:r>
            <a:r>
              <a:rPr lang="en-US" altLang="zh-CN" sz="2000" dirty="0"/>
              <a:t>50</a:t>
            </a:r>
            <a:r>
              <a:rPr lang="zh-CN" altLang="en-US" sz="2000" dirty="0"/>
              <a:t>家人形机器人整机企业将同台亮相，全方位展示人形机器人在工业制造、医疗护理、家庭服务等多元化场景下的创新应用成果。</a:t>
            </a:r>
            <a:endParaRPr lang="zh-CN" altLang="en-US" sz="2000" dirty="0"/>
          </a:p>
        </p:txBody>
      </p:sp>
      <p:sp>
        <p:nvSpPr>
          <p:cNvPr id="3" name="文本框 2"/>
          <p:cNvSpPr txBox="1"/>
          <p:nvPr/>
        </p:nvSpPr>
        <p:spPr>
          <a:xfrm>
            <a:off x="4873625" y="189865"/>
            <a:ext cx="4566285" cy="460375"/>
          </a:xfrm>
          <a:prstGeom prst="rect">
            <a:avLst/>
          </a:prstGeom>
          <a:noFill/>
        </p:spPr>
        <p:txBody>
          <a:bodyPr wrap="square" rtlCol="0">
            <a:spAutoFit/>
          </a:bodyPr>
          <a:lstStyle/>
          <a:p>
            <a:r>
              <a:rPr lang="zh-CN" altLang="en-US" sz="2400" dirty="0">
                <a:solidFill>
                  <a:schemeClr val="bg1"/>
                </a:solidFill>
              </a:rPr>
              <a:t>今日热门消息解读</a:t>
            </a:r>
            <a:endParaRPr lang="zh-CN" altLang="en-US" sz="2400" dirty="0">
              <a:solidFill>
                <a:schemeClr val="bg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29310" y="974725"/>
            <a:ext cx="10899775" cy="4636135"/>
          </a:xfrm>
          <a:prstGeom prst="rect">
            <a:avLst/>
          </a:prstGeom>
          <a:noFill/>
        </p:spPr>
        <p:txBody>
          <a:bodyPr wrap="square" rtlCol="0">
            <a:noAutofit/>
          </a:bodyPr>
          <a:lstStyle/>
          <a:p>
            <a:r>
              <a:rPr lang="en-US" altLang="zh-CN" sz="2000" dirty="0"/>
              <a:t>3</a:t>
            </a:r>
            <a:r>
              <a:rPr lang="zh-CN" altLang="en-US" sz="2000" dirty="0"/>
              <a:t>、医药：</a:t>
            </a:r>
            <a:endParaRPr lang="zh-CN" altLang="en-US" sz="2000" dirty="0"/>
          </a:p>
          <a:p>
            <a:endParaRPr lang="zh-CN" altLang="en-US" sz="2000" dirty="0"/>
          </a:p>
          <a:p>
            <a:r>
              <a:rPr lang="zh-CN" altLang="en-US" sz="2000" dirty="0"/>
              <a:t>近日，中国疾控中心艾防中心等团队完成我国首个复制型天坛痘苗载体艾滋病疫苗</a:t>
            </a:r>
            <a:r>
              <a:rPr lang="en-US" altLang="zh-CN" sz="2000" dirty="0"/>
              <a:t>I</a:t>
            </a:r>
            <a:r>
              <a:rPr lang="zh-CN" altLang="en-US" sz="2000" dirty="0"/>
              <a:t>期临床试验。该研究创新性采用曾用于消灭天花的</a:t>
            </a:r>
            <a:r>
              <a:rPr lang="en-US" altLang="zh-CN" sz="2000" dirty="0"/>
              <a:t>“</a:t>
            </a:r>
            <a:r>
              <a:rPr lang="zh-CN" altLang="en-US" sz="2000" dirty="0"/>
              <a:t>天坛株</a:t>
            </a:r>
            <a:r>
              <a:rPr lang="en-US" altLang="zh-CN" sz="2000" dirty="0"/>
              <a:t>”</a:t>
            </a:r>
            <a:r>
              <a:rPr lang="zh-CN" altLang="en-US" sz="2000" dirty="0"/>
              <a:t>痘苗病毒为载体，试验验证了该方案的安全性且能激发有效免疫反应。这标志着我国在艾滋病疫苗研发领域取得重要进展。</a:t>
            </a:r>
            <a:endParaRPr lang="zh-CN" altLang="en-US" sz="2000" dirty="0"/>
          </a:p>
        </p:txBody>
      </p:sp>
      <p:sp>
        <p:nvSpPr>
          <p:cNvPr id="3" name="文本框 2"/>
          <p:cNvSpPr txBox="1"/>
          <p:nvPr/>
        </p:nvSpPr>
        <p:spPr>
          <a:xfrm>
            <a:off x="4873625" y="189865"/>
            <a:ext cx="4566285" cy="460375"/>
          </a:xfrm>
          <a:prstGeom prst="rect">
            <a:avLst/>
          </a:prstGeom>
          <a:noFill/>
        </p:spPr>
        <p:txBody>
          <a:bodyPr wrap="square" rtlCol="0">
            <a:spAutoFit/>
          </a:bodyPr>
          <a:lstStyle/>
          <a:p>
            <a:r>
              <a:rPr lang="zh-CN" altLang="en-US" sz="2400" dirty="0">
                <a:solidFill>
                  <a:schemeClr val="bg1"/>
                </a:solidFill>
              </a:rPr>
              <a:t>今日热门消息解读</a:t>
            </a:r>
            <a:endParaRPr lang="zh-CN" altLang="en-US" sz="2400" dirty="0">
              <a:solidFill>
                <a:schemeClr val="bg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内容占位符 3"/>
          <p:cNvPicPr>
            <a:picLocks noChangeAspect="1"/>
          </p:cNvPicPr>
          <p:nvPr>
            <p:ph idx="1"/>
          </p:nvPr>
        </p:nvPicPr>
        <p:blipFill>
          <a:blip r:embed="rId1"/>
          <a:stretch>
            <a:fillRect/>
          </a:stretch>
        </p:blipFill>
        <p:spPr>
          <a:xfrm>
            <a:off x="1283970" y="798830"/>
            <a:ext cx="9005570" cy="537845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134745" y="960755"/>
            <a:ext cx="10610215" cy="3655695"/>
          </a:xfrm>
          <a:prstGeom prst="rect">
            <a:avLst/>
          </a:prstGeom>
          <a:noFill/>
        </p:spPr>
        <p:txBody>
          <a:bodyPr wrap="square" rtlCol="0">
            <a:noAutofit/>
          </a:bodyPr>
          <a:lstStyle/>
          <a:p>
            <a:r>
              <a:rPr lang="zh-CN" sz="2000" dirty="0"/>
              <a:t>仓位：五成</a:t>
            </a:r>
            <a:r>
              <a:rPr lang="en-US" altLang="zh-CN" sz="2000" dirty="0"/>
              <a:t>——</a:t>
            </a:r>
            <a:r>
              <a:rPr lang="zh-CN" altLang="en-US" sz="2000" dirty="0"/>
              <a:t>七成</a:t>
            </a:r>
            <a:endParaRPr lang="zh-CN" sz="2000" dirty="0"/>
          </a:p>
          <a:p>
            <a:endParaRPr lang="zh-CN" altLang="en-US" sz="2000" dirty="0"/>
          </a:p>
          <a:p>
            <a:r>
              <a:rPr lang="zh-CN" altLang="en-US" sz="2000" dirty="0"/>
              <a:t>策略：两个中线个股，两个短线个股</a:t>
            </a:r>
            <a:endParaRPr lang="zh-CN" altLang="en-US" sz="2000" dirty="0"/>
          </a:p>
          <a:p>
            <a:r>
              <a:rPr lang="zh-CN" altLang="en-US" sz="2000" dirty="0"/>
              <a:t> </a:t>
            </a:r>
            <a:r>
              <a:rPr lang="en-US" altLang="zh-CN" sz="2000" dirty="0"/>
              <a:t>            </a:t>
            </a:r>
            <a:endParaRPr lang="en-US" altLang="zh-CN" sz="2000" dirty="0"/>
          </a:p>
          <a:p>
            <a:r>
              <a:rPr lang="en-US" altLang="zh-CN" sz="2000" dirty="0"/>
              <a:t>             </a:t>
            </a:r>
            <a:r>
              <a:rPr lang="zh-CN" altLang="en-US" sz="2000" dirty="0"/>
              <a:t>或者，三个中线、吃波段收益，一个短线</a:t>
            </a:r>
            <a:endParaRPr lang="zh-CN" altLang="en-US" sz="2000" dirty="0"/>
          </a:p>
          <a:p>
            <a:endParaRPr lang="zh-CN" altLang="en-US" sz="2000" dirty="0"/>
          </a:p>
          <a:p>
            <a:r>
              <a:rPr lang="en-US" altLang="zh-CN" sz="2000" dirty="0"/>
              <a:t>             </a:t>
            </a:r>
            <a:r>
              <a:rPr lang="zh-CN" altLang="en-US" sz="2000" dirty="0"/>
              <a:t>剩余资金灵活做</a:t>
            </a:r>
            <a:r>
              <a:rPr lang="en-US" altLang="zh-CN" sz="2000" dirty="0"/>
              <a:t>T</a:t>
            </a:r>
            <a:endParaRPr lang="zh-CN" altLang="en-US" sz="2000" dirty="0"/>
          </a:p>
          <a:p>
            <a:endParaRPr lang="zh-CN" altLang="en-US" sz="2400" dirty="0"/>
          </a:p>
          <a:p>
            <a:r>
              <a:rPr lang="zh-CN" altLang="en-US" sz="2400" dirty="0"/>
              <a:t>持续拉升连板股、极致抱团趋势股、低吸高活跃强势股、</a:t>
            </a:r>
            <a:endParaRPr lang="zh-CN" altLang="en-US" sz="2400" dirty="0"/>
          </a:p>
          <a:p>
            <a:endParaRPr lang="zh-CN" altLang="en-US" sz="2400" dirty="0"/>
          </a:p>
          <a:p>
            <a:r>
              <a:rPr lang="zh-CN" altLang="en-US" sz="2400" dirty="0"/>
              <a:t>潜伏利好消息政策个股、耐心持有优质个股、平铺首板个股</a:t>
            </a:r>
            <a:endParaRPr lang="zh-CN" altLang="en-US" sz="2400" dirty="0"/>
          </a:p>
          <a:p>
            <a:endParaRPr lang="zh-CN" altLang="en-US" sz="2400" dirty="0"/>
          </a:p>
          <a:p>
            <a:endParaRPr lang="zh-CN" altLang="en-US" sz="2400" dirty="0"/>
          </a:p>
          <a:p>
            <a:endParaRPr lang="en-US" altLang="zh-CN" sz="2400" dirty="0"/>
          </a:p>
          <a:p>
            <a:endParaRPr lang="zh-CN" altLang="en-US" sz="2400" dirty="0"/>
          </a:p>
        </p:txBody>
      </p:sp>
      <p:sp>
        <p:nvSpPr>
          <p:cNvPr id="3" name="文本框 2"/>
          <p:cNvSpPr txBox="1"/>
          <p:nvPr/>
        </p:nvSpPr>
        <p:spPr>
          <a:xfrm>
            <a:off x="4873625" y="189865"/>
            <a:ext cx="3684905" cy="460375"/>
          </a:xfrm>
          <a:prstGeom prst="rect">
            <a:avLst/>
          </a:prstGeom>
          <a:noFill/>
        </p:spPr>
        <p:txBody>
          <a:bodyPr wrap="square" rtlCol="0">
            <a:spAutoFit/>
          </a:bodyPr>
          <a:lstStyle/>
          <a:p>
            <a:r>
              <a:rPr lang="zh-CN" altLang="en-US" sz="2400" dirty="0">
                <a:solidFill>
                  <a:schemeClr val="bg1"/>
                </a:solidFill>
              </a:rPr>
              <a:t>操作策略</a:t>
            </a:r>
            <a:endParaRPr lang="zh-CN" altLang="en-US" sz="2400" dirty="0">
              <a:solidFill>
                <a:schemeClr val="bg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54710" y="1033780"/>
            <a:ext cx="10536555" cy="4373245"/>
          </a:xfrm>
          <a:prstGeom prst="rect">
            <a:avLst/>
          </a:prstGeom>
          <a:noFill/>
        </p:spPr>
        <p:txBody>
          <a:bodyPr wrap="square" rtlCol="0">
            <a:noAutofit/>
          </a:bodyPr>
          <a:lstStyle/>
          <a:p>
            <a:endParaRPr lang="zh-CN" sz="2000" dirty="0"/>
          </a:p>
          <a:p>
            <a:r>
              <a:rPr lang="en-US" altLang="zh-CN" sz="2000" dirty="0"/>
              <a:t>1</a:t>
            </a:r>
            <a:r>
              <a:rPr lang="zh-CN" altLang="en-US" sz="2000" dirty="0"/>
              <a:t>、周一</a:t>
            </a:r>
            <a:r>
              <a:rPr lang="zh-CN" altLang="en-US" sz="2000" dirty="0">
                <a:solidFill>
                  <a:srgbClr val="FF0000"/>
                </a:solidFill>
              </a:rPr>
              <a:t>最强风口</a:t>
            </a:r>
            <a:r>
              <a:rPr lang="zh-CN" altLang="en-US" sz="2000" dirty="0"/>
              <a:t>：选择当日涨停板个股最多的板块，当日最强的风口</a:t>
            </a:r>
            <a:endParaRPr lang="zh-CN" altLang="en-US" sz="2000" dirty="0"/>
          </a:p>
          <a:p>
            <a:r>
              <a:rPr lang="en-US" altLang="zh-CN" sz="2000" dirty="0"/>
              <a:t>2</a:t>
            </a:r>
            <a:r>
              <a:rPr lang="zh-CN" altLang="en-US" sz="2000" dirty="0"/>
              <a:t>、周二</a:t>
            </a:r>
            <a:r>
              <a:rPr lang="zh-CN" altLang="en-US" sz="2000" dirty="0">
                <a:solidFill>
                  <a:srgbClr val="FF0000"/>
                </a:solidFill>
              </a:rPr>
              <a:t>主题风口</a:t>
            </a:r>
            <a:r>
              <a:rPr lang="zh-CN" altLang="en-US" sz="2000" dirty="0"/>
              <a:t>：选择当日主题猎手最强的主题，挖掘最强的两个股票</a:t>
            </a:r>
            <a:endParaRPr lang="zh-CN" altLang="en-US" sz="2000" dirty="0"/>
          </a:p>
          <a:p>
            <a:endParaRPr lang="zh-CN" altLang="en-US" sz="2000" dirty="0"/>
          </a:p>
          <a:p>
            <a:r>
              <a:rPr lang="en-US" altLang="zh-CN" sz="2000" dirty="0"/>
              <a:t>3</a:t>
            </a:r>
            <a:r>
              <a:rPr lang="zh-CN" altLang="en-US" sz="2000" dirty="0"/>
              <a:t>、周三</a:t>
            </a:r>
            <a:r>
              <a:rPr lang="zh-CN" altLang="en-US" sz="2000" dirty="0">
                <a:solidFill>
                  <a:srgbClr val="FF0000"/>
                </a:solidFill>
              </a:rPr>
              <a:t>资金风口</a:t>
            </a:r>
            <a:r>
              <a:rPr lang="zh-CN" altLang="en-US" sz="2000" dirty="0"/>
              <a:t>：选择当日行业板块，主力净买额第一名或第二名的板块</a:t>
            </a:r>
            <a:endParaRPr lang="zh-CN" altLang="en-US" sz="2000" dirty="0"/>
          </a:p>
          <a:p>
            <a:r>
              <a:rPr lang="en-US" altLang="zh-CN" sz="2000" dirty="0"/>
              <a:t>4</a:t>
            </a:r>
            <a:r>
              <a:rPr lang="zh-CN" altLang="en-US" sz="2000" dirty="0"/>
              <a:t>、周四</a:t>
            </a:r>
            <a:r>
              <a:rPr lang="zh-CN" altLang="en-US" sz="2000" dirty="0">
                <a:solidFill>
                  <a:srgbClr val="FF0000"/>
                </a:solidFill>
              </a:rPr>
              <a:t>逻辑风口</a:t>
            </a:r>
            <a:r>
              <a:rPr lang="zh-CN" altLang="en-US" sz="2000" dirty="0"/>
              <a:t>：结合当日或近几日逻辑逐渐发酵的风口，博弈周末发酵</a:t>
            </a:r>
            <a:endParaRPr lang="zh-CN" altLang="en-US" sz="2000" dirty="0"/>
          </a:p>
          <a:p>
            <a:r>
              <a:rPr lang="zh-CN" altLang="en-US" sz="2000" dirty="0"/>
              <a:t>四个不同维度的逻辑，每天筛选出强风口、强个股，为投资保驾护航，助力</a:t>
            </a:r>
            <a:r>
              <a:rPr lang="zh-CN" altLang="en-US" sz="2000" dirty="0">
                <a:solidFill>
                  <a:srgbClr val="FF0000"/>
                </a:solidFill>
              </a:rPr>
              <a:t>账户长虹</a:t>
            </a:r>
            <a:endParaRPr lang="zh-CN" altLang="en-US" sz="2000" dirty="0">
              <a:solidFill>
                <a:srgbClr val="FF0000"/>
              </a:solidFill>
            </a:endParaRPr>
          </a:p>
          <a:p>
            <a:endParaRPr lang="zh-CN" altLang="en-US" sz="2000" dirty="0">
              <a:solidFill>
                <a:srgbClr val="FF0000"/>
              </a:solidFill>
            </a:endParaRPr>
          </a:p>
          <a:p>
            <a:r>
              <a:rPr lang="zh-CN" altLang="en-US" dirty="0"/>
              <a:t>用户收益案例：以上为特定客户、特定时间区间的历史业绩，个别情况不代表普遍现象，个股历史涨幅不预示其未来表现，过往收益亦不代表未来收益承诺。市场有风险，投资需谨慎！</a:t>
            </a:r>
            <a:endParaRPr lang="zh-CN" altLang="en-US" dirty="0"/>
          </a:p>
          <a:p>
            <a:endParaRPr lang="en-US" altLang="zh-CN" dirty="0"/>
          </a:p>
          <a:p>
            <a:r>
              <a:rPr lang="zh-CN" altLang="en-US" dirty="0"/>
              <a:t>个股案例涨幅回访：以上为特定条件、特定时间区间下的部分案例展示，不代表普遍现象，个股历史涨幅不预示其未来表现，过往收益亦不代表未来收益承诺。市场有风险，投资需谨慎！</a:t>
            </a:r>
            <a:endParaRPr lang="zh-CN" altLang="en-US" dirty="0"/>
          </a:p>
          <a:p>
            <a:endParaRPr lang="zh-CN" altLang="en-US" dirty="0"/>
          </a:p>
          <a:p>
            <a:endParaRPr lang="zh-CN" altLang="en-US" sz="2400" dirty="0"/>
          </a:p>
          <a:p>
            <a:endParaRPr lang="en-US" altLang="zh-CN" sz="2400" dirty="0"/>
          </a:p>
          <a:p>
            <a:endParaRPr lang="zh-CN" altLang="en-US" sz="2400" dirty="0"/>
          </a:p>
        </p:txBody>
      </p:sp>
      <p:sp>
        <p:nvSpPr>
          <p:cNvPr id="3" name="文本框 2"/>
          <p:cNvSpPr txBox="1"/>
          <p:nvPr/>
        </p:nvSpPr>
        <p:spPr>
          <a:xfrm>
            <a:off x="4101465" y="189865"/>
            <a:ext cx="4457065" cy="460375"/>
          </a:xfrm>
          <a:prstGeom prst="rect">
            <a:avLst/>
          </a:prstGeom>
          <a:noFill/>
        </p:spPr>
        <p:txBody>
          <a:bodyPr wrap="square" rtlCol="0">
            <a:spAutoFit/>
          </a:bodyPr>
          <a:lstStyle/>
          <a:p>
            <a:r>
              <a:rPr lang="zh-CN" altLang="en-US" sz="2400" dirty="0">
                <a:solidFill>
                  <a:schemeClr val="bg1"/>
                </a:solidFill>
              </a:rPr>
              <a:t>风口狙击</a:t>
            </a:r>
            <a:r>
              <a:rPr lang="en-US" altLang="zh-CN" sz="2400" dirty="0">
                <a:solidFill>
                  <a:schemeClr val="bg1"/>
                </a:solidFill>
              </a:rPr>
              <a:t>——</a:t>
            </a:r>
            <a:r>
              <a:rPr lang="zh-CN" altLang="en-US" sz="2400" dirty="0">
                <a:solidFill>
                  <a:schemeClr val="bg1"/>
                </a:solidFill>
              </a:rPr>
              <a:t>为投资保驾护航</a:t>
            </a:r>
            <a:endParaRPr lang="zh-CN" altLang="en-US" sz="2400" dirty="0">
              <a:solidFill>
                <a:schemeClr val="bg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custDataLst>
              <p:tags r:id="rId1"/>
            </p:custDataLst>
          </p:nvPr>
        </p:nvSpPr>
        <p:spPr>
          <a:xfrm>
            <a:off x="2875915" y="0"/>
            <a:ext cx="6440170" cy="7067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4000" dirty="0">
                <a:solidFill>
                  <a:srgbClr val="FFFFFF"/>
                </a:solidFill>
                <a:latin typeface="思源黑体 CN Medium" panose="020B0600000000000000" pitchFamily="34" charset="-122"/>
                <a:ea typeface="思源黑体 CN Medium" panose="020B0600000000000000" pitchFamily="34" charset="-122"/>
                <a:cs typeface="思源黑体 CN Normal" panose="020B0400000000000000" charset="-122"/>
              </a:rPr>
              <a:t>风口狙击</a:t>
            </a:r>
            <a:endParaRPr kumimoji="0" lang="zh-CN" altLang="en-US" sz="40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3" name="图片 2"/>
          <p:cNvPicPr>
            <a:picLocks noChangeAspect="1"/>
          </p:cNvPicPr>
          <p:nvPr/>
        </p:nvPicPr>
        <p:blipFill>
          <a:blip r:embed="rId2"/>
          <a:stretch>
            <a:fillRect/>
          </a:stretch>
        </p:blipFill>
        <p:spPr>
          <a:xfrm>
            <a:off x="1242695" y="869950"/>
            <a:ext cx="10005695" cy="5335270"/>
          </a:xfrm>
          <a:prstGeom prst="rect">
            <a:avLst/>
          </a:prstGeom>
        </p:spPr>
      </p:pic>
    </p:spTree>
    <p:custDataLst>
      <p:tags r:id="rId3"/>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485735" y="163902"/>
            <a:ext cx="3424687" cy="461665"/>
          </a:xfrm>
          <a:prstGeom prst="rect">
            <a:avLst/>
          </a:prstGeom>
          <a:noFill/>
        </p:spPr>
        <p:txBody>
          <a:bodyPr wrap="square" rtlCol="0">
            <a:spAutoFit/>
          </a:bodyPr>
          <a:lstStyle/>
          <a:p>
            <a:r>
              <a:rPr lang="zh-CN" altLang="en-US" sz="2400" dirty="0">
                <a:solidFill>
                  <a:schemeClr val="bg1"/>
                </a:solidFill>
              </a:rPr>
              <a:t>第三个“国九条”</a:t>
            </a:r>
            <a:endParaRPr lang="zh-CN" altLang="en-US" sz="2400" dirty="0">
              <a:solidFill>
                <a:schemeClr val="bg1"/>
              </a:solidFill>
            </a:endParaRPr>
          </a:p>
        </p:txBody>
      </p:sp>
      <p:pic>
        <p:nvPicPr>
          <p:cNvPr id="7" name="图片 6"/>
          <p:cNvPicPr>
            <a:picLocks noChangeAspect="1"/>
          </p:cNvPicPr>
          <p:nvPr>
            <p:custDataLst>
              <p:tags r:id="rId1"/>
            </p:custDataLst>
          </p:nvPr>
        </p:nvPicPr>
        <p:blipFill>
          <a:blip r:embed="rId2"/>
          <a:stretch>
            <a:fillRect/>
          </a:stretch>
        </p:blipFill>
        <p:spPr>
          <a:xfrm>
            <a:off x="374015" y="164465"/>
            <a:ext cx="11600180" cy="6026785"/>
          </a:xfrm>
          <a:prstGeom prst="rect">
            <a:avLst/>
          </a:prstGeom>
        </p:spPr>
      </p:pic>
    </p:spTree>
  </p:cSld>
  <p:clrMapOvr>
    <a:masterClrMapping/>
  </p:clrMapOvr>
</p:sld>
</file>

<file path=ppt/tags/tag1.xml><?xml version="1.0" encoding="utf-8"?>
<p:tagLst xmlns:p="http://schemas.openxmlformats.org/presentationml/2006/main">
  <p:tag name="KSO_WM_UNIT_PLACING_PICTURE_USER_VIEWPORT" val="{&quot;height&quot;:10168,&quot;width&quot;:18489}"/>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wm#"/>
  <p:tag name="KSO_WM_TEMPLATE_CATEGORY" val="custom"/>
  <p:tag name="KSO_WM_TEMPLATE_INDEX" val="20205081"/>
</p:tagLst>
</file>

<file path=ppt/tags/tag2.xml><?xml version="1.0" encoding="utf-8"?>
<p:tagLst xmlns:p="http://schemas.openxmlformats.org/presentationml/2006/main">
  <p:tag name="KSO_WM_UNIT_PLACING_PICTURE_USER_VIEWPORT" val="{&quot;height&quot;:520,&quot;width&quot;:2400}"/>
</p:tagLst>
</file>

<file path=ppt/tags/tag20.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wm#"/>
  <p:tag name="KSO_WM_TEMPLATE_CATEGORY" val="custom"/>
  <p:tag name="KSO_WM_TEMPLATE_INDEX" val="20205081"/>
</p:tagLst>
</file>

<file path=ppt/tags/tag23.xml><?xml version="1.0" encoding="utf-8"?>
<p:tagLst xmlns:p="http://schemas.openxmlformats.org/presentationml/2006/main">
  <p:tag name="COMMONDATA" val="eyJoZGlkIjoiOTAzOTQ3MTIxNjU3MzE4MjhmYTQyMTMwMmMzMTJiOWQifQ=="/>
  <p:tag name="commondata" val="eyJoZGlkIjoiNjMzMjYwMjkzODUxNmM2MmM0YjA0NGU5OGU1OGIwOGMifQ=="/>
</p:tagLst>
</file>

<file path=ppt/tags/tag3.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WPS">
  <a:themeElements>
    <a:clrScheme name="WPS">
      <a:dk1>
        <a:srgbClr val="000000"/>
      </a:dk1>
      <a:lt1>
        <a:srgbClr val="FFFFFF"/>
      </a:lt1>
      <a:dk2>
        <a:srgbClr val="0F1423"/>
      </a:dk2>
      <a:lt2>
        <a:srgbClr val="FFFFFF"/>
      </a:lt2>
      <a:accent1>
        <a:srgbClr val="4874CB"/>
      </a:accent1>
      <a:accent2>
        <a:srgbClr val="E6724B"/>
      </a:accent2>
      <a:accent3>
        <a:srgbClr val="EFBB1F"/>
      </a:accent3>
      <a:accent4>
        <a:srgbClr val="75BD42"/>
      </a:accent4>
      <a:accent5>
        <a:srgbClr val="30C0B4"/>
      </a:accent5>
      <a:accent6>
        <a:srgbClr val="E05269"/>
      </a:accent6>
      <a:hlink>
        <a:srgbClr val="0026E5"/>
      </a:hlink>
      <a:folHlink>
        <a:srgbClr val="7E1FAD"/>
      </a:folHlink>
    </a:clrScheme>
    <a:fontScheme name="WPS">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1170</Words>
  <Application>WPS 演示</Application>
  <PresentationFormat>宽屏</PresentationFormat>
  <Paragraphs>86</Paragraphs>
  <Slides>15</Slides>
  <Notes>0</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15</vt:i4>
      </vt:variant>
    </vt:vector>
  </HeadingPairs>
  <TitlesOfParts>
    <vt:vector size="28" baseType="lpstr">
      <vt:lpstr>Arial</vt:lpstr>
      <vt:lpstr>宋体</vt:lpstr>
      <vt:lpstr>Wingdings</vt:lpstr>
      <vt:lpstr>思源黑体 CN Medium</vt:lpstr>
      <vt:lpstr>黑体</vt:lpstr>
      <vt:lpstr>思源黑体 CN Heavy</vt:lpstr>
      <vt:lpstr>思源黑体 CN Bold</vt:lpstr>
      <vt:lpstr>微软雅黑</vt:lpstr>
      <vt:lpstr>思源黑体 CN Normal</vt:lpstr>
      <vt:lpstr>Calibri</vt:lpstr>
      <vt:lpstr>Arial Unicode MS</vt:lpstr>
      <vt:lpstr>等线</vt:lpstr>
      <vt:lpstr>WPS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风口阻击二维码</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A陈小渊</cp:lastModifiedBy>
  <cp:revision>243</cp:revision>
  <dcterms:created xsi:type="dcterms:W3CDTF">2024-06-11T06:30:00Z</dcterms:created>
  <dcterms:modified xsi:type="dcterms:W3CDTF">2025-08-05T00:54:20Z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C7704E933E1A4A679033E90DEAB49B71_12</vt:lpwstr>
  </property>
  <property fmtid="{D5CDD505-2E9C-101B-9397-08002B2CF9AE}" pid="3" name="KSOProductBuildVer">
    <vt:lpwstr>2052-12.1.0.21915</vt:lpwstr>
  </property>
</Properties>
</file>