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3" r:id="rId3"/>
    <p:sldId id="4274" r:id="rId5"/>
    <p:sldId id="4451" r:id="rId6"/>
    <p:sldId id="4463" r:id="rId7"/>
    <p:sldId id="4464" r:id="rId8"/>
    <p:sldId id="4460" r:id="rId9"/>
    <p:sldId id="4391" r:id="rId10"/>
    <p:sldId id="4440" r:id="rId11"/>
    <p:sldId id="4457" r:id="rId12"/>
    <p:sldId id="4458" r:id="rId13"/>
    <p:sldId id="4442" r:id="rId14"/>
    <p:sldId id="4459" r:id="rId15"/>
    <p:sldId id="4444" r:id="rId16"/>
    <p:sldId id="4466" r:id="rId17"/>
    <p:sldId id="4461" r:id="rId18"/>
    <p:sldId id="4452" r:id="rId19"/>
    <p:sldId id="4462" r:id="rId20"/>
    <p:sldId id="4453" r:id="rId21"/>
    <p:sldId id="4278" r:id="rId22"/>
    <p:sldId id="270" r:id="rId23"/>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17.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7641-2152-4774-8360-44780691E81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4F2145-BD71-46EC-B4BE-F31170F96B1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1_节标题">
    <p:spTree>
      <p:nvGrpSpPr>
        <p:cNvPr id="1" name=""/>
        <p:cNvGrpSpPr/>
        <p:nvPr/>
      </p:nvGrpSpPr>
      <p:grpSpPr>
        <a:xfrm>
          <a:off x="0" y="0"/>
          <a:ext cx="0" cy="0"/>
          <a:chOff x="0" y="0"/>
          <a:chExt cx="0" cy="0"/>
        </a:xfrm>
      </p:grpSpPr>
      <p:pic>
        <p:nvPicPr>
          <p:cNvPr id="2" name="图片 1" descr="图片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custDataLst>
              <p:tags r:id="rId3"/>
            </p:custDataLst>
          </p:nvPr>
        </p:nvPicPr>
        <p:blipFill>
          <a:blip r:embed="rId4"/>
          <a:stretch>
            <a:fillRect/>
          </a:stretch>
        </p:blipFill>
        <p:spPr>
          <a:xfrm>
            <a:off x="239395" y="271780"/>
            <a:ext cx="11740515" cy="64566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image" Target="../media/image4.png"/><Relationship Id="rId16" Type="http://schemas.openxmlformats.org/officeDocument/2006/relationships/notesSlide" Target="../notesSlides/notesSlide1.xml"/><Relationship Id="rId15" Type="http://schemas.openxmlformats.org/officeDocument/2006/relationships/slideLayout" Target="../slideLayouts/slideLayout12.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6.xml"/><Relationship Id="rId2" Type="http://schemas.openxmlformats.org/officeDocument/2006/relationships/image" Target="../media/image17.png"/><Relationship Id="rId1" Type="http://schemas.openxmlformats.org/officeDocument/2006/relationships/tags" Target="../tags/tag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矢量智能对象"/>
          <p:cNvPicPr>
            <a:picLocks noChangeAspect="1"/>
          </p:cNvPicPr>
          <p:nvPr userDrawn="1">
            <p:custDataLst>
              <p:tags r:id="rId1"/>
            </p:custDataLst>
          </p:nvPr>
        </p:nvPicPr>
        <p:blipFill>
          <a:blip r:embed="rId2"/>
          <a:stretch>
            <a:fillRect/>
          </a:stretch>
        </p:blipFill>
        <p:spPr>
          <a:xfrm>
            <a:off x="5356225" y="776605"/>
            <a:ext cx="1524000" cy="330200"/>
          </a:xfrm>
          <a:prstGeom prst="rect">
            <a:avLst/>
          </a:prstGeom>
        </p:spPr>
      </p:pic>
      <p:sp>
        <p:nvSpPr>
          <p:cNvPr id="3" name="文本框 2"/>
          <p:cNvSpPr txBox="1"/>
          <p:nvPr/>
        </p:nvSpPr>
        <p:spPr>
          <a:xfrm>
            <a:off x="5458460" y="6190615"/>
            <a:ext cx="1424305" cy="368300"/>
          </a:xfrm>
          <a:prstGeom prst="rect">
            <a:avLst/>
          </a:prstGeom>
          <a:noFill/>
        </p:spPr>
        <p:txBody>
          <a:bodyPr wrap="square" rtlCol="0">
            <a:spAutoFit/>
          </a:bodyPr>
          <a:lstStyle/>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879792" y="1951887"/>
            <a:ext cx="10581005" cy="922020"/>
          </a:xfrm>
          <a:prstGeom prst="rect">
            <a:avLst/>
          </a:prstGeom>
          <a:noFill/>
        </p:spPr>
        <p:txBody>
          <a:bodyPr wrap="square" rtlCol="0">
            <a:spAutoFit/>
          </a:bodyPr>
          <a:lstStyle/>
          <a:p>
            <a:pPr algn="ctr">
              <a:lnSpc>
                <a:spcPct val="90000"/>
              </a:lnSpc>
            </a:pPr>
            <a:r>
              <a:rPr lang="en-US" altLang="zh-CN"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2026</a:t>
            </a:r>
            <a:r>
              <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维持结构机会</a:t>
            </a:r>
            <a:endPar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endParaRPr>
          </a:p>
        </p:txBody>
      </p:sp>
      <p:sp>
        <p:nvSpPr>
          <p:cNvPr id="9" name="矩形 8"/>
          <p:cNvSpPr/>
          <p:nvPr/>
        </p:nvSpPr>
        <p:spPr>
          <a:xfrm>
            <a:off x="389191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3"/>
            </p:custDataLst>
          </p:nvPr>
        </p:nvSpPr>
        <p:spPr>
          <a:xfrm>
            <a:off x="389826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4"/>
            </p:custDataLst>
          </p:nvPr>
        </p:nvSpPr>
        <p:spPr>
          <a:xfrm>
            <a:off x="3853815" y="3988435"/>
            <a:ext cx="1143000" cy="368300"/>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5"/>
            </p:custDataLst>
          </p:nvPr>
        </p:nvSpPr>
        <p:spPr>
          <a:xfrm>
            <a:off x="4902835" y="3976370"/>
            <a:ext cx="1162050" cy="368300"/>
          </a:xfrm>
          <a:prstGeom prst="rect">
            <a:avLst/>
          </a:prstGeom>
          <a:noFill/>
        </p:spPr>
        <p:txBody>
          <a:bodyPr wrap="square" rtlCol="0">
            <a:spAutoFit/>
          </a:bodyPr>
          <a:lstStyle/>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陈灼基</a:t>
            </a:r>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a:off x="3891915" y="4490348"/>
            <a:ext cx="5094178" cy="1552132"/>
            <a:chOff x="7093" y="6622"/>
            <a:chExt cx="8109" cy="1978"/>
          </a:xfrm>
        </p:grpSpPr>
        <p:sp>
          <p:nvSpPr>
            <p:cNvPr id="18" name="矩形 17"/>
            <p:cNvSpPr/>
            <p:nvPr>
              <p:custDataLst>
                <p:tags r:id="rId6"/>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custDataLst>
                <p:tags r:id="rId7"/>
              </p:custDataLst>
            </p:nvPr>
          </p:nvSpPr>
          <p:spPr>
            <a:xfrm>
              <a:off x="7105" y="6626"/>
              <a:ext cx="2321"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8"/>
              </p:custDataLst>
            </p:nvPr>
          </p:nvSpPr>
          <p:spPr>
            <a:xfrm>
              <a:off x="7261" y="6627"/>
              <a:ext cx="2009" cy="469"/>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9"/>
              </p:custDataLst>
            </p:nvPr>
          </p:nvSpPr>
          <p:spPr>
            <a:xfrm>
              <a:off x="9470" y="6622"/>
              <a:ext cx="5732" cy="1978"/>
            </a:xfrm>
            <a:prstGeom prst="rect">
              <a:avLst/>
            </a:prstGeom>
            <a:noFill/>
          </p:spPr>
          <p:txBody>
            <a:bodyPr wrap="square" rtlCol="0">
              <a:noAutofit/>
            </a:bodyPr>
            <a:lstStyle/>
            <a:p>
              <a:r>
                <a:rPr lang="zh-CN" altLang="en-US" b="1" dirty="0">
                  <a:solidFill>
                    <a:schemeClr val="bg1"/>
                  </a:solidFill>
                  <a:latin typeface="微软雅黑" panose="020B0503020204020204" charset="-122"/>
                  <a:ea typeface="微软雅黑" panose="020B0503020204020204" charset="-122"/>
                  <a:sym typeface="+mn-ea"/>
                </a:rPr>
                <a:t>投顾从业：</a:t>
              </a:r>
              <a:r>
                <a:rPr lang="en-US" altLang="zh-CN" b="1" dirty="0">
                  <a:solidFill>
                    <a:schemeClr val="bg1"/>
                  </a:solidFill>
                  <a:latin typeface="微软雅黑" panose="020B0503020204020204" charset="-122"/>
                  <a:ea typeface="微软雅黑" panose="020B0503020204020204" charset="-122"/>
                  <a:sym typeface="+mn-ea"/>
                </a:rPr>
                <a:t>A1120620030004</a:t>
              </a:r>
              <a:endParaRPr lang="en-US" altLang="zh-CN" b="1" dirty="0">
                <a:solidFill>
                  <a:schemeClr val="bg1"/>
                </a:solidFill>
                <a:latin typeface="微软雅黑" panose="020B0503020204020204" charset="-122"/>
                <a:ea typeface="微软雅黑" panose="020B0503020204020204" charset="-122"/>
                <a:sym typeface="+mn-ea"/>
              </a:endParaRPr>
            </a:p>
            <a:p>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r>
                <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P1069558100002</a:t>
              </a:r>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grpSp>
        <p:nvGrpSpPr>
          <p:cNvPr id="32" name="组合 31"/>
          <p:cNvGrpSpPr/>
          <p:nvPr/>
        </p:nvGrpSpPr>
        <p:grpSpPr>
          <a:xfrm>
            <a:off x="6170295" y="3982720"/>
            <a:ext cx="3074373" cy="381327"/>
            <a:chOff x="10918" y="5734"/>
            <a:chExt cx="5059" cy="668"/>
          </a:xfrm>
        </p:grpSpPr>
        <p:sp>
          <p:nvSpPr>
            <p:cNvPr id="27" name="矩形 26"/>
            <p:cNvSpPr/>
            <p:nvPr>
              <p:custDataLst>
                <p:tags r:id="rId10"/>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custDataLst>
                <p:tags r:id="rId11"/>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custDataLst>
                <p:tags r:id="rId12"/>
              </p:custDataLst>
            </p:nvPr>
          </p:nvSpPr>
          <p:spPr>
            <a:xfrm>
              <a:off x="10918" y="5757"/>
              <a:ext cx="2009" cy="645"/>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3"/>
              </p:custDataLst>
            </p:nvPr>
          </p:nvSpPr>
          <p:spPr>
            <a:xfrm>
              <a:off x="12700" y="5745"/>
              <a:ext cx="3277" cy="617"/>
            </a:xfrm>
            <a:prstGeom prst="rect">
              <a:avLst/>
            </a:prstGeom>
            <a:noFill/>
          </p:spPr>
          <p:txBody>
            <a:bodyPr wrap="square" rtlCol="0">
              <a:spAutoFit/>
            </a:bodyPr>
            <a:lstStyle/>
            <a:p>
              <a:r>
                <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2025.09</a:t>
              </a:r>
              <a:endPar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1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40410" y="827405"/>
            <a:ext cx="7626985" cy="2240915"/>
          </a:xfrm>
          <a:prstGeom prst="rect">
            <a:avLst/>
          </a:prstGeom>
          <a:noFill/>
        </p:spPr>
        <p:txBody>
          <a:bodyPr wrap="square" rtlCol="0">
            <a:noAutofit/>
          </a:bodyPr>
          <a:lstStyle/>
          <a:p>
            <a:r>
              <a:rPr lang="zh-CN" altLang="en-US" sz="2400" dirty="0"/>
              <a:t>购买网址链接：研究院</a:t>
            </a:r>
            <a:r>
              <a:rPr lang="en-US" altLang="zh-CN" sz="2400" dirty="0"/>
              <a:t>——</a:t>
            </a:r>
            <a:r>
              <a:rPr lang="zh-CN" altLang="en-US" sz="2400" dirty="0"/>
              <a:t>经传好课</a:t>
            </a:r>
            <a:r>
              <a:rPr lang="en-US" altLang="zh-CN" sz="2400" dirty="0"/>
              <a:t>  </a:t>
            </a:r>
            <a:endParaRPr lang="en-US" altLang="zh-CN" sz="2400" dirty="0"/>
          </a:p>
          <a:p>
            <a:endParaRPr lang="en-US" altLang="zh-CN" sz="2400" dirty="0"/>
          </a:p>
          <a:p>
            <a:r>
              <a:rPr lang="en-US" altLang="zh-CN" sz="2000" dirty="0"/>
              <a:t>https://toujiao.n8n8.cn/jz-course/course-detail/376.html</a:t>
            </a:r>
            <a:endParaRPr lang="en-US" altLang="zh-CN"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购买链接与具体提纲</a:t>
            </a:r>
            <a:endParaRPr lang="zh-CN" altLang="en-US" sz="2400" dirty="0">
              <a:solidFill>
                <a:schemeClr val="bg1"/>
              </a:solidFill>
            </a:endParaRPr>
          </a:p>
        </p:txBody>
      </p:sp>
      <p:pic>
        <p:nvPicPr>
          <p:cNvPr id="6" name="图片 5"/>
          <p:cNvPicPr>
            <a:picLocks noChangeAspect="1"/>
          </p:cNvPicPr>
          <p:nvPr/>
        </p:nvPicPr>
        <p:blipFill>
          <a:blip r:embed="rId1"/>
          <a:stretch>
            <a:fillRect/>
          </a:stretch>
        </p:blipFill>
        <p:spPr>
          <a:xfrm>
            <a:off x="977900" y="2081530"/>
            <a:ext cx="2841625" cy="3619500"/>
          </a:xfrm>
          <a:prstGeom prst="rect">
            <a:avLst/>
          </a:prstGeom>
        </p:spPr>
      </p:pic>
      <p:pic>
        <p:nvPicPr>
          <p:cNvPr id="7" name="图片 6"/>
          <p:cNvPicPr>
            <a:picLocks noChangeAspect="1"/>
          </p:cNvPicPr>
          <p:nvPr/>
        </p:nvPicPr>
        <p:blipFill>
          <a:blip r:embed="rId2"/>
          <a:stretch>
            <a:fillRect/>
          </a:stretch>
        </p:blipFill>
        <p:spPr>
          <a:xfrm>
            <a:off x="4783455" y="2081530"/>
            <a:ext cx="2889250" cy="3619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量化届丰碑</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369570" y="1009650"/>
            <a:ext cx="11499215" cy="4838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34745" y="960755"/>
            <a:ext cx="10610215" cy="3655695"/>
          </a:xfrm>
          <a:prstGeom prst="rect">
            <a:avLst/>
          </a:prstGeom>
          <a:noFill/>
        </p:spPr>
        <p:txBody>
          <a:bodyPr wrap="square" rtlCol="0">
            <a:noAutofit/>
          </a:bodyPr>
          <a:lstStyle/>
          <a:p>
            <a:r>
              <a:rPr lang="zh-CN" sz="2000" dirty="0"/>
              <a:t>仓位：五成</a:t>
            </a:r>
            <a:r>
              <a:rPr lang="en-US" altLang="zh-CN" sz="2000" dirty="0"/>
              <a:t>——</a:t>
            </a:r>
            <a:r>
              <a:rPr lang="zh-CN" altLang="en-US" sz="2000" dirty="0"/>
              <a:t>七成</a:t>
            </a:r>
            <a:endParaRPr lang="zh-CN" sz="2000" dirty="0"/>
          </a:p>
          <a:p>
            <a:endParaRPr lang="zh-CN" altLang="en-US" sz="2000" dirty="0"/>
          </a:p>
          <a:p>
            <a:r>
              <a:rPr lang="zh-CN" altLang="en-US" sz="2000" dirty="0"/>
              <a:t>策略：两个中线个股，两个短线个股</a:t>
            </a:r>
            <a:endParaRPr lang="zh-CN" altLang="en-US" sz="2000" dirty="0"/>
          </a:p>
          <a:p>
            <a:r>
              <a:rPr lang="zh-CN" altLang="en-US" sz="2000" dirty="0"/>
              <a:t> </a:t>
            </a:r>
            <a:r>
              <a:rPr lang="en-US" altLang="zh-CN" sz="2000" dirty="0"/>
              <a:t>            </a:t>
            </a:r>
            <a:endParaRPr lang="en-US" altLang="zh-CN" sz="2000" dirty="0"/>
          </a:p>
          <a:p>
            <a:r>
              <a:rPr lang="en-US" altLang="zh-CN" sz="2000" dirty="0"/>
              <a:t>             </a:t>
            </a:r>
            <a:r>
              <a:rPr lang="zh-CN" altLang="en-US" sz="2000" dirty="0"/>
              <a:t>或者，三个中线、吃波段收益，一个短线</a:t>
            </a:r>
            <a:endParaRPr lang="zh-CN" altLang="en-US" sz="2000" dirty="0"/>
          </a:p>
          <a:p>
            <a:endParaRPr lang="zh-CN" altLang="en-US" sz="2000" dirty="0"/>
          </a:p>
          <a:p>
            <a:r>
              <a:rPr lang="en-US" altLang="zh-CN" sz="2000" dirty="0"/>
              <a:t>             </a:t>
            </a:r>
            <a:r>
              <a:rPr lang="zh-CN" altLang="en-US" sz="2000" dirty="0"/>
              <a:t>剩余资金灵活做</a:t>
            </a:r>
            <a:r>
              <a:rPr lang="en-US" altLang="zh-CN" sz="2000" dirty="0"/>
              <a:t>T</a:t>
            </a:r>
            <a:endParaRPr lang="zh-CN" altLang="en-US" sz="2000" dirty="0"/>
          </a:p>
          <a:p>
            <a:endParaRPr lang="zh-CN" altLang="en-US" sz="2400" dirty="0"/>
          </a:p>
          <a:p>
            <a:r>
              <a:rPr lang="zh-CN" altLang="en-US" sz="2400" dirty="0"/>
              <a:t>持续拉升连板股、极致抱团趋势股、低吸高活跃强势股、</a:t>
            </a:r>
            <a:endParaRPr lang="zh-CN" altLang="en-US" sz="2400" dirty="0"/>
          </a:p>
          <a:p>
            <a:endParaRPr lang="zh-CN" altLang="en-US" sz="2400" dirty="0"/>
          </a:p>
          <a:p>
            <a:r>
              <a:rPr lang="zh-CN" altLang="en-US" sz="2400" dirty="0"/>
              <a:t>潜伏利好消息政策个股、耐心持有优质个股、平铺首板个股</a:t>
            </a:r>
            <a:endParaRPr lang="zh-CN" altLang="en-US" sz="2400" dirty="0"/>
          </a:p>
          <a:p>
            <a:endParaRPr lang="zh-CN" altLang="en-US" sz="2400" dirty="0"/>
          </a:p>
          <a:p>
            <a:endParaRPr lang="zh-CN" altLang="en-US" sz="2400" dirty="0"/>
          </a:p>
          <a:p>
            <a:endParaRPr lang="en-US" altLang="zh-CN" sz="2400" dirty="0"/>
          </a:p>
          <a:p>
            <a:endParaRPr lang="zh-CN" altLang="en-US" sz="2400" dirty="0"/>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操作策略</a:t>
            </a:r>
            <a:endParaRPr lang="zh-CN" altLang="en-US" sz="24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4710" y="1033780"/>
            <a:ext cx="10536555" cy="4373245"/>
          </a:xfrm>
          <a:prstGeom prst="rect">
            <a:avLst/>
          </a:prstGeom>
          <a:noFill/>
        </p:spPr>
        <p:txBody>
          <a:bodyPr wrap="square" rtlCol="0">
            <a:noAutofit/>
          </a:bodyPr>
          <a:lstStyle/>
          <a:p>
            <a:endParaRPr lang="zh-CN" sz="2000" dirty="0"/>
          </a:p>
          <a:p>
            <a:r>
              <a:rPr lang="en-US" altLang="zh-CN" sz="2000" dirty="0"/>
              <a:t>1</a:t>
            </a:r>
            <a:r>
              <a:rPr lang="zh-CN" altLang="en-US" sz="2000" dirty="0"/>
              <a:t>、周一</a:t>
            </a:r>
            <a:r>
              <a:rPr lang="zh-CN" altLang="en-US" sz="2000" dirty="0">
                <a:solidFill>
                  <a:srgbClr val="FF0000"/>
                </a:solidFill>
              </a:rPr>
              <a:t>最强风口</a:t>
            </a:r>
            <a:r>
              <a:rPr lang="zh-CN" altLang="en-US" sz="2000" dirty="0"/>
              <a:t>：选择当日涨停板个股最多的板块，当日最强的风口</a:t>
            </a:r>
            <a:endParaRPr lang="zh-CN" altLang="en-US" sz="2000" dirty="0"/>
          </a:p>
          <a:p>
            <a:r>
              <a:rPr lang="en-US" altLang="zh-CN" sz="2000" dirty="0"/>
              <a:t>2</a:t>
            </a:r>
            <a:r>
              <a:rPr lang="zh-CN" altLang="en-US" sz="2000" dirty="0"/>
              <a:t>、周二</a:t>
            </a:r>
            <a:r>
              <a:rPr lang="zh-CN" altLang="en-US" sz="2000" dirty="0">
                <a:solidFill>
                  <a:srgbClr val="FF0000"/>
                </a:solidFill>
              </a:rPr>
              <a:t>主题风口</a:t>
            </a:r>
            <a:r>
              <a:rPr lang="zh-CN" altLang="en-US" sz="2000" dirty="0"/>
              <a:t>：选择当日主题猎手最强的主题，挖掘最强的两个股票</a:t>
            </a:r>
            <a:endParaRPr lang="zh-CN" altLang="en-US" sz="2000" dirty="0"/>
          </a:p>
          <a:p>
            <a:endParaRPr lang="zh-CN" altLang="en-US" sz="2000" dirty="0"/>
          </a:p>
          <a:p>
            <a:r>
              <a:rPr lang="en-US" altLang="zh-CN" sz="2000" dirty="0"/>
              <a:t>3</a:t>
            </a:r>
            <a:r>
              <a:rPr lang="zh-CN" altLang="en-US" sz="2000" dirty="0"/>
              <a:t>、周三</a:t>
            </a:r>
            <a:r>
              <a:rPr lang="zh-CN" altLang="en-US" sz="2000" dirty="0">
                <a:solidFill>
                  <a:srgbClr val="FF0000"/>
                </a:solidFill>
              </a:rPr>
              <a:t>资金风口</a:t>
            </a:r>
            <a:r>
              <a:rPr lang="zh-CN" altLang="en-US" sz="2000" dirty="0"/>
              <a:t>：选择当日行业板块，主力净买额第一名或第二名的板块</a:t>
            </a:r>
            <a:endParaRPr lang="zh-CN" altLang="en-US" sz="2000" dirty="0"/>
          </a:p>
          <a:p>
            <a:r>
              <a:rPr lang="en-US" altLang="zh-CN" sz="2000" dirty="0"/>
              <a:t>4</a:t>
            </a:r>
            <a:r>
              <a:rPr lang="zh-CN" altLang="en-US" sz="2000" dirty="0"/>
              <a:t>、周四</a:t>
            </a:r>
            <a:r>
              <a:rPr lang="zh-CN" altLang="en-US" sz="2000" dirty="0">
                <a:solidFill>
                  <a:srgbClr val="FF0000"/>
                </a:solidFill>
              </a:rPr>
              <a:t>逻辑风口</a:t>
            </a:r>
            <a:r>
              <a:rPr lang="zh-CN" altLang="en-US" sz="2000" dirty="0"/>
              <a:t>：结合当日或近几日逻辑逐渐发酵的风口，博弈周末发酵</a:t>
            </a:r>
            <a:endParaRPr lang="zh-CN" altLang="en-US" sz="2000" dirty="0"/>
          </a:p>
          <a:p>
            <a:r>
              <a:rPr lang="zh-CN" altLang="en-US" sz="2000" dirty="0"/>
              <a:t>四个不同维度的逻辑，每天筛选出强风口、强个股，为投资保驾护航，助力</a:t>
            </a:r>
            <a:r>
              <a:rPr lang="zh-CN" altLang="en-US" sz="2000" dirty="0">
                <a:solidFill>
                  <a:srgbClr val="FF0000"/>
                </a:solidFill>
              </a:rPr>
              <a:t>账户长虹</a:t>
            </a:r>
            <a:endParaRPr lang="zh-CN" altLang="en-US" sz="2000" dirty="0">
              <a:solidFill>
                <a:srgbClr val="FF0000"/>
              </a:solidFill>
            </a:endParaRPr>
          </a:p>
          <a:p>
            <a:endParaRPr lang="zh-CN" altLang="en-US" sz="2000" dirty="0">
              <a:solidFill>
                <a:srgbClr val="FF0000"/>
              </a:solidFill>
            </a:endParaRPr>
          </a:p>
          <a:p>
            <a:r>
              <a:rPr lang="zh-CN" altLang="en-US" dirty="0"/>
              <a:t>用户收益案例：以上为特定客户、特定时间区间的历史业绩，个别情况不代表普遍现象，个股历史涨幅不预示其未来表现，过往收益亦不代表未来收益承诺。市场有风险，投资需谨慎！</a:t>
            </a:r>
            <a:endParaRPr lang="zh-CN" altLang="en-US" dirty="0"/>
          </a:p>
          <a:p>
            <a:endParaRPr lang="en-US" altLang="zh-CN" dirty="0"/>
          </a:p>
          <a:p>
            <a:r>
              <a:rPr lang="zh-CN" altLang="en-US" dirty="0"/>
              <a:t>个股案例涨幅回访：以上为特定条件、特定时间区间下的部分案例展示，不代表普遍现象，个股历史涨幅不预示其未来表现，过往收益亦不代表未来收益承诺。市场有风险，投资需谨慎！</a:t>
            </a:r>
            <a:endParaRPr lang="zh-CN" altLang="en-US" dirty="0"/>
          </a:p>
          <a:p>
            <a:endParaRPr lang="zh-CN" altLang="en-US" dirty="0"/>
          </a:p>
          <a:p>
            <a:endParaRPr lang="zh-CN" altLang="en-US" sz="2400" dirty="0"/>
          </a:p>
          <a:p>
            <a:endParaRPr lang="en-US" altLang="zh-CN" sz="2400" dirty="0"/>
          </a:p>
          <a:p>
            <a:endParaRPr lang="zh-CN" altLang="en-US" sz="2400" dirty="0"/>
          </a:p>
        </p:txBody>
      </p:sp>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量化资金已成主力军</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3090545" y="1400175"/>
            <a:ext cx="6010275" cy="435102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pic>
        <p:nvPicPr>
          <p:cNvPr id="2" name="图片 1"/>
          <p:cNvPicPr>
            <a:picLocks noChangeAspect="1"/>
          </p:cNvPicPr>
          <p:nvPr/>
        </p:nvPicPr>
        <p:blipFill>
          <a:blip r:embed="rId1"/>
          <a:stretch>
            <a:fillRect/>
          </a:stretch>
        </p:blipFill>
        <p:spPr>
          <a:xfrm>
            <a:off x="1204595" y="755650"/>
            <a:ext cx="9782175" cy="546862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脱水策略</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57275" y="666750"/>
            <a:ext cx="10077450" cy="5524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en-US" altLang="zh-CN" sz="2400" dirty="0">
                <a:solidFill>
                  <a:schemeClr val="bg1"/>
                </a:solidFill>
              </a:rPr>
              <a:t>418</a:t>
            </a:r>
            <a:r>
              <a:rPr lang="zh-CN" altLang="en-US" sz="2400" dirty="0">
                <a:solidFill>
                  <a:schemeClr val="bg1"/>
                </a:solidFill>
              </a:rPr>
              <a:t>活动</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190625" y="861695"/>
            <a:ext cx="9810750" cy="53911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zh-CN" altLang="en-US" sz="2400" dirty="0">
                <a:solidFill>
                  <a:schemeClr val="bg1"/>
                </a:solidFill>
              </a:rPr>
              <a:t>脱水策略</a:t>
            </a:r>
            <a:endParaRPr lang="zh-CN" altLang="en-US" sz="2400" dirty="0">
              <a:solidFill>
                <a:schemeClr val="bg1"/>
              </a:solidFill>
            </a:endParaRPr>
          </a:p>
        </p:txBody>
      </p:sp>
      <p:pic>
        <p:nvPicPr>
          <p:cNvPr id="2" name="图片 1"/>
          <p:cNvPicPr>
            <a:picLocks noChangeAspect="1"/>
          </p:cNvPicPr>
          <p:nvPr/>
        </p:nvPicPr>
        <p:blipFill>
          <a:blip r:embed="rId1"/>
          <a:stretch>
            <a:fillRect/>
          </a:stretch>
        </p:blipFill>
        <p:spPr>
          <a:xfrm>
            <a:off x="1290320" y="690245"/>
            <a:ext cx="9761220" cy="54768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93090" y="802640"/>
            <a:ext cx="11099800" cy="53105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0595" y="1021715"/>
            <a:ext cx="10290810" cy="3046095"/>
          </a:xfrm>
          <a:prstGeom prst="rect">
            <a:avLst/>
          </a:prstGeom>
          <a:noFill/>
        </p:spPr>
        <p:txBody>
          <a:bodyPr wrap="square" rtlCol="0">
            <a:spAutoFit/>
          </a:bodyPr>
          <a:lstStyle/>
          <a:p>
            <a:endParaRPr lang="en-US" altLang="zh-CN" sz="2400" dirty="0"/>
          </a:p>
          <a:p>
            <a:endParaRPr lang="en-US" altLang="zh-CN" sz="2400" dirty="0"/>
          </a:p>
          <a:p>
            <a:r>
              <a:rPr lang="en-US" altLang="zh-CN" sz="2400" dirty="0"/>
              <a:t>1</a:t>
            </a:r>
            <a:r>
              <a:rPr lang="zh-CN" altLang="en-US" sz="2400" dirty="0"/>
              <a:t>、控盘双突破（智能辅助线、</a:t>
            </a:r>
            <a:r>
              <a:rPr lang="en-US" altLang="zh-CN" sz="2400" dirty="0"/>
              <a:t>20</a:t>
            </a:r>
            <a:r>
              <a:rPr lang="zh-CN" altLang="en-US" sz="2400" dirty="0"/>
              <a:t>日、</a:t>
            </a:r>
            <a:r>
              <a:rPr lang="en-US" altLang="zh-CN" sz="2400" dirty="0"/>
              <a:t>10</a:t>
            </a:r>
            <a:r>
              <a:rPr lang="zh-CN" altLang="en-US" sz="2400" dirty="0"/>
              <a:t>日、</a:t>
            </a:r>
            <a:r>
              <a:rPr lang="en-US" altLang="zh-CN" sz="2400" dirty="0"/>
              <a:t>5</a:t>
            </a:r>
            <a:r>
              <a:rPr lang="zh-CN" altLang="en-US" sz="2400" dirty="0"/>
              <a:t>日均线），走向上的趋势</a:t>
            </a:r>
            <a:endParaRPr lang="en-US" altLang="zh-CN" sz="2400" dirty="0"/>
          </a:p>
          <a:p>
            <a:endParaRPr lang="en-US" altLang="zh-CN" sz="2400" dirty="0"/>
          </a:p>
          <a:p>
            <a:endParaRPr lang="en-US" altLang="zh-CN" sz="2400" dirty="0"/>
          </a:p>
          <a:p>
            <a:r>
              <a:rPr lang="en-US" altLang="zh-CN" sz="2400" dirty="0"/>
              <a:t>2</a:t>
            </a:r>
            <a:r>
              <a:rPr lang="zh-CN" altLang="en-US" sz="2400" dirty="0"/>
              <a:t>、主题猎手战法：结合热点、</a:t>
            </a:r>
            <a:r>
              <a:rPr lang="en-US" altLang="zh-CN" sz="2400" dirty="0"/>
              <a:t>L2</a:t>
            </a:r>
            <a:r>
              <a:rPr lang="zh-CN" altLang="en-US" sz="2400" dirty="0"/>
              <a:t>资金等指标</a:t>
            </a:r>
            <a:endParaRPr lang="zh-CN" altLang="en-US" sz="2400" dirty="0"/>
          </a:p>
          <a:p>
            <a:endParaRPr lang="zh-CN" altLang="en-US" sz="2400" dirty="0"/>
          </a:p>
          <a:p>
            <a:endParaRPr lang="zh-CN" altLang="en-US" sz="24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当前的操作思路</a:t>
            </a:r>
            <a:endParaRPr lang="zh-CN" altLang="en-US" sz="24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0"/>
            <a:ext cx="12191365" cy="6858000"/>
          </a:xfrm>
          <a:prstGeom prst="rect">
            <a:avLst/>
          </a:prstGeom>
        </p:spPr>
      </p:pic>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投资报告查看方法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21080" y="908050"/>
            <a:ext cx="9740900" cy="52127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753870" y="874395"/>
            <a:ext cx="8663940" cy="52501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55955" y="911225"/>
            <a:ext cx="11066780" cy="5144770"/>
          </a:xfrm>
          <a:prstGeom prst="rect">
            <a:avLst/>
          </a:prstGeom>
          <a:noFill/>
        </p:spPr>
        <p:txBody>
          <a:bodyPr wrap="square" rtlCol="0">
            <a:noAutofit/>
          </a:bodyPr>
          <a:lstStyle/>
          <a:p>
            <a:r>
              <a:rPr lang="en-US" altLang="zh-CN" sz="2000" dirty="0"/>
              <a:t>1</a:t>
            </a:r>
            <a:r>
              <a:rPr lang="zh-CN" altLang="en-US" sz="2000" dirty="0"/>
              <a:t>、自动驾驶：</a:t>
            </a:r>
            <a:endParaRPr lang="zh-CN" altLang="en-US" sz="2000" dirty="0"/>
          </a:p>
          <a:p>
            <a:r>
              <a:rPr lang="zh-CN" altLang="en-US" sz="2000" dirty="0"/>
              <a:t>《智能网联汽车自动驾驶系统安全要求》强制性国家标准正式发布，拟于2027年7月1日起正式实施。标准要求车辆制造商从安全方针、风险管理、安全保证、安全提升四个维度，建立覆盖产品设计开发、生产制造及部署后全过程的保障能力，从源头降低自动驾驶系统潜在的安全风险。同时，明确车辆制造商应在自动驾驶系统研发验证过程中组织开展相应的仿真、场地及道路试验，并确保相关试验资源和条件满足研发验证要求。</a:t>
            </a:r>
            <a:endParaRPr lang="zh-CN" altLang="en-US" sz="2000" dirty="0"/>
          </a:p>
          <a:p>
            <a:endParaRPr lang="zh-CN" altLang="en-US" sz="2000" dirty="0"/>
          </a:p>
          <a:p>
            <a:r>
              <a:rPr lang="en-US" altLang="zh-CN" sz="2000" dirty="0"/>
              <a:t>2</a:t>
            </a:r>
            <a:r>
              <a:rPr lang="zh-CN" altLang="en-US" sz="2000" dirty="0"/>
              <a:t>、</a:t>
            </a:r>
            <a:r>
              <a:rPr lang="en-US" altLang="zh-CN" sz="2000" dirty="0"/>
              <a:t>AI </a:t>
            </a:r>
            <a:r>
              <a:rPr lang="zh-CN" altLang="en-US" sz="2000" dirty="0"/>
              <a:t>算力：</a:t>
            </a:r>
            <a:endParaRPr lang="zh-CN" altLang="en-US" sz="2000" dirty="0"/>
          </a:p>
          <a:p>
            <a:endParaRPr lang="en-US" altLang="zh-CN" sz="2000" dirty="0"/>
          </a:p>
          <a:p>
            <a:r>
              <a:rPr lang="zh-CN" altLang="en-US" sz="2000" dirty="0"/>
              <a:t>8月4日美股费城半导体指数单日暴涨6.55%，美光+7.62%、</a:t>
            </a:r>
            <a:r>
              <a:rPr lang="en-US" altLang="zh-CN" sz="2000" dirty="0"/>
              <a:t>AMD+7%、</a:t>
            </a:r>
            <a:r>
              <a:rPr lang="zh-CN" altLang="en-US" sz="2000" dirty="0"/>
              <a:t>英特尔+10%+、</a:t>
            </a:r>
            <a:r>
              <a:rPr lang="en-US" altLang="zh-CN" sz="2000" dirty="0"/>
              <a:t>ARM+17%+、</a:t>
            </a:r>
            <a:r>
              <a:rPr lang="zh-CN" altLang="en-US" sz="2000" dirty="0"/>
              <a:t>闪迪+10%+、</a:t>
            </a:r>
            <a:r>
              <a:rPr lang="en-US" altLang="zh-CN" sz="2000" dirty="0"/>
              <a:t>SK</a:t>
            </a:r>
            <a:r>
              <a:rPr lang="zh-CN" altLang="en-US" sz="2000" dirty="0"/>
              <a:t>海力士+8%+；同日英伟达正式向合作伙伴出货新一代</a:t>
            </a:r>
            <a:r>
              <a:rPr lang="en-US" altLang="zh-CN" sz="2000" dirty="0"/>
              <a:t>Spectrum-X CPO</a:t>
            </a:r>
            <a:r>
              <a:rPr lang="zh-CN" altLang="en-US" sz="2000" dirty="0"/>
              <a:t>交换机，共同封装光学迈入量产阶段；花旗研报显示8月电子布价格年内最大单月涨幅+17-18%，1080/2116/7628系列均价13.1/12.7/10.1元/米，年内累计+118-165%，</a:t>
            </a:r>
            <a:r>
              <a:rPr lang="en-US" altLang="zh-CN" sz="2000" dirty="0"/>
              <a:t>PCB</a:t>
            </a:r>
            <a:r>
              <a:rPr lang="zh-CN" altLang="en-US" sz="2000" dirty="0"/>
              <a:t>上游成本正向</a:t>
            </a:r>
            <a:r>
              <a:rPr lang="en-US" altLang="zh-CN" sz="2000" dirty="0"/>
              <a:t>CCL</a:t>
            </a:r>
            <a:r>
              <a:rPr lang="zh-CN" altLang="en-US" sz="2000" dirty="0"/>
              <a:t>传导，建滔8月</a:t>
            </a:r>
            <a:r>
              <a:rPr lang="en-US" altLang="zh-CN" sz="2000" dirty="0"/>
              <a:t>CCL</a:t>
            </a:r>
            <a:r>
              <a:rPr lang="zh-CN" altLang="en-US" sz="2000" dirty="0"/>
              <a:t>含税现货价或再上调10-15%，年内累计均价接近翻倍。</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79500" y="1044575"/>
            <a:ext cx="10052050" cy="4636135"/>
          </a:xfrm>
          <a:prstGeom prst="rect">
            <a:avLst/>
          </a:prstGeom>
          <a:noFill/>
        </p:spPr>
        <p:txBody>
          <a:bodyPr wrap="square" rtlCol="0">
            <a:noAutofit/>
          </a:bodyPr>
          <a:lstStyle/>
          <a:p>
            <a:r>
              <a:rPr lang="en-US" altLang="zh-CN" sz="2000" dirty="0"/>
              <a:t>3</a:t>
            </a:r>
            <a:r>
              <a:rPr lang="zh-CN" altLang="en-US" sz="2000" dirty="0"/>
              <a:t>、云计算：</a:t>
            </a:r>
            <a:endParaRPr lang="zh-CN" altLang="en-US" sz="2000" dirty="0"/>
          </a:p>
          <a:p>
            <a:endParaRPr lang="en-US" altLang="zh-CN" sz="2000" dirty="0"/>
          </a:p>
          <a:p>
            <a:r>
              <a:rPr lang="zh-CN" altLang="en-US" sz="2000" dirty="0"/>
              <a:t>据报道，知情人士透露，</a:t>
            </a:r>
            <a:r>
              <a:rPr lang="en-US" altLang="zh-CN" sz="2000" dirty="0"/>
              <a:t>Anthropic</a:t>
            </a:r>
            <a:r>
              <a:rPr lang="zh-CN" altLang="en-US" sz="2000" dirty="0"/>
              <a:t>已同一家成立仅数月的基础设施创企达成价值100亿美元的计算资源协议。该协议将使</a:t>
            </a:r>
            <a:r>
              <a:rPr lang="en-US" altLang="zh-CN" sz="2000" dirty="0"/>
              <a:t>Anthropic</a:t>
            </a:r>
            <a:r>
              <a:rPr lang="zh-CN" altLang="en-US" sz="2000" dirty="0"/>
              <a:t>获得挪威数据中心的计算资源，该数据中心由英伟达支持的云计算创企</a:t>
            </a:r>
            <a:r>
              <a:rPr lang="en-US" altLang="zh-CN" sz="2000" dirty="0"/>
              <a:t>Volta Infra</a:t>
            </a:r>
            <a:r>
              <a:rPr lang="zh-CN" altLang="en-US" sz="2000" dirty="0"/>
              <a:t>管理，并与</a:t>
            </a:r>
            <a:r>
              <a:rPr lang="en-US" altLang="zh-CN" sz="2000" dirty="0"/>
              <a:t>Bitdeer Technologies Group</a:t>
            </a:r>
            <a:r>
              <a:rPr lang="zh-CN" altLang="en-US" sz="2000" dirty="0"/>
              <a:t>合作运营。</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62710" y="1044575"/>
            <a:ext cx="10701655" cy="4636135"/>
          </a:xfrm>
          <a:prstGeom prst="rect">
            <a:avLst/>
          </a:prstGeom>
          <a:noFill/>
        </p:spPr>
        <p:txBody>
          <a:bodyPr wrap="square" rtlCol="0">
            <a:noAutofit/>
          </a:bodyPr>
          <a:lstStyle/>
          <a:p>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量化六大战法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227455" y="937895"/>
            <a:ext cx="9737090" cy="4981575"/>
          </a:xfrm>
          <a:prstGeom prst="rect">
            <a:avLst/>
          </a:prstGeom>
        </p:spPr>
      </p:pic>
    </p:spTree>
  </p:cSld>
  <p:clrMapOvr>
    <a:masterClrMapping/>
  </p:clrMapOvr>
</p:sld>
</file>

<file path=ppt/tags/tag1.xml><?xml version="1.0" encoding="utf-8"?>
<p:tagLst xmlns:p="http://schemas.openxmlformats.org/presentationml/2006/main">
  <p:tag name="KSO_WM_UNIT_PLACING_PICTURE_USER_VIEWPORT" val="{&quot;height&quot;:10168,&quot;width&quot;:18489}"/>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COMMONDATA" val="eyJoZGlkIjoiOTAzOTQ3MTIxNjU3MzE4MjhmYTQyMTMwMmMzMTJiOWQifQ=="/>
  <p:tag name="commondata" val="eyJoZGlkIjoiNjMzMjYwMjkzODUxNmM2MmM0YjA0NGU5OGU1OGIwOGMifQ=="/>
</p:tagLst>
</file>

<file path=ppt/tags/tag2.xml><?xml version="1.0" encoding="utf-8"?>
<p:tagLst xmlns:p="http://schemas.openxmlformats.org/presentationml/2006/main">
  <p:tag name="KSO_WM_UNIT_PLACING_PICTURE_USER_VIEWPORT" val="{&quot;height&quot;:520,&quot;width&quot;:2400}"/>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1641</Words>
  <Application>WPS 演示</Application>
  <PresentationFormat>宽屏</PresentationFormat>
  <Paragraphs>141</Paragraphs>
  <Slides>20</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20</vt:i4>
      </vt:variant>
    </vt:vector>
  </HeadingPairs>
  <TitlesOfParts>
    <vt:vector size="41" baseType="lpstr">
      <vt:lpstr>Arial</vt:lpstr>
      <vt:lpstr>宋体</vt:lpstr>
      <vt:lpstr>Wingdings</vt:lpstr>
      <vt:lpstr>思源黑体 CN Medium</vt:lpstr>
      <vt:lpstr>黑体</vt:lpstr>
      <vt:lpstr>思源黑体 CN Heavy</vt:lpstr>
      <vt:lpstr>思源黑体 CN Bold</vt:lpstr>
      <vt:lpstr>微软雅黑</vt:lpstr>
      <vt:lpstr>KSOFBD28ECAF</vt:lpstr>
      <vt:lpstr>Segoe Print</vt:lpstr>
      <vt:lpstr>Calibri</vt:lpstr>
      <vt:lpstr>KSOFDDF4E7ED</vt:lpstr>
      <vt:lpstr>Arial Unicode MS</vt:lpstr>
      <vt:lpstr>等线</vt:lpstr>
      <vt:lpstr>思源黑体 CN Bold</vt:lpstr>
      <vt:lpstr>思源黑体 CN Heavy</vt:lpstr>
      <vt:lpstr>思源黑体 CN Medium</vt:lpstr>
      <vt:lpstr>方正宝黑体 简 Medium</vt:lpstr>
      <vt:lpstr>方正大黑体_GBK</vt:lpstr>
      <vt:lpstr>兰米黑体</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A陈小渊</cp:lastModifiedBy>
  <cp:revision>529</cp:revision>
  <dcterms:created xsi:type="dcterms:W3CDTF">2024-06-11T06:30:00Z</dcterms:created>
  <dcterms:modified xsi:type="dcterms:W3CDTF">2026-08-05T01:09:51Z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C7704E933E1A4A679033E90DEAB49B71_12</vt:lpwstr>
  </property>
  <property fmtid="{D5CDD505-2E9C-101B-9397-08002B2CF9AE}" pid="3" name="KSOProductBuildVer">
    <vt:lpwstr>2052-12.1.0.26895</vt:lpwstr>
  </property>
</Properties>
</file>